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062"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0493BAE-1C54-47E3-B99E-D99ED97BEB71}" type="datetimeFigureOut">
              <a:rPr lang="en-US" smtClean="0"/>
              <a:t>5/24/2013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C059FB-BAF0-4073-85CC-F12CF2A1EDBA}" type="slidenum">
              <a:rPr lang="en-US" smtClean="0"/>
              <a:t>‹#›</a:t>
            </a:fld>
            <a:endParaRPr lang="en-US"/>
          </a:p>
        </p:txBody>
      </p:sp>
    </p:spTree>
    <p:extLst>
      <p:ext uri="{BB962C8B-B14F-4D97-AF65-F5344CB8AC3E}">
        <p14:creationId xmlns:p14="http://schemas.microsoft.com/office/powerpoint/2010/main" val="39739137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0493BAE-1C54-47E3-B99E-D99ED97BEB71}" type="datetimeFigureOut">
              <a:rPr lang="en-US" smtClean="0"/>
              <a:t>5/24/2013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C059FB-BAF0-4073-85CC-F12CF2A1EDBA}" type="slidenum">
              <a:rPr lang="en-US" smtClean="0"/>
              <a:t>‹#›</a:t>
            </a:fld>
            <a:endParaRPr lang="en-US"/>
          </a:p>
        </p:txBody>
      </p:sp>
    </p:spTree>
    <p:extLst>
      <p:ext uri="{BB962C8B-B14F-4D97-AF65-F5344CB8AC3E}">
        <p14:creationId xmlns:p14="http://schemas.microsoft.com/office/powerpoint/2010/main" val="40976300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0493BAE-1C54-47E3-B99E-D99ED97BEB71}" type="datetimeFigureOut">
              <a:rPr lang="en-US" smtClean="0"/>
              <a:t>5/24/2013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C059FB-BAF0-4073-85CC-F12CF2A1EDBA}" type="slidenum">
              <a:rPr lang="en-US" smtClean="0"/>
              <a:t>‹#›</a:t>
            </a:fld>
            <a:endParaRPr lang="en-US"/>
          </a:p>
        </p:txBody>
      </p:sp>
    </p:spTree>
    <p:extLst>
      <p:ext uri="{BB962C8B-B14F-4D97-AF65-F5344CB8AC3E}">
        <p14:creationId xmlns:p14="http://schemas.microsoft.com/office/powerpoint/2010/main" val="16637418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0493BAE-1C54-47E3-B99E-D99ED97BEB71}" type="datetimeFigureOut">
              <a:rPr lang="en-US" smtClean="0"/>
              <a:t>5/24/2013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C059FB-BAF0-4073-85CC-F12CF2A1EDBA}" type="slidenum">
              <a:rPr lang="en-US" smtClean="0"/>
              <a:t>‹#›</a:t>
            </a:fld>
            <a:endParaRPr lang="en-US"/>
          </a:p>
        </p:txBody>
      </p:sp>
    </p:spTree>
    <p:extLst>
      <p:ext uri="{BB962C8B-B14F-4D97-AF65-F5344CB8AC3E}">
        <p14:creationId xmlns:p14="http://schemas.microsoft.com/office/powerpoint/2010/main" val="16207804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0493BAE-1C54-47E3-B99E-D99ED97BEB71}" type="datetimeFigureOut">
              <a:rPr lang="en-US" smtClean="0"/>
              <a:t>5/24/2013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C059FB-BAF0-4073-85CC-F12CF2A1EDBA}" type="slidenum">
              <a:rPr lang="en-US" smtClean="0"/>
              <a:t>‹#›</a:t>
            </a:fld>
            <a:endParaRPr lang="en-US"/>
          </a:p>
        </p:txBody>
      </p:sp>
    </p:spTree>
    <p:extLst>
      <p:ext uri="{BB962C8B-B14F-4D97-AF65-F5344CB8AC3E}">
        <p14:creationId xmlns:p14="http://schemas.microsoft.com/office/powerpoint/2010/main" val="32650728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0493BAE-1C54-47E3-B99E-D99ED97BEB71}" type="datetimeFigureOut">
              <a:rPr lang="en-US" smtClean="0"/>
              <a:t>5/24/2013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C059FB-BAF0-4073-85CC-F12CF2A1EDBA}" type="slidenum">
              <a:rPr lang="en-US" smtClean="0"/>
              <a:t>‹#›</a:t>
            </a:fld>
            <a:endParaRPr lang="en-US"/>
          </a:p>
        </p:txBody>
      </p:sp>
    </p:spTree>
    <p:extLst>
      <p:ext uri="{BB962C8B-B14F-4D97-AF65-F5344CB8AC3E}">
        <p14:creationId xmlns:p14="http://schemas.microsoft.com/office/powerpoint/2010/main" val="22148709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0493BAE-1C54-47E3-B99E-D99ED97BEB71}" type="datetimeFigureOut">
              <a:rPr lang="en-US" smtClean="0"/>
              <a:t>5/24/2013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2C059FB-BAF0-4073-85CC-F12CF2A1EDBA}" type="slidenum">
              <a:rPr lang="en-US" smtClean="0"/>
              <a:t>‹#›</a:t>
            </a:fld>
            <a:endParaRPr lang="en-US"/>
          </a:p>
        </p:txBody>
      </p:sp>
    </p:spTree>
    <p:extLst>
      <p:ext uri="{BB962C8B-B14F-4D97-AF65-F5344CB8AC3E}">
        <p14:creationId xmlns:p14="http://schemas.microsoft.com/office/powerpoint/2010/main" val="10466018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0493BAE-1C54-47E3-B99E-D99ED97BEB71}" type="datetimeFigureOut">
              <a:rPr lang="en-US" smtClean="0"/>
              <a:t>5/24/2013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2C059FB-BAF0-4073-85CC-F12CF2A1EDBA}" type="slidenum">
              <a:rPr lang="en-US" smtClean="0"/>
              <a:t>‹#›</a:t>
            </a:fld>
            <a:endParaRPr lang="en-US"/>
          </a:p>
        </p:txBody>
      </p:sp>
    </p:spTree>
    <p:extLst>
      <p:ext uri="{BB962C8B-B14F-4D97-AF65-F5344CB8AC3E}">
        <p14:creationId xmlns:p14="http://schemas.microsoft.com/office/powerpoint/2010/main" val="25926350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0493BAE-1C54-47E3-B99E-D99ED97BEB71}" type="datetimeFigureOut">
              <a:rPr lang="en-US" smtClean="0"/>
              <a:t>5/24/2013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2C059FB-BAF0-4073-85CC-F12CF2A1EDBA}" type="slidenum">
              <a:rPr lang="en-US" smtClean="0"/>
              <a:t>‹#›</a:t>
            </a:fld>
            <a:endParaRPr lang="en-US"/>
          </a:p>
        </p:txBody>
      </p:sp>
    </p:spTree>
    <p:extLst>
      <p:ext uri="{BB962C8B-B14F-4D97-AF65-F5344CB8AC3E}">
        <p14:creationId xmlns:p14="http://schemas.microsoft.com/office/powerpoint/2010/main" val="8230578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0493BAE-1C54-47E3-B99E-D99ED97BEB71}" type="datetimeFigureOut">
              <a:rPr lang="en-US" smtClean="0"/>
              <a:t>5/24/2013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C059FB-BAF0-4073-85CC-F12CF2A1EDBA}" type="slidenum">
              <a:rPr lang="en-US" smtClean="0"/>
              <a:t>‹#›</a:t>
            </a:fld>
            <a:endParaRPr lang="en-US"/>
          </a:p>
        </p:txBody>
      </p:sp>
    </p:spTree>
    <p:extLst>
      <p:ext uri="{BB962C8B-B14F-4D97-AF65-F5344CB8AC3E}">
        <p14:creationId xmlns:p14="http://schemas.microsoft.com/office/powerpoint/2010/main" val="8707392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0493BAE-1C54-47E3-B99E-D99ED97BEB71}" type="datetimeFigureOut">
              <a:rPr lang="en-US" smtClean="0"/>
              <a:t>5/24/2013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C059FB-BAF0-4073-85CC-F12CF2A1EDBA}" type="slidenum">
              <a:rPr lang="en-US" smtClean="0"/>
              <a:t>‹#›</a:t>
            </a:fld>
            <a:endParaRPr lang="en-US"/>
          </a:p>
        </p:txBody>
      </p:sp>
    </p:spTree>
    <p:extLst>
      <p:ext uri="{BB962C8B-B14F-4D97-AF65-F5344CB8AC3E}">
        <p14:creationId xmlns:p14="http://schemas.microsoft.com/office/powerpoint/2010/main" val="28896167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0493BAE-1C54-47E3-B99E-D99ED97BEB71}" type="datetimeFigureOut">
              <a:rPr lang="en-US" smtClean="0"/>
              <a:t>5/24/2013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2C059FB-BAF0-4073-85CC-F12CF2A1EDBA}" type="slidenum">
              <a:rPr lang="en-US" smtClean="0"/>
              <a:t>‹#›</a:t>
            </a:fld>
            <a:endParaRPr lang="en-US"/>
          </a:p>
        </p:txBody>
      </p:sp>
    </p:spTree>
    <p:extLst>
      <p:ext uri="{BB962C8B-B14F-4D97-AF65-F5344CB8AC3E}">
        <p14:creationId xmlns:p14="http://schemas.microsoft.com/office/powerpoint/2010/main" val="29043237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81000"/>
            <a:ext cx="7772400" cy="1470025"/>
          </a:xfrm>
        </p:spPr>
        <p:txBody>
          <a:bodyPr>
            <a:normAutofit/>
          </a:bodyPr>
          <a:lstStyle/>
          <a:p>
            <a:r>
              <a:rPr lang="en-US" sz="2400" b="1" dirty="0" smtClean="0"/>
              <a:t>The Nitrogen Cycle</a:t>
            </a:r>
            <a:endParaRPr lang="en-US" sz="2400" b="1" dirty="0"/>
          </a:p>
        </p:txBody>
      </p:sp>
      <p:sp>
        <p:nvSpPr>
          <p:cNvPr id="3" name="Subtitle 2"/>
          <p:cNvSpPr>
            <a:spLocks noGrp="1"/>
          </p:cNvSpPr>
          <p:nvPr>
            <p:ph type="subTitle" idx="1"/>
          </p:nvPr>
        </p:nvSpPr>
        <p:spPr/>
        <p:txBody>
          <a:bodyPr/>
          <a:lstStyle/>
          <a:p>
            <a:endParaRPr lang="en-US"/>
          </a:p>
        </p:txBody>
      </p:sp>
      <p:pic>
        <p:nvPicPr>
          <p:cNvPr id="1026" name="Picture 2" descr="http://www.physicalgeography.net/fundamentals/images/nitrogencycl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71600" y="1828800"/>
            <a:ext cx="6867525" cy="44577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3877410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5719"/>
          </a:xfrm>
        </p:spPr>
        <p:txBody>
          <a:bodyPr>
            <a:normAutofit fontScale="90000"/>
          </a:bodyPr>
          <a:lstStyle/>
          <a:p>
            <a:endParaRPr lang="en-US" dirty="0"/>
          </a:p>
        </p:txBody>
      </p:sp>
      <p:sp>
        <p:nvSpPr>
          <p:cNvPr id="3" name="Content Placeholder 2"/>
          <p:cNvSpPr>
            <a:spLocks noGrp="1"/>
          </p:cNvSpPr>
          <p:nvPr>
            <p:ph idx="1"/>
          </p:nvPr>
        </p:nvSpPr>
        <p:spPr>
          <a:xfrm>
            <a:off x="457200" y="304800"/>
            <a:ext cx="8229600" cy="5821363"/>
          </a:xfrm>
        </p:spPr>
        <p:txBody>
          <a:bodyPr>
            <a:normAutofit/>
          </a:bodyPr>
          <a:lstStyle/>
          <a:p>
            <a:r>
              <a:rPr lang="en-US" sz="2400" dirty="0" smtClean="0"/>
              <a:t>Nitrogen forms an essential part of amino acids (which make up proteins) and DNA (hereditary material found in all living things)</a:t>
            </a:r>
          </a:p>
          <a:p>
            <a:r>
              <a:rPr lang="en-US" sz="2400" dirty="0" smtClean="0"/>
              <a:t>The movement of nitrogen through ecosystems, the soil, and the atmosphere is called the </a:t>
            </a:r>
            <a:r>
              <a:rPr lang="en-US" sz="2400" b="1" dirty="0" smtClean="0"/>
              <a:t>nitrogen cycle.</a:t>
            </a:r>
          </a:p>
          <a:p>
            <a:r>
              <a:rPr lang="en-US" sz="2400" dirty="0" smtClean="0"/>
              <a:t>78% of atmosphere is nitrogen.  Living things cannot get it directly from the air because nitrogen gas is too stable to react inside the organism to make new compounds.</a:t>
            </a:r>
          </a:p>
          <a:p>
            <a:r>
              <a:rPr lang="en-US" sz="2400" dirty="0" smtClean="0"/>
              <a:t>Nitrogen needs to be changed into a more reactive form so that plants can use it.  N2 gets fixed into </a:t>
            </a:r>
            <a:r>
              <a:rPr lang="en-US" sz="2400" b="1" dirty="0" smtClean="0"/>
              <a:t>ammonium (NH4) and nitrate (NO3)</a:t>
            </a:r>
            <a:endParaRPr lang="en-US" sz="2400" dirty="0"/>
          </a:p>
        </p:txBody>
      </p:sp>
    </p:spTree>
    <p:extLst>
      <p:ext uri="{BB962C8B-B14F-4D97-AF65-F5344CB8AC3E}">
        <p14:creationId xmlns:p14="http://schemas.microsoft.com/office/powerpoint/2010/main" val="39625784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2" name="Picture 4" descr="http://eschooltoday.com/ecosystems/images/the-nitrogen-cycle-for-children.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3657600"/>
            <a:ext cx="4857750" cy="2962275"/>
          </a:xfrm>
          <a:prstGeom prst="rect">
            <a:avLst/>
          </a:prstGeom>
          <a:noFill/>
          <a:extLst>
            <a:ext uri="{909E8E84-426E-40DD-AFC4-6F175D3DCCD1}">
              <a14:hiddenFill xmlns:a14="http://schemas.microsoft.com/office/drawing/2010/main">
                <a:solidFill>
                  <a:srgbClr val="FFFFFF"/>
                </a:solidFill>
              </a14:hiddenFill>
            </a:ext>
          </a:extLst>
        </p:spPr>
      </p:pic>
      <p:pic>
        <p:nvPicPr>
          <p:cNvPr id="2050" name="Picture 2" descr="http://craighitchenstherapies.com/wp-content/uploads/2013/05/alfalfa.jpe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81057" y="4191000"/>
            <a:ext cx="2895600" cy="2156872"/>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a:off x="457200" y="274638"/>
            <a:ext cx="8229600" cy="45719"/>
          </a:xfrm>
        </p:spPr>
        <p:txBody>
          <a:bodyPr>
            <a:normAutofit fontScale="90000"/>
          </a:bodyPr>
          <a:lstStyle/>
          <a:p>
            <a:endParaRPr lang="en-US" dirty="0"/>
          </a:p>
        </p:txBody>
      </p:sp>
      <p:sp>
        <p:nvSpPr>
          <p:cNvPr id="3" name="Content Placeholder 2"/>
          <p:cNvSpPr>
            <a:spLocks noGrp="1"/>
          </p:cNvSpPr>
          <p:nvPr>
            <p:ph idx="1"/>
          </p:nvPr>
        </p:nvSpPr>
        <p:spPr>
          <a:xfrm>
            <a:off x="457200" y="381000"/>
            <a:ext cx="8229600" cy="5745163"/>
          </a:xfrm>
        </p:spPr>
        <p:txBody>
          <a:bodyPr>
            <a:normAutofit/>
          </a:bodyPr>
          <a:lstStyle/>
          <a:p>
            <a:r>
              <a:rPr lang="en-US" sz="2400" b="1" dirty="0" smtClean="0"/>
              <a:t>Nitrogen fixation </a:t>
            </a:r>
            <a:r>
              <a:rPr lang="en-US" sz="2400" dirty="0" smtClean="0"/>
              <a:t>is when atmospheric or dissolved nitrogen is converted into nitrate ions.</a:t>
            </a:r>
          </a:p>
          <a:p>
            <a:r>
              <a:rPr lang="en-US" sz="2400" dirty="0" smtClean="0"/>
              <a:t>Nitrogen fixation happens in </a:t>
            </a:r>
            <a:r>
              <a:rPr lang="en-US" sz="2400" b="1" dirty="0" smtClean="0"/>
              <a:t>three</a:t>
            </a:r>
            <a:r>
              <a:rPr lang="en-US" sz="2400" dirty="0" smtClean="0"/>
              <a:t> different ways:</a:t>
            </a:r>
          </a:p>
          <a:p>
            <a:pPr marL="914400" lvl="1" indent="-457200">
              <a:buFont typeface="+mj-lt"/>
              <a:buAutoNum type="arabicPeriod"/>
            </a:pPr>
            <a:r>
              <a:rPr lang="en-US" sz="2000" b="1" dirty="0" smtClean="0"/>
              <a:t>Lightning</a:t>
            </a:r>
            <a:r>
              <a:rPr lang="en-US" sz="2000" dirty="0" smtClean="0"/>
              <a:t> – the energy from the lighting splits the nitrogen molecule in the air allowing each nitrogen atom to react with oxygen to form </a:t>
            </a:r>
            <a:r>
              <a:rPr lang="en-US" sz="2000" b="1" dirty="0" smtClean="0"/>
              <a:t>nitrogen oxides</a:t>
            </a:r>
            <a:r>
              <a:rPr lang="en-US" sz="2000" dirty="0" smtClean="0"/>
              <a:t>.  These oxides are washed to the ground by the rain where they from </a:t>
            </a:r>
            <a:r>
              <a:rPr lang="en-US" sz="2000" b="1" dirty="0" smtClean="0"/>
              <a:t>nitrates</a:t>
            </a:r>
            <a:r>
              <a:rPr lang="en-US" sz="2000" dirty="0" smtClean="0"/>
              <a:t>.</a:t>
            </a:r>
          </a:p>
          <a:p>
            <a:pPr marL="914400" lvl="1" indent="-457200">
              <a:buFont typeface="+mj-lt"/>
              <a:buAutoNum type="arabicPeriod"/>
            </a:pPr>
            <a:r>
              <a:rPr lang="en-US" sz="2000" dirty="0" smtClean="0"/>
              <a:t>The </a:t>
            </a:r>
            <a:r>
              <a:rPr lang="en-US" sz="2000" b="1" dirty="0" smtClean="0"/>
              <a:t>Haber process</a:t>
            </a:r>
            <a:r>
              <a:rPr lang="en-US" sz="2000" dirty="0" smtClean="0"/>
              <a:t> is used by industry to produce </a:t>
            </a:r>
            <a:r>
              <a:rPr lang="en-US" sz="2000" b="1" dirty="0" smtClean="0"/>
              <a:t>ammonia</a:t>
            </a:r>
            <a:r>
              <a:rPr lang="en-US" sz="2000" dirty="0" smtClean="0"/>
              <a:t> from nitrogen.  Ammonia is used to make fertilizer for farmers to feed their crops.</a:t>
            </a:r>
            <a:endParaRPr lang="en-US" sz="2000" dirty="0"/>
          </a:p>
          <a:p>
            <a:pPr marL="914400" lvl="1" indent="-457200">
              <a:buFont typeface="+mj-lt"/>
              <a:buAutoNum type="arabicPeriod"/>
            </a:pPr>
            <a:r>
              <a:rPr lang="en-US" sz="2000" b="1" dirty="0" smtClean="0"/>
              <a:t>Nitrogen-fixing bacteria</a:t>
            </a:r>
            <a:r>
              <a:rPr lang="en-US" sz="2000" dirty="0" smtClean="0"/>
              <a:t> found in the soil and in nodules on the roots of legumes such as clover, soybean, peas and alfalfa.</a:t>
            </a:r>
            <a:endParaRPr lang="en-US" sz="2000" b="1" dirty="0"/>
          </a:p>
        </p:txBody>
      </p:sp>
      <p:sp>
        <p:nvSpPr>
          <p:cNvPr id="4" name="Freeform 3"/>
          <p:cNvSpPr/>
          <p:nvPr/>
        </p:nvSpPr>
        <p:spPr>
          <a:xfrm>
            <a:off x="696686" y="1839686"/>
            <a:ext cx="794657" cy="2786743"/>
          </a:xfrm>
          <a:custGeom>
            <a:avLst/>
            <a:gdLst>
              <a:gd name="connsiteX0" fmla="*/ 794657 w 794657"/>
              <a:gd name="connsiteY0" fmla="*/ 0 h 2786743"/>
              <a:gd name="connsiteX1" fmla="*/ 729343 w 794657"/>
              <a:gd name="connsiteY1" fmla="*/ 32657 h 2786743"/>
              <a:gd name="connsiteX2" fmla="*/ 674914 w 794657"/>
              <a:gd name="connsiteY2" fmla="*/ 65314 h 2786743"/>
              <a:gd name="connsiteX3" fmla="*/ 642257 w 794657"/>
              <a:gd name="connsiteY3" fmla="*/ 97971 h 2786743"/>
              <a:gd name="connsiteX4" fmla="*/ 609600 w 794657"/>
              <a:gd name="connsiteY4" fmla="*/ 119743 h 2786743"/>
              <a:gd name="connsiteX5" fmla="*/ 522514 w 794657"/>
              <a:gd name="connsiteY5" fmla="*/ 195943 h 2786743"/>
              <a:gd name="connsiteX6" fmla="*/ 489857 w 794657"/>
              <a:gd name="connsiteY6" fmla="*/ 206828 h 2786743"/>
              <a:gd name="connsiteX7" fmla="*/ 435428 w 794657"/>
              <a:gd name="connsiteY7" fmla="*/ 261257 h 2786743"/>
              <a:gd name="connsiteX8" fmla="*/ 413657 w 794657"/>
              <a:gd name="connsiteY8" fmla="*/ 293914 h 2786743"/>
              <a:gd name="connsiteX9" fmla="*/ 359228 w 794657"/>
              <a:gd name="connsiteY9" fmla="*/ 337457 h 2786743"/>
              <a:gd name="connsiteX10" fmla="*/ 304800 w 794657"/>
              <a:gd name="connsiteY10" fmla="*/ 391885 h 2786743"/>
              <a:gd name="connsiteX11" fmla="*/ 283028 w 794657"/>
              <a:gd name="connsiteY11" fmla="*/ 424543 h 2786743"/>
              <a:gd name="connsiteX12" fmla="*/ 272143 w 794657"/>
              <a:gd name="connsiteY12" fmla="*/ 457200 h 2786743"/>
              <a:gd name="connsiteX13" fmla="*/ 239485 w 794657"/>
              <a:gd name="connsiteY13" fmla="*/ 478971 h 2786743"/>
              <a:gd name="connsiteX14" fmla="*/ 130628 w 794657"/>
              <a:gd name="connsiteY14" fmla="*/ 674914 h 2786743"/>
              <a:gd name="connsiteX15" fmla="*/ 97971 w 794657"/>
              <a:gd name="connsiteY15" fmla="*/ 718457 h 2786743"/>
              <a:gd name="connsiteX16" fmla="*/ 76200 w 794657"/>
              <a:gd name="connsiteY16" fmla="*/ 783771 h 2786743"/>
              <a:gd name="connsiteX17" fmla="*/ 32657 w 794657"/>
              <a:gd name="connsiteY17" fmla="*/ 870857 h 2786743"/>
              <a:gd name="connsiteX18" fmla="*/ 0 w 794657"/>
              <a:gd name="connsiteY18" fmla="*/ 979714 h 2786743"/>
              <a:gd name="connsiteX19" fmla="*/ 10885 w 794657"/>
              <a:gd name="connsiteY19" fmla="*/ 1251857 h 2786743"/>
              <a:gd name="connsiteX20" fmla="*/ 32657 w 794657"/>
              <a:gd name="connsiteY20" fmla="*/ 1415143 h 2786743"/>
              <a:gd name="connsiteX21" fmla="*/ 54428 w 794657"/>
              <a:gd name="connsiteY21" fmla="*/ 1600200 h 2786743"/>
              <a:gd name="connsiteX22" fmla="*/ 65314 w 794657"/>
              <a:gd name="connsiteY22" fmla="*/ 1632857 h 2786743"/>
              <a:gd name="connsiteX23" fmla="*/ 76200 w 794657"/>
              <a:gd name="connsiteY23" fmla="*/ 1719943 h 2786743"/>
              <a:gd name="connsiteX24" fmla="*/ 87085 w 794657"/>
              <a:gd name="connsiteY24" fmla="*/ 1850571 h 2786743"/>
              <a:gd name="connsiteX25" fmla="*/ 97971 w 794657"/>
              <a:gd name="connsiteY25" fmla="*/ 1894114 h 2786743"/>
              <a:gd name="connsiteX26" fmla="*/ 108857 w 794657"/>
              <a:gd name="connsiteY26" fmla="*/ 1970314 h 2786743"/>
              <a:gd name="connsiteX27" fmla="*/ 119743 w 794657"/>
              <a:gd name="connsiteY27" fmla="*/ 2068285 h 2786743"/>
              <a:gd name="connsiteX28" fmla="*/ 141514 w 794657"/>
              <a:gd name="connsiteY28" fmla="*/ 2264228 h 2786743"/>
              <a:gd name="connsiteX29" fmla="*/ 152400 w 794657"/>
              <a:gd name="connsiteY29" fmla="*/ 2558143 h 2786743"/>
              <a:gd name="connsiteX30" fmla="*/ 152400 w 794657"/>
              <a:gd name="connsiteY30" fmla="*/ 2775857 h 2786743"/>
              <a:gd name="connsiteX31" fmla="*/ 108857 w 794657"/>
              <a:gd name="connsiteY31" fmla="*/ 2721428 h 2786743"/>
              <a:gd name="connsiteX32" fmla="*/ 87085 w 794657"/>
              <a:gd name="connsiteY32" fmla="*/ 2699657 h 2786743"/>
              <a:gd name="connsiteX33" fmla="*/ 54428 w 794657"/>
              <a:gd name="connsiteY33" fmla="*/ 2612571 h 2786743"/>
              <a:gd name="connsiteX34" fmla="*/ 65314 w 794657"/>
              <a:gd name="connsiteY34" fmla="*/ 2579914 h 2786743"/>
              <a:gd name="connsiteX35" fmla="*/ 119743 w 794657"/>
              <a:gd name="connsiteY35" fmla="*/ 2677885 h 2786743"/>
              <a:gd name="connsiteX36" fmla="*/ 141514 w 794657"/>
              <a:gd name="connsiteY36" fmla="*/ 2710543 h 2786743"/>
              <a:gd name="connsiteX37" fmla="*/ 163285 w 794657"/>
              <a:gd name="connsiteY37" fmla="*/ 2786743 h 2786743"/>
              <a:gd name="connsiteX38" fmla="*/ 239485 w 794657"/>
              <a:gd name="connsiteY38" fmla="*/ 2743200 h 2786743"/>
              <a:gd name="connsiteX39" fmla="*/ 272143 w 794657"/>
              <a:gd name="connsiteY39" fmla="*/ 2732314 h 2786743"/>
              <a:gd name="connsiteX40" fmla="*/ 337457 w 794657"/>
              <a:gd name="connsiteY40" fmla="*/ 2688771 h 2786743"/>
              <a:gd name="connsiteX41" fmla="*/ 370114 w 794657"/>
              <a:gd name="connsiteY41" fmla="*/ 2667000 h 2786743"/>
              <a:gd name="connsiteX42" fmla="*/ 424543 w 794657"/>
              <a:gd name="connsiteY42" fmla="*/ 2623457 h 2786743"/>
              <a:gd name="connsiteX43" fmla="*/ 435428 w 794657"/>
              <a:gd name="connsiteY43" fmla="*/ 2601685 h 27867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Lst>
            <a:rect l="l" t="t" r="r" b="b"/>
            <a:pathLst>
              <a:path w="794657" h="2786743">
                <a:moveTo>
                  <a:pt x="794657" y="0"/>
                </a:moveTo>
                <a:cubicBezTo>
                  <a:pt x="772886" y="10886"/>
                  <a:pt x="749984" y="19756"/>
                  <a:pt x="729343" y="32657"/>
                </a:cubicBezTo>
                <a:cubicBezTo>
                  <a:pt x="661034" y="75350"/>
                  <a:pt x="760266" y="36862"/>
                  <a:pt x="674914" y="65314"/>
                </a:cubicBezTo>
                <a:cubicBezTo>
                  <a:pt x="664028" y="76200"/>
                  <a:pt x="654083" y="88116"/>
                  <a:pt x="642257" y="97971"/>
                </a:cubicBezTo>
                <a:cubicBezTo>
                  <a:pt x="632206" y="106347"/>
                  <a:pt x="619446" y="111128"/>
                  <a:pt x="609600" y="119743"/>
                </a:cubicBezTo>
                <a:cubicBezTo>
                  <a:pt x="571774" y="152841"/>
                  <a:pt x="563336" y="175532"/>
                  <a:pt x="522514" y="195943"/>
                </a:cubicBezTo>
                <a:cubicBezTo>
                  <a:pt x="512251" y="201075"/>
                  <a:pt x="500743" y="203200"/>
                  <a:pt x="489857" y="206828"/>
                </a:cubicBezTo>
                <a:cubicBezTo>
                  <a:pt x="471714" y="224971"/>
                  <a:pt x="449660" y="239908"/>
                  <a:pt x="435428" y="261257"/>
                </a:cubicBezTo>
                <a:cubicBezTo>
                  <a:pt x="428171" y="272143"/>
                  <a:pt x="422908" y="284663"/>
                  <a:pt x="413657" y="293914"/>
                </a:cubicBezTo>
                <a:cubicBezTo>
                  <a:pt x="357076" y="350495"/>
                  <a:pt x="402320" y="283592"/>
                  <a:pt x="359228" y="337457"/>
                </a:cubicBezTo>
                <a:cubicBezTo>
                  <a:pt x="317759" y="389294"/>
                  <a:pt x="360784" y="354563"/>
                  <a:pt x="304800" y="391885"/>
                </a:cubicBezTo>
                <a:cubicBezTo>
                  <a:pt x="297543" y="402771"/>
                  <a:pt x="288879" y="412841"/>
                  <a:pt x="283028" y="424543"/>
                </a:cubicBezTo>
                <a:cubicBezTo>
                  <a:pt x="277897" y="434806"/>
                  <a:pt x="279311" y="448240"/>
                  <a:pt x="272143" y="457200"/>
                </a:cubicBezTo>
                <a:cubicBezTo>
                  <a:pt x="263970" y="467416"/>
                  <a:pt x="250371" y="471714"/>
                  <a:pt x="239485" y="478971"/>
                </a:cubicBezTo>
                <a:cubicBezTo>
                  <a:pt x="208038" y="541866"/>
                  <a:pt x="166310" y="627338"/>
                  <a:pt x="130628" y="674914"/>
                </a:cubicBezTo>
                <a:lnTo>
                  <a:pt x="97971" y="718457"/>
                </a:lnTo>
                <a:cubicBezTo>
                  <a:pt x="90714" y="740228"/>
                  <a:pt x="86463" y="763245"/>
                  <a:pt x="76200" y="783771"/>
                </a:cubicBezTo>
                <a:cubicBezTo>
                  <a:pt x="61686" y="812800"/>
                  <a:pt x="42920" y="840068"/>
                  <a:pt x="32657" y="870857"/>
                </a:cubicBezTo>
                <a:cubicBezTo>
                  <a:pt x="6154" y="950364"/>
                  <a:pt x="16451" y="913907"/>
                  <a:pt x="0" y="979714"/>
                </a:cubicBezTo>
                <a:cubicBezTo>
                  <a:pt x="3628" y="1070428"/>
                  <a:pt x="5554" y="1161227"/>
                  <a:pt x="10885" y="1251857"/>
                </a:cubicBezTo>
                <a:cubicBezTo>
                  <a:pt x="17753" y="1368614"/>
                  <a:pt x="20706" y="1319534"/>
                  <a:pt x="32657" y="1415143"/>
                </a:cubicBezTo>
                <a:cubicBezTo>
                  <a:pt x="39852" y="1472701"/>
                  <a:pt x="42780" y="1541957"/>
                  <a:pt x="54428" y="1600200"/>
                </a:cubicBezTo>
                <a:cubicBezTo>
                  <a:pt x="56678" y="1611452"/>
                  <a:pt x="61685" y="1621971"/>
                  <a:pt x="65314" y="1632857"/>
                </a:cubicBezTo>
                <a:cubicBezTo>
                  <a:pt x="68943" y="1661886"/>
                  <a:pt x="73289" y="1690834"/>
                  <a:pt x="76200" y="1719943"/>
                </a:cubicBezTo>
                <a:cubicBezTo>
                  <a:pt x="80548" y="1763420"/>
                  <a:pt x="81666" y="1807215"/>
                  <a:pt x="87085" y="1850571"/>
                </a:cubicBezTo>
                <a:cubicBezTo>
                  <a:pt x="88941" y="1865417"/>
                  <a:pt x="95295" y="1879394"/>
                  <a:pt x="97971" y="1894114"/>
                </a:cubicBezTo>
                <a:cubicBezTo>
                  <a:pt x="102561" y="1919358"/>
                  <a:pt x="105674" y="1944854"/>
                  <a:pt x="108857" y="1970314"/>
                </a:cubicBezTo>
                <a:cubicBezTo>
                  <a:pt x="112933" y="2002918"/>
                  <a:pt x="115904" y="2035652"/>
                  <a:pt x="119743" y="2068285"/>
                </a:cubicBezTo>
                <a:cubicBezTo>
                  <a:pt x="140284" y="2242889"/>
                  <a:pt x="121318" y="2062274"/>
                  <a:pt x="141514" y="2264228"/>
                </a:cubicBezTo>
                <a:cubicBezTo>
                  <a:pt x="145143" y="2362200"/>
                  <a:pt x="147623" y="2460221"/>
                  <a:pt x="152400" y="2558143"/>
                </a:cubicBezTo>
                <a:cubicBezTo>
                  <a:pt x="161802" y="2750891"/>
                  <a:pt x="172981" y="2652361"/>
                  <a:pt x="152400" y="2775857"/>
                </a:cubicBezTo>
                <a:cubicBezTo>
                  <a:pt x="99827" y="2723284"/>
                  <a:pt x="163791" y="2790095"/>
                  <a:pt x="108857" y="2721428"/>
                </a:cubicBezTo>
                <a:cubicBezTo>
                  <a:pt x="102446" y="2713414"/>
                  <a:pt x="94342" y="2706914"/>
                  <a:pt x="87085" y="2699657"/>
                </a:cubicBezTo>
                <a:cubicBezTo>
                  <a:pt x="61280" y="2570621"/>
                  <a:pt x="95199" y="2704306"/>
                  <a:pt x="54428" y="2612571"/>
                </a:cubicBezTo>
                <a:cubicBezTo>
                  <a:pt x="11804" y="2516667"/>
                  <a:pt x="27153" y="2541753"/>
                  <a:pt x="65314" y="2579914"/>
                </a:cubicBezTo>
                <a:cubicBezTo>
                  <a:pt x="84475" y="2637395"/>
                  <a:pt x="69834" y="2603021"/>
                  <a:pt x="119743" y="2677885"/>
                </a:cubicBezTo>
                <a:cubicBezTo>
                  <a:pt x="127000" y="2688771"/>
                  <a:pt x="137377" y="2698131"/>
                  <a:pt x="141514" y="2710543"/>
                </a:cubicBezTo>
                <a:cubicBezTo>
                  <a:pt x="157131" y="2757393"/>
                  <a:pt x="149617" y="2732068"/>
                  <a:pt x="163285" y="2786743"/>
                </a:cubicBezTo>
                <a:cubicBezTo>
                  <a:pt x="238165" y="2761783"/>
                  <a:pt x="147220" y="2795923"/>
                  <a:pt x="239485" y="2743200"/>
                </a:cubicBezTo>
                <a:cubicBezTo>
                  <a:pt x="249448" y="2737507"/>
                  <a:pt x="262112" y="2737887"/>
                  <a:pt x="272143" y="2732314"/>
                </a:cubicBezTo>
                <a:cubicBezTo>
                  <a:pt x="295016" y="2719607"/>
                  <a:pt x="315686" y="2703285"/>
                  <a:pt x="337457" y="2688771"/>
                </a:cubicBezTo>
                <a:cubicBezTo>
                  <a:pt x="348343" y="2681514"/>
                  <a:pt x="359898" y="2675173"/>
                  <a:pt x="370114" y="2667000"/>
                </a:cubicBezTo>
                <a:cubicBezTo>
                  <a:pt x="388257" y="2652486"/>
                  <a:pt x="406902" y="2638578"/>
                  <a:pt x="424543" y="2623457"/>
                </a:cubicBezTo>
                <a:cubicBezTo>
                  <a:pt x="452937" y="2599119"/>
                  <a:pt x="455143" y="2601685"/>
                  <a:pt x="435428" y="2601685"/>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reeform 4"/>
          <p:cNvSpPr/>
          <p:nvPr/>
        </p:nvSpPr>
        <p:spPr>
          <a:xfrm>
            <a:off x="1015656" y="3429000"/>
            <a:ext cx="4242144" cy="2453319"/>
          </a:xfrm>
          <a:custGeom>
            <a:avLst/>
            <a:gdLst>
              <a:gd name="connsiteX0" fmla="*/ 4242144 w 4242144"/>
              <a:gd name="connsiteY0" fmla="*/ 0 h 2453319"/>
              <a:gd name="connsiteX1" fmla="*/ 4122401 w 4242144"/>
              <a:gd name="connsiteY1" fmla="*/ 54429 h 2453319"/>
              <a:gd name="connsiteX2" fmla="*/ 4035315 w 4242144"/>
              <a:gd name="connsiteY2" fmla="*/ 76200 h 2453319"/>
              <a:gd name="connsiteX3" fmla="*/ 3980887 w 4242144"/>
              <a:gd name="connsiteY3" fmla="*/ 97971 h 2453319"/>
              <a:gd name="connsiteX4" fmla="*/ 3915573 w 4242144"/>
              <a:gd name="connsiteY4" fmla="*/ 108857 h 2453319"/>
              <a:gd name="connsiteX5" fmla="*/ 3839373 w 4242144"/>
              <a:gd name="connsiteY5" fmla="*/ 130629 h 2453319"/>
              <a:gd name="connsiteX6" fmla="*/ 3774058 w 4242144"/>
              <a:gd name="connsiteY6" fmla="*/ 152400 h 2453319"/>
              <a:gd name="connsiteX7" fmla="*/ 3708744 w 4242144"/>
              <a:gd name="connsiteY7" fmla="*/ 163286 h 2453319"/>
              <a:gd name="connsiteX8" fmla="*/ 3643430 w 4242144"/>
              <a:gd name="connsiteY8" fmla="*/ 185057 h 2453319"/>
              <a:gd name="connsiteX9" fmla="*/ 3578115 w 4242144"/>
              <a:gd name="connsiteY9" fmla="*/ 195943 h 2453319"/>
              <a:gd name="connsiteX10" fmla="*/ 3469258 w 4242144"/>
              <a:gd name="connsiteY10" fmla="*/ 228600 h 2453319"/>
              <a:gd name="connsiteX11" fmla="*/ 3414830 w 4242144"/>
              <a:gd name="connsiteY11" fmla="*/ 250371 h 2453319"/>
              <a:gd name="connsiteX12" fmla="*/ 3349515 w 4242144"/>
              <a:gd name="connsiteY12" fmla="*/ 261257 h 2453319"/>
              <a:gd name="connsiteX13" fmla="*/ 3175344 w 4242144"/>
              <a:gd name="connsiteY13" fmla="*/ 304800 h 2453319"/>
              <a:gd name="connsiteX14" fmla="*/ 3077373 w 4242144"/>
              <a:gd name="connsiteY14" fmla="*/ 326571 h 2453319"/>
              <a:gd name="connsiteX15" fmla="*/ 2990287 w 4242144"/>
              <a:gd name="connsiteY15" fmla="*/ 337457 h 2453319"/>
              <a:gd name="connsiteX16" fmla="*/ 2924973 w 4242144"/>
              <a:gd name="connsiteY16" fmla="*/ 370114 h 2453319"/>
              <a:gd name="connsiteX17" fmla="*/ 2892315 w 4242144"/>
              <a:gd name="connsiteY17" fmla="*/ 381000 h 2453319"/>
              <a:gd name="connsiteX18" fmla="*/ 2859658 w 4242144"/>
              <a:gd name="connsiteY18" fmla="*/ 413657 h 2453319"/>
              <a:gd name="connsiteX19" fmla="*/ 2816115 w 4242144"/>
              <a:gd name="connsiteY19" fmla="*/ 446314 h 2453319"/>
              <a:gd name="connsiteX20" fmla="*/ 2772573 w 4242144"/>
              <a:gd name="connsiteY20" fmla="*/ 468086 h 2453319"/>
              <a:gd name="connsiteX21" fmla="*/ 2696373 w 4242144"/>
              <a:gd name="connsiteY21" fmla="*/ 544286 h 2453319"/>
              <a:gd name="connsiteX22" fmla="*/ 2641944 w 4242144"/>
              <a:gd name="connsiteY22" fmla="*/ 587829 h 2453319"/>
              <a:gd name="connsiteX23" fmla="*/ 2511315 w 4242144"/>
              <a:gd name="connsiteY23" fmla="*/ 718457 h 2453319"/>
              <a:gd name="connsiteX24" fmla="*/ 2467773 w 4242144"/>
              <a:gd name="connsiteY24" fmla="*/ 762000 h 2453319"/>
              <a:gd name="connsiteX25" fmla="*/ 2391573 w 4242144"/>
              <a:gd name="connsiteY25" fmla="*/ 816429 h 2453319"/>
              <a:gd name="connsiteX26" fmla="*/ 2326258 w 4242144"/>
              <a:gd name="connsiteY26" fmla="*/ 859971 h 2453319"/>
              <a:gd name="connsiteX27" fmla="*/ 2304487 w 4242144"/>
              <a:gd name="connsiteY27" fmla="*/ 892629 h 2453319"/>
              <a:gd name="connsiteX28" fmla="*/ 2217401 w 4242144"/>
              <a:gd name="connsiteY28" fmla="*/ 947057 h 2453319"/>
              <a:gd name="connsiteX29" fmla="*/ 2173858 w 4242144"/>
              <a:gd name="connsiteY29" fmla="*/ 979714 h 2453319"/>
              <a:gd name="connsiteX30" fmla="*/ 2097658 w 4242144"/>
              <a:gd name="connsiteY30" fmla="*/ 1001486 h 2453319"/>
              <a:gd name="connsiteX31" fmla="*/ 2032344 w 4242144"/>
              <a:gd name="connsiteY31" fmla="*/ 1034143 h 2453319"/>
              <a:gd name="connsiteX32" fmla="*/ 1999687 w 4242144"/>
              <a:gd name="connsiteY32" fmla="*/ 1045029 h 2453319"/>
              <a:gd name="connsiteX33" fmla="*/ 1967030 w 4242144"/>
              <a:gd name="connsiteY33" fmla="*/ 1066800 h 2453319"/>
              <a:gd name="connsiteX34" fmla="*/ 1923487 w 4242144"/>
              <a:gd name="connsiteY34" fmla="*/ 1077686 h 2453319"/>
              <a:gd name="connsiteX35" fmla="*/ 1890830 w 4242144"/>
              <a:gd name="connsiteY35" fmla="*/ 1099457 h 2453319"/>
              <a:gd name="connsiteX36" fmla="*/ 1803744 w 4242144"/>
              <a:gd name="connsiteY36" fmla="*/ 1132114 h 2453319"/>
              <a:gd name="connsiteX37" fmla="*/ 1749315 w 4242144"/>
              <a:gd name="connsiteY37" fmla="*/ 1153886 h 2453319"/>
              <a:gd name="connsiteX38" fmla="*/ 1716658 w 4242144"/>
              <a:gd name="connsiteY38" fmla="*/ 1186543 h 2453319"/>
              <a:gd name="connsiteX39" fmla="*/ 1618687 w 4242144"/>
              <a:gd name="connsiteY39" fmla="*/ 1219200 h 2453319"/>
              <a:gd name="connsiteX40" fmla="*/ 1564258 w 4242144"/>
              <a:gd name="connsiteY40" fmla="*/ 1240971 h 2453319"/>
              <a:gd name="connsiteX41" fmla="*/ 1509830 w 4242144"/>
              <a:gd name="connsiteY41" fmla="*/ 1273629 h 2453319"/>
              <a:gd name="connsiteX42" fmla="*/ 1400973 w 4242144"/>
              <a:gd name="connsiteY42" fmla="*/ 1328057 h 2453319"/>
              <a:gd name="connsiteX43" fmla="*/ 1368315 w 4242144"/>
              <a:gd name="connsiteY43" fmla="*/ 1338943 h 2453319"/>
              <a:gd name="connsiteX44" fmla="*/ 1259458 w 4242144"/>
              <a:gd name="connsiteY44" fmla="*/ 1404257 h 2453319"/>
              <a:gd name="connsiteX45" fmla="*/ 1128830 w 4242144"/>
              <a:gd name="connsiteY45" fmla="*/ 1458686 h 2453319"/>
              <a:gd name="connsiteX46" fmla="*/ 1085287 w 4242144"/>
              <a:gd name="connsiteY46" fmla="*/ 1480457 h 2453319"/>
              <a:gd name="connsiteX47" fmla="*/ 1009087 w 4242144"/>
              <a:gd name="connsiteY47" fmla="*/ 1502229 h 2453319"/>
              <a:gd name="connsiteX48" fmla="*/ 965544 w 4242144"/>
              <a:gd name="connsiteY48" fmla="*/ 1524000 h 2453319"/>
              <a:gd name="connsiteX49" fmla="*/ 900230 w 4242144"/>
              <a:gd name="connsiteY49" fmla="*/ 1545771 h 2453319"/>
              <a:gd name="connsiteX50" fmla="*/ 856687 w 4242144"/>
              <a:gd name="connsiteY50" fmla="*/ 1567543 h 2453319"/>
              <a:gd name="connsiteX51" fmla="*/ 824030 w 4242144"/>
              <a:gd name="connsiteY51" fmla="*/ 1578429 h 2453319"/>
              <a:gd name="connsiteX52" fmla="*/ 758715 w 4242144"/>
              <a:gd name="connsiteY52" fmla="*/ 1621971 h 2453319"/>
              <a:gd name="connsiteX53" fmla="*/ 715173 w 4242144"/>
              <a:gd name="connsiteY53" fmla="*/ 1643743 h 2453319"/>
              <a:gd name="connsiteX54" fmla="*/ 617201 w 4242144"/>
              <a:gd name="connsiteY54" fmla="*/ 1698171 h 2453319"/>
              <a:gd name="connsiteX55" fmla="*/ 584544 w 4242144"/>
              <a:gd name="connsiteY55" fmla="*/ 1719943 h 2453319"/>
              <a:gd name="connsiteX56" fmla="*/ 486573 w 4242144"/>
              <a:gd name="connsiteY56" fmla="*/ 1817914 h 2453319"/>
              <a:gd name="connsiteX57" fmla="*/ 421258 w 4242144"/>
              <a:gd name="connsiteY57" fmla="*/ 1883229 h 2453319"/>
              <a:gd name="connsiteX58" fmla="*/ 399487 w 4242144"/>
              <a:gd name="connsiteY58" fmla="*/ 1915886 h 2453319"/>
              <a:gd name="connsiteX59" fmla="*/ 345058 w 4242144"/>
              <a:gd name="connsiteY59" fmla="*/ 1970314 h 2453319"/>
              <a:gd name="connsiteX60" fmla="*/ 312401 w 4242144"/>
              <a:gd name="connsiteY60" fmla="*/ 2024743 h 2453319"/>
              <a:gd name="connsiteX61" fmla="*/ 225315 w 4242144"/>
              <a:gd name="connsiteY61" fmla="*/ 2144486 h 2453319"/>
              <a:gd name="connsiteX62" fmla="*/ 160001 w 4242144"/>
              <a:gd name="connsiteY62" fmla="*/ 2231571 h 2453319"/>
              <a:gd name="connsiteX63" fmla="*/ 105573 w 4242144"/>
              <a:gd name="connsiteY63" fmla="*/ 2340429 h 2453319"/>
              <a:gd name="connsiteX64" fmla="*/ 83801 w 4242144"/>
              <a:gd name="connsiteY64" fmla="*/ 2362200 h 2453319"/>
              <a:gd name="connsiteX65" fmla="*/ 62030 w 4242144"/>
              <a:gd name="connsiteY65" fmla="*/ 2394857 h 2453319"/>
              <a:gd name="connsiteX66" fmla="*/ 51144 w 4242144"/>
              <a:gd name="connsiteY66" fmla="*/ 2427514 h 2453319"/>
              <a:gd name="connsiteX67" fmla="*/ 62030 w 4242144"/>
              <a:gd name="connsiteY67" fmla="*/ 2373086 h 2453319"/>
              <a:gd name="connsiteX68" fmla="*/ 51144 w 4242144"/>
              <a:gd name="connsiteY68" fmla="*/ 2057400 h 2453319"/>
              <a:gd name="connsiteX69" fmla="*/ 40258 w 4242144"/>
              <a:gd name="connsiteY69" fmla="*/ 2100943 h 2453319"/>
              <a:gd name="connsiteX70" fmla="*/ 29373 w 4242144"/>
              <a:gd name="connsiteY70" fmla="*/ 2188029 h 2453319"/>
              <a:gd name="connsiteX71" fmla="*/ 18487 w 4242144"/>
              <a:gd name="connsiteY71" fmla="*/ 2220686 h 2453319"/>
              <a:gd name="connsiteX72" fmla="*/ 7601 w 4242144"/>
              <a:gd name="connsiteY72" fmla="*/ 2264229 h 2453319"/>
              <a:gd name="connsiteX73" fmla="*/ 18487 w 4242144"/>
              <a:gd name="connsiteY73" fmla="*/ 2438400 h 2453319"/>
              <a:gd name="connsiteX74" fmla="*/ 203544 w 4242144"/>
              <a:gd name="connsiteY74" fmla="*/ 2405743 h 2453319"/>
              <a:gd name="connsiteX75" fmla="*/ 214430 w 4242144"/>
              <a:gd name="connsiteY75" fmla="*/ 2405743 h 24533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Lst>
            <a:rect l="l" t="t" r="r" b="b"/>
            <a:pathLst>
              <a:path w="4242144" h="2453319">
                <a:moveTo>
                  <a:pt x="4242144" y="0"/>
                </a:moveTo>
                <a:cubicBezTo>
                  <a:pt x="4082045" y="64038"/>
                  <a:pt x="4308670" y="-28358"/>
                  <a:pt x="4122401" y="54429"/>
                </a:cubicBezTo>
                <a:cubicBezTo>
                  <a:pt x="4082624" y="72108"/>
                  <a:pt x="4084173" y="61543"/>
                  <a:pt x="4035315" y="76200"/>
                </a:cubicBezTo>
                <a:cubicBezTo>
                  <a:pt x="4016599" y="81815"/>
                  <a:pt x="3999739" y="92830"/>
                  <a:pt x="3980887" y="97971"/>
                </a:cubicBezTo>
                <a:cubicBezTo>
                  <a:pt x="3959593" y="103778"/>
                  <a:pt x="3937079" y="103894"/>
                  <a:pt x="3915573" y="108857"/>
                </a:cubicBezTo>
                <a:cubicBezTo>
                  <a:pt x="3889833" y="114797"/>
                  <a:pt x="3864621" y="122860"/>
                  <a:pt x="3839373" y="130629"/>
                </a:cubicBezTo>
                <a:cubicBezTo>
                  <a:pt x="3817439" y="137378"/>
                  <a:pt x="3796322" y="146834"/>
                  <a:pt x="3774058" y="152400"/>
                </a:cubicBezTo>
                <a:cubicBezTo>
                  <a:pt x="3752645" y="157753"/>
                  <a:pt x="3730157" y="157933"/>
                  <a:pt x="3708744" y="163286"/>
                </a:cubicBezTo>
                <a:cubicBezTo>
                  <a:pt x="3686480" y="168852"/>
                  <a:pt x="3665694" y="179491"/>
                  <a:pt x="3643430" y="185057"/>
                </a:cubicBezTo>
                <a:cubicBezTo>
                  <a:pt x="3622017" y="190410"/>
                  <a:pt x="3599758" y="191614"/>
                  <a:pt x="3578115" y="195943"/>
                </a:cubicBezTo>
                <a:cubicBezTo>
                  <a:pt x="3542020" y="203162"/>
                  <a:pt x="3503190" y="216261"/>
                  <a:pt x="3469258" y="228600"/>
                </a:cubicBezTo>
                <a:cubicBezTo>
                  <a:pt x="3450894" y="235278"/>
                  <a:pt x="3433682" y="245230"/>
                  <a:pt x="3414830" y="250371"/>
                </a:cubicBezTo>
                <a:cubicBezTo>
                  <a:pt x="3393536" y="256178"/>
                  <a:pt x="3371287" y="257628"/>
                  <a:pt x="3349515" y="261257"/>
                </a:cubicBezTo>
                <a:cubicBezTo>
                  <a:pt x="3248521" y="311756"/>
                  <a:pt x="3370860" y="255920"/>
                  <a:pt x="3175344" y="304800"/>
                </a:cubicBezTo>
                <a:cubicBezTo>
                  <a:pt x="3140664" y="313470"/>
                  <a:pt x="3113313" y="321042"/>
                  <a:pt x="3077373" y="326571"/>
                </a:cubicBezTo>
                <a:cubicBezTo>
                  <a:pt x="3048459" y="331019"/>
                  <a:pt x="3019316" y="333828"/>
                  <a:pt x="2990287" y="337457"/>
                </a:cubicBezTo>
                <a:cubicBezTo>
                  <a:pt x="2968516" y="348343"/>
                  <a:pt x="2947216" y="360228"/>
                  <a:pt x="2924973" y="370114"/>
                </a:cubicBezTo>
                <a:cubicBezTo>
                  <a:pt x="2914487" y="374774"/>
                  <a:pt x="2901863" y="374635"/>
                  <a:pt x="2892315" y="381000"/>
                </a:cubicBezTo>
                <a:cubicBezTo>
                  <a:pt x="2879506" y="389539"/>
                  <a:pt x="2871347" y="403638"/>
                  <a:pt x="2859658" y="413657"/>
                </a:cubicBezTo>
                <a:cubicBezTo>
                  <a:pt x="2845883" y="425464"/>
                  <a:pt x="2831500" y="436698"/>
                  <a:pt x="2816115" y="446314"/>
                </a:cubicBezTo>
                <a:cubicBezTo>
                  <a:pt x="2802354" y="454915"/>
                  <a:pt x="2785132" y="457810"/>
                  <a:pt x="2772573" y="468086"/>
                </a:cubicBezTo>
                <a:cubicBezTo>
                  <a:pt x="2744772" y="490833"/>
                  <a:pt x="2724423" y="521846"/>
                  <a:pt x="2696373" y="544286"/>
                </a:cubicBezTo>
                <a:cubicBezTo>
                  <a:pt x="2678230" y="558800"/>
                  <a:pt x="2659017" y="572070"/>
                  <a:pt x="2641944" y="587829"/>
                </a:cubicBezTo>
                <a:cubicBezTo>
                  <a:pt x="2641935" y="587837"/>
                  <a:pt x="2533090" y="696681"/>
                  <a:pt x="2511315" y="718457"/>
                </a:cubicBezTo>
                <a:cubicBezTo>
                  <a:pt x="2496801" y="732971"/>
                  <a:pt x="2484852" y="750615"/>
                  <a:pt x="2467773" y="762000"/>
                </a:cubicBezTo>
                <a:cubicBezTo>
                  <a:pt x="2439482" y="780860"/>
                  <a:pt x="2418592" y="793913"/>
                  <a:pt x="2391573" y="816429"/>
                </a:cubicBezTo>
                <a:cubicBezTo>
                  <a:pt x="2341709" y="857982"/>
                  <a:pt x="2405254" y="820474"/>
                  <a:pt x="2326258" y="859971"/>
                </a:cubicBezTo>
                <a:cubicBezTo>
                  <a:pt x="2319001" y="870857"/>
                  <a:pt x="2313738" y="883378"/>
                  <a:pt x="2304487" y="892629"/>
                </a:cubicBezTo>
                <a:cubicBezTo>
                  <a:pt x="2263372" y="933745"/>
                  <a:pt x="2263389" y="918315"/>
                  <a:pt x="2217401" y="947057"/>
                </a:cubicBezTo>
                <a:cubicBezTo>
                  <a:pt x="2202016" y="956673"/>
                  <a:pt x="2189610" y="970713"/>
                  <a:pt x="2173858" y="979714"/>
                </a:cubicBezTo>
                <a:cubicBezTo>
                  <a:pt x="2155384" y="990270"/>
                  <a:pt x="2115334" y="994416"/>
                  <a:pt x="2097658" y="1001486"/>
                </a:cubicBezTo>
                <a:cubicBezTo>
                  <a:pt x="2075058" y="1010526"/>
                  <a:pt x="2054587" y="1024257"/>
                  <a:pt x="2032344" y="1034143"/>
                </a:cubicBezTo>
                <a:cubicBezTo>
                  <a:pt x="2021858" y="1038803"/>
                  <a:pt x="2009950" y="1039897"/>
                  <a:pt x="1999687" y="1045029"/>
                </a:cubicBezTo>
                <a:cubicBezTo>
                  <a:pt x="1987985" y="1050880"/>
                  <a:pt x="1979055" y="1061646"/>
                  <a:pt x="1967030" y="1066800"/>
                </a:cubicBezTo>
                <a:cubicBezTo>
                  <a:pt x="1953279" y="1072693"/>
                  <a:pt x="1938001" y="1074057"/>
                  <a:pt x="1923487" y="1077686"/>
                </a:cubicBezTo>
                <a:cubicBezTo>
                  <a:pt x="1912601" y="1084943"/>
                  <a:pt x="1902532" y="1093606"/>
                  <a:pt x="1890830" y="1099457"/>
                </a:cubicBezTo>
                <a:cubicBezTo>
                  <a:pt x="1848736" y="1120504"/>
                  <a:pt x="1841440" y="1117978"/>
                  <a:pt x="1803744" y="1132114"/>
                </a:cubicBezTo>
                <a:cubicBezTo>
                  <a:pt x="1785447" y="1138975"/>
                  <a:pt x="1767458" y="1146629"/>
                  <a:pt x="1749315" y="1153886"/>
                </a:cubicBezTo>
                <a:cubicBezTo>
                  <a:pt x="1738429" y="1164772"/>
                  <a:pt x="1729713" y="1178384"/>
                  <a:pt x="1716658" y="1186543"/>
                </a:cubicBezTo>
                <a:cubicBezTo>
                  <a:pt x="1677722" y="1210878"/>
                  <a:pt x="1658689" y="1205866"/>
                  <a:pt x="1618687" y="1219200"/>
                </a:cubicBezTo>
                <a:cubicBezTo>
                  <a:pt x="1600149" y="1225379"/>
                  <a:pt x="1581736" y="1232232"/>
                  <a:pt x="1564258" y="1240971"/>
                </a:cubicBezTo>
                <a:cubicBezTo>
                  <a:pt x="1545334" y="1250433"/>
                  <a:pt x="1528499" y="1263672"/>
                  <a:pt x="1509830" y="1273629"/>
                </a:cubicBezTo>
                <a:cubicBezTo>
                  <a:pt x="1474034" y="1292720"/>
                  <a:pt x="1437808" y="1311057"/>
                  <a:pt x="1400973" y="1328057"/>
                </a:cubicBezTo>
                <a:cubicBezTo>
                  <a:pt x="1390554" y="1332866"/>
                  <a:pt x="1378418" y="1333503"/>
                  <a:pt x="1368315" y="1338943"/>
                </a:cubicBezTo>
                <a:cubicBezTo>
                  <a:pt x="1331057" y="1359005"/>
                  <a:pt x="1297307" y="1385333"/>
                  <a:pt x="1259458" y="1404257"/>
                </a:cubicBezTo>
                <a:cubicBezTo>
                  <a:pt x="1217267" y="1425353"/>
                  <a:pt x="1171021" y="1437591"/>
                  <a:pt x="1128830" y="1458686"/>
                </a:cubicBezTo>
                <a:cubicBezTo>
                  <a:pt x="1114316" y="1465943"/>
                  <a:pt x="1100537" y="1474911"/>
                  <a:pt x="1085287" y="1480457"/>
                </a:cubicBezTo>
                <a:cubicBezTo>
                  <a:pt x="1060461" y="1489485"/>
                  <a:pt x="1033913" y="1493201"/>
                  <a:pt x="1009087" y="1502229"/>
                </a:cubicBezTo>
                <a:cubicBezTo>
                  <a:pt x="993837" y="1507775"/>
                  <a:pt x="980611" y="1517973"/>
                  <a:pt x="965544" y="1524000"/>
                </a:cubicBezTo>
                <a:cubicBezTo>
                  <a:pt x="944236" y="1532523"/>
                  <a:pt x="920756" y="1535508"/>
                  <a:pt x="900230" y="1545771"/>
                </a:cubicBezTo>
                <a:cubicBezTo>
                  <a:pt x="885716" y="1553028"/>
                  <a:pt x="871602" y="1561150"/>
                  <a:pt x="856687" y="1567543"/>
                </a:cubicBezTo>
                <a:cubicBezTo>
                  <a:pt x="846140" y="1572063"/>
                  <a:pt x="834061" y="1572857"/>
                  <a:pt x="824030" y="1578429"/>
                </a:cubicBezTo>
                <a:cubicBezTo>
                  <a:pt x="801157" y="1591136"/>
                  <a:pt x="782118" y="1610269"/>
                  <a:pt x="758715" y="1621971"/>
                </a:cubicBezTo>
                <a:cubicBezTo>
                  <a:pt x="744201" y="1629228"/>
                  <a:pt x="729088" y="1635394"/>
                  <a:pt x="715173" y="1643743"/>
                </a:cubicBezTo>
                <a:cubicBezTo>
                  <a:pt x="621601" y="1699887"/>
                  <a:pt x="682886" y="1676277"/>
                  <a:pt x="617201" y="1698171"/>
                </a:cubicBezTo>
                <a:cubicBezTo>
                  <a:pt x="606315" y="1705428"/>
                  <a:pt x="594322" y="1711251"/>
                  <a:pt x="584544" y="1719943"/>
                </a:cubicBezTo>
                <a:cubicBezTo>
                  <a:pt x="584539" y="1719947"/>
                  <a:pt x="502904" y="1801583"/>
                  <a:pt x="486573" y="1817914"/>
                </a:cubicBezTo>
                <a:lnTo>
                  <a:pt x="421258" y="1883229"/>
                </a:lnTo>
                <a:cubicBezTo>
                  <a:pt x="414001" y="1894115"/>
                  <a:pt x="408102" y="1906040"/>
                  <a:pt x="399487" y="1915886"/>
                </a:cubicBezTo>
                <a:cubicBezTo>
                  <a:pt x="382591" y="1935195"/>
                  <a:pt x="345058" y="1970314"/>
                  <a:pt x="345058" y="1970314"/>
                </a:cubicBezTo>
                <a:cubicBezTo>
                  <a:pt x="326155" y="2027027"/>
                  <a:pt x="346556" y="1982049"/>
                  <a:pt x="312401" y="2024743"/>
                </a:cubicBezTo>
                <a:cubicBezTo>
                  <a:pt x="171825" y="2200464"/>
                  <a:pt x="291521" y="2053453"/>
                  <a:pt x="225315" y="2144486"/>
                </a:cubicBezTo>
                <a:cubicBezTo>
                  <a:pt x="203973" y="2173831"/>
                  <a:pt x="176228" y="2199116"/>
                  <a:pt x="160001" y="2231571"/>
                </a:cubicBezTo>
                <a:cubicBezTo>
                  <a:pt x="141858" y="2267857"/>
                  <a:pt x="134260" y="2311743"/>
                  <a:pt x="105573" y="2340429"/>
                </a:cubicBezTo>
                <a:cubicBezTo>
                  <a:pt x="98316" y="2347686"/>
                  <a:pt x="90212" y="2354186"/>
                  <a:pt x="83801" y="2362200"/>
                </a:cubicBezTo>
                <a:cubicBezTo>
                  <a:pt x="75628" y="2372416"/>
                  <a:pt x="67881" y="2383155"/>
                  <a:pt x="62030" y="2394857"/>
                </a:cubicBezTo>
                <a:cubicBezTo>
                  <a:pt x="56898" y="2405120"/>
                  <a:pt x="51144" y="2438989"/>
                  <a:pt x="51144" y="2427514"/>
                </a:cubicBezTo>
                <a:cubicBezTo>
                  <a:pt x="51144" y="2409012"/>
                  <a:pt x="58401" y="2391229"/>
                  <a:pt x="62030" y="2373086"/>
                </a:cubicBezTo>
                <a:cubicBezTo>
                  <a:pt x="58401" y="2267857"/>
                  <a:pt x="59541" y="2162356"/>
                  <a:pt x="51144" y="2057400"/>
                </a:cubicBezTo>
                <a:cubicBezTo>
                  <a:pt x="49951" y="2042487"/>
                  <a:pt x="42718" y="2086185"/>
                  <a:pt x="40258" y="2100943"/>
                </a:cubicBezTo>
                <a:cubicBezTo>
                  <a:pt x="35449" y="2129800"/>
                  <a:pt x="34606" y="2159246"/>
                  <a:pt x="29373" y="2188029"/>
                </a:cubicBezTo>
                <a:cubicBezTo>
                  <a:pt x="27320" y="2199318"/>
                  <a:pt x="21639" y="2209653"/>
                  <a:pt x="18487" y="2220686"/>
                </a:cubicBezTo>
                <a:cubicBezTo>
                  <a:pt x="14377" y="2235071"/>
                  <a:pt x="11230" y="2249715"/>
                  <a:pt x="7601" y="2264229"/>
                </a:cubicBezTo>
                <a:cubicBezTo>
                  <a:pt x="11230" y="2322286"/>
                  <a:pt x="-17852" y="2392977"/>
                  <a:pt x="18487" y="2438400"/>
                </a:cubicBezTo>
                <a:cubicBezTo>
                  <a:pt x="56241" y="2485592"/>
                  <a:pt x="160241" y="2405743"/>
                  <a:pt x="203544" y="2405743"/>
                </a:cubicBezTo>
                <a:lnTo>
                  <a:pt x="214430" y="2405743"/>
                </a:ln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5718777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304800"/>
            <a:ext cx="8229600" cy="5821363"/>
          </a:xfrm>
        </p:spPr>
        <p:txBody>
          <a:bodyPr>
            <a:normAutofit/>
          </a:bodyPr>
          <a:lstStyle/>
          <a:p>
            <a:r>
              <a:rPr lang="en-US" sz="2400" dirty="0" smtClean="0"/>
              <a:t>Nitrogen compounds are returned to the soil be </a:t>
            </a:r>
            <a:r>
              <a:rPr lang="en-US" sz="2400" b="1" dirty="0" smtClean="0"/>
              <a:t>excretion</a:t>
            </a:r>
            <a:r>
              <a:rPr lang="en-US" sz="2400" dirty="0" smtClean="0"/>
              <a:t> and </a:t>
            </a:r>
            <a:r>
              <a:rPr lang="en-US" sz="2400" b="1" dirty="0" smtClean="0"/>
              <a:t>egestion</a:t>
            </a:r>
            <a:r>
              <a:rPr lang="en-US" sz="2400" dirty="0" smtClean="0"/>
              <a:t> from animals or when plants and animals die and decay.  The nitrogen compounds returned in this way are converted to nitrogen gas by </a:t>
            </a:r>
            <a:r>
              <a:rPr lang="en-US" sz="2400" b="1" dirty="0" smtClean="0"/>
              <a:t>denitrifying bacteria</a:t>
            </a:r>
            <a:r>
              <a:rPr lang="en-US" sz="2400" dirty="0" smtClean="0"/>
              <a:t>, which live in the soil – thus completing the cycle.</a:t>
            </a:r>
            <a:endParaRPr lang="en-US" sz="2400" dirty="0"/>
          </a:p>
        </p:txBody>
      </p:sp>
      <p:pic>
        <p:nvPicPr>
          <p:cNvPr id="3074" name="Picture 2" descr="http://eschooltoday.com/ecosystems/images/the-nitrogen-cycle-for-children.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81200" y="2743200"/>
            <a:ext cx="4857750" cy="2962275"/>
          </a:xfrm>
          <a:prstGeom prst="rect">
            <a:avLst/>
          </a:prstGeom>
          <a:noFill/>
          <a:extLst>
            <a:ext uri="{909E8E84-426E-40DD-AFC4-6F175D3DCCD1}">
              <a14:hiddenFill xmlns:a14="http://schemas.microsoft.com/office/drawing/2010/main">
                <a:solidFill>
                  <a:srgbClr val="FFFFFF"/>
                </a:solidFill>
              </a14:hiddenFill>
            </a:ext>
          </a:extLst>
        </p:spPr>
      </p:pic>
      <p:sp>
        <p:nvSpPr>
          <p:cNvPr id="4" name="Freeform 3"/>
          <p:cNvSpPr/>
          <p:nvPr/>
        </p:nvSpPr>
        <p:spPr>
          <a:xfrm>
            <a:off x="4755433" y="4321629"/>
            <a:ext cx="1427653" cy="1382485"/>
          </a:xfrm>
          <a:custGeom>
            <a:avLst/>
            <a:gdLst>
              <a:gd name="connsiteX0" fmla="*/ 807167 w 1427653"/>
              <a:gd name="connsiteY0" fmla="*/ 141514 h 1382485"/>
              <a:gd name="connsiteX1" fmla="*/ 654767 w 1427653"/>
              <a:gd name="connsiteY1" fmla="*/ 152400 h 1382485"/>
              <a:gd name="connsiteX2" fmla="*/ 622110 w 1427653"/>
              <a:gd name="connsiteY2" fmla="*/ 163285 h 1382485"/>
              <a:gd name="connsiteX3" fmla="*/ 578567 w 1427653"/>
              <a:gd name="connsiteY3" fmla="*/ 174171 h 1382485"/>
              <a:gd name="connsiteX4" fmla="*/ 513253 w 1427653"/>
              <a:gd name="connsiteY4" fmla="*/ 195942 h 1382485"/>
              <a:gd name="connsiteX5" fmla="*/ 480596 w 1427653"/>
              <a:gd name="connsiteY5" fmla="*/ 206828 h 1382485"/>
              <a:gd name="connsiteX6" fmla="*/ 415281 w 1427653"/>
              <a:gd name="connsiteY6" fmla="*/ 250371 h 1382485"/>
              <a:gd name="connsiteX7" fmla="*/ 360853 w 1427653"/>
              <a:gd name="connsiteY7" fmla="*/ 304800 h 1382485"/>
              <a:gd name="connsiteX8" fmla="*/ 328196 w 1427653"/>
              <a:gd name="connsiteY8" fmla="*/ 326571 h 1382485"/>
              <a:gd name="connsiteX9" fmla="*/ 284653 w 1427653"/>
              <a:gd name="connsiteY9" fmla="*/ 370114 h 1382485"/>
              <a:gd name="connsiteX10" fmla="*/ 230224 w 1427653"/>
              <a:gd name="connsiteY10" fmla="*/ 413657 h 1382485"/>
              <a:gd name="connsiteX11" fmla="*/ 186681 w 1427653"/>
              <a:gd name="connsiteY11" fmla="*/ 478971 h 1382485"/>
              <a:gd name="connsiteX12" fmla="*/ 164910 w 1427653"/>
              <a:gd name="connsiteY12" fmla="*/ 544285 h 1382485"/>
              <a:gd name="connsiteX13" fmla="*/ 154024 w 1427653"/>
              <a:gd name="connsiteY13" fmla="*/ 576942 h 1382485"/>
              <a:gd name="connsiteX14" fmla="*/ 143138 w 1427653"/>
              <a:gd name="connsiteY14" fmla="*/ 674914 h 1382485"/>
              <a:gd name="connsiteX15" fmla="*/ 164910 w 1427653"/>
              <a:gd name="connsiteY15" fmla="*/ 881742 h 1382485"/>
              <a:gd name="connsiteX16" fmla="*/ 175796 w 1427653"/>
              <a:gd name="connsiteY16" fmla="*/ 914400 h 1382485"/>
              <a:gd name="connsiteX17" fmla="*/ 219338 w 1427653"/>
              <a:gd name="connsiteY17" fmla="*/ 979714 h 1382485"/>
              <a:gd name="connsiteX18" fmla="*/ 251996 w 1427653"/>
              <a:gd name="connsiteY18" fmla="*/ 990600 h 1382485"/>
              <a:gd name="connsiteX19" fmla="*/ 284653 w 1427653"/>
              <a:gd name="connsiteY19" fmla="*/ 1023257 h 1382485"/>
              <a:gd name="connsiteX20" fmla="*/ 360853 w 1427653"/>
              <a:gd name="connsiteY20" fmla="*/ 1066800 h 1382485"/>
              <a:gd name="connsiteX21" fmla="*/ 393510 w 1427653"/>
              <a:gd name="connsiteY21" fmla="*/ 1088571 h 1382485"/>
              <a:gd name="connsiteX22" fmla="*/ 437053 w 1427653"/>
              <a:gd name="connsiteY22" fmla="*/ 1099457 h 1382485"/>
              <a:gd name="connsiteX23" fmla="*/ 480596 w 1427653"/>
              <a:gd name="connsiteY23" fmla="*/ 1121228 h 1382485"/>
              <a:gd name="connsiteX24" fmla="*/ 600338 w 1427653"/>
              <a:gd name="connsiteY24" fmla="*/ 1153885 h 1382485"/>
              <a:gd name="connsiteX25" fmla="*/ 643881 w 1427653"/>
              <a:gd name="connsiteY25" fmla="*/ 1164771 h 1382485"/>
              <a:gd name="connsiteX26" fmla="*/ 785396 w 1427653"/>
              <a:gd name="connsiteY26" fmla="*/ 1175657 h 1382485"/>
              <a:gd name="connsiteX27" fmla="*/ 1101081 w 1427653"/>
              <a:gd name="connsiteY27" fmla="*/ 1164771 h 1382485"/>
              <a:gd name="connsiteX28" fmla="*/ 1166396 w 1427653"/>
              <a:gd name="connsiteY28" fmla="*/ 1132114 h 1382485"/>
              <a:gd name="connsiteX29" fmla="*/ 1209938 w 1427653"/>
              <a:gd name="connsiteY29" fmla="*/ 1121228 h 1382485"/>
              <a:gd name="connsiteX30" fmla="*/ 1242596 w 1427653"/>
              <a:gd name="connsiteY30" fmla="*/ 1099457 h 1382485"/>
              <a:gd name="connsiteX31" fmla="*/ 1253481 w 1427653"/>
              <a:gd name="connsiteY31" fmla="*/ 1066800 h 1382485"/>
              <a:gd name="connsiteX32" fmla="*/ 1275253 w 1427653"/>
              <a:gd name="connsiteY32" fmla="*/ 1045028 h 1382485"/>
              <a:gd name="connsiteX33" fmla="*/ 1297024 w 1427653"/>
              <a:gd name="connsiteY33" fmla="*/ 1001485 h 1382485"/>
              <a:gd name="connsiteX34" fmla="*/ 1318796 w 1427653"/>
              <a:gd name="connsiteY34" fmla="*/ 925285 h 1382485"/>
              <a:gd name="connsiteX35" fmla="*/ 1297024 w 1427653"/>
              <a:gd name="connsiteY35" fmla="*/ 696685 h 1382485"/>
              <a:gd name="connsiteX36" fmla="*/ 1275253 w 1427653"/>
              <a:gd name="connsiteY36" fmla="*/ 653142 h 1382485"/>
              <a:gd name="connsiteX37" fmla="*/ 1253481 w 1427653"/>
              <a:gd name="connsiteY37" fmla="*/ 620485 h 1382485"/>
              <a:gd name="connsiteX38" fmla="*/ 1177281 w 1427653"/>
              <a:gd name="connsiteY38" fmla="*/ 511628 h 1382485"/>
              <a:gd name="connsiteX39" fmla="*/ 1144624 w 1427653"/>
              <a:gd name="connsiteY39" fmla="*/ 478971 h 1382485"/>
              <a:gd name="connsiteX40" fmla="*/ 1111967 w 1427653"/>
              <a:gd name="connsiteY40" fmla="*/ 446314 h 1382485"/>
              <a:gd name="connsiteX41" fmla="*/ 1057538 w 1427653"/>
              <a:gd name="connsiteY41" fmla="*/ 402771 h 1382485"/>
              <a:gd name="connsiteX42" fmla="*/ 981338 w 1427653"/>
              <a:gd name="connsiteY42" fmla="*/ 359228 h 1382485"/>
              <a:gd name="connsiteX43" fmla="*/ 926910 w 1427653"/>
              <a:gd name="connsiteY43" fmla="*/ 315685 h 1382485"/>
              <a:gd name="connsiteX44" fmla="*/ 894253 w 1427653"/>
              <a:gd name="connsiteY44" fmla="*/ 293914 h 1382485"/>
              <a:gd name="connsiteX45" fmla="*/ 850710 w 1427653"/>
              <a:gd name="connsiteY45" fmla="*/ 261257 h 1382485"/>
              <a:gd name="connsiteX46" fmla="*/ 807167 w 1427653"/>
              <a:gd name="connsiteY46" fmla="*/ 250371 h 1382485"/>
              <a:gd name="connsiteX47" fmla="*/ 774510 w 1427653"/>
              <a:gd name="connsiteY47" fmla="*/ 228600 h 1382485"/>
              <a:gd name="connsiteX48" fmla="*/ 665653 w 1427653"/>
              <a:gd name="connsiteY48" fmla="*/ 195942 h 1382485"/>
              <a:gd name="connsiteX49" fmla="*/ 632996 w 1427653"/>
              <a:gd name="connsiteY49" fmla="*/ 185057 h 1382485"/>
              <a:gd name="connsiteX50" fmla="*/ 437053 w 1427653"/>
              <a:gd name="connsiteY50" fmla="*/ 217714 h 1382485"/>
              <a:gd name="connsiteX51" fmla="*/ 404396 w 1427653"/>
              <a:gd name="connsiteY51" fmla="*/ 228600 h 1382485"/>
              <a:gd name="connsiteX52" fmla="*/ 328196 w 1427653"/>
              <a:gd name="connsiteY52" fmla="*/ 272142 h 1382485"/>
              <a:gd name="connsiteX53" fmla="*/ 306424 w 1427653"/>
              <a:gd name="connsiteY53" fmla="*/ 293914 h 1382485"/>
              <a:gd name="connsiteX54" fmla="*/ 262881 w 1427653"/>
              <a:gd name="connsiteY54" fmla="*/ 315685 h 1382485"/>
              <a:gd name="connsiteX55" fmla="*/ 230224 w 1427653"/>
              <a:gd name="connsiteY55" fmla="*/ 370114 h 1382485"/>
              <a:gd name="connsiteX56" fmla="*/ 219338 w 1427653"/>
              <a:gd name="connsiteY56" fmla="*/ 402771 h 1382485"/>
              <a:gd name="connsiteX57" fmla="*/ 186681 w 1427653"/>
              <a:gd name="connsiteY57" fmla="*/ 468085 h 1382485"/>
              <a:gd name="connsiteX58" fmla="*/ 197567 w 1427653"/>
              <a:gd name="connsiteY58" fmla="*/ 870857 h 1382485"/>
              <a:gd name="connsiteX59" fmla="*/ 219338 w 1427653"/>
              <a:gd name="connsiteY59" fmla="*/ 936171 h 1382485"/>
              <a:gd name="connsiteX60" fmla="*/ 230224 w 1427653"/>
              <a:gd name="connsiteY60" fmla="*/ 968828 h 1382485"/>
              <a:gd name="connsiteX61" fmla="*/ 241110 w 1427653"/>
              <a:gd name="connsiteY61" fmla="*/ 1001485 h 1382485"/>
              <a:gd name="connsiteX62" fmla="*/ 284653 w 1427653"/>
              <a:gd name="connsiteY62" fmla="*/ 1077685 h 1382485"/>
              <a:gd name="connsiteX63" fmla="*/ 295538 w 1427653"/>
              <a:gd name="connsiteY63" fmla="*/ 1110342 h 1382485"/>
              <a:gd name="connsiteX64" fmla="*/ 371738 w 1427653"/>
              <a:gd name="connsiteY64" fmla="*/ 1153885 h 1382485"/>
              <a:gd name="connsiteX65" fmla="*/ 393510 w 1427653"/>
              <a:gd name="connsiteY65" fmla="*/ 1175657 h 1382485"/>
              <a:gd name="connsiteX66" fmla="*/ 426167 w 1427653"/>
              <a:gd name="connsiteY66" fmla="*/ 1186542 h 1382485"/>
              <a:gd name="connsiteX67" fmla="*/ 469710 w 1427653"/>
              <a:gd name="connsiteY67" fmla="*/ 1208314 h 1382485"/>
              <a:gd name="connsiteX68" fmla="*/ 524138 w 1427653"/>
              <a:gd name="connsiteY68" fmla="*/ 1230085 h 1382485"/>
              <a:gd name="connsiteX69" fmla="*/ 545910 w 1427653"/>
              <a:gd name="connsiteY69" fmla="*/ 1251857 h 1382485"/>
              <a:gd name="connsiteX70" fmla="*/ 578567 w 1427653"/>
              <a:gd name="connsiteY70" fmla="*/ 1262742 h 1382485"/>
              <a:gd name="connsiteX71" fmla="*/ 687424 w 1427653"/>
              <a:gd name="connsiteY71" fmla="*/ 1284514 h 1382485"/>
              <a:gd name="connsiteX72" fmla="*/ 818053 w 1427653"/>
              <a:gd name="connsiteY72" fmla="*/ 1306285 h 1382485"/>
              <a:gd name="connsiteX73" fmla="*/ 1199053 w 1427653"/>
              <a:gd name="connsiteY73" fmla="*/ 1295400 h 1382485"/>
              <a:gd name="connsiteX74" fmla="*/ 1220824 w 1427653"/>
              <a:gd name="connsiteY74" fmla="*/ 1273628 h 1382485"/>
              <a:gd name="connsiteX75" fmla="*/ 1253481 w 1427653"/>
              <a:gd name="connsiteY75" fmla="*/ 1262742 h 1382485"/>
              <a:gd name="connsiteX76" fmla="*/ 1329681 w 1427653"/>
              <a:gd name="connsiteY76" fmla="*/ 1164771 h 1382485"/>
              <a:gd name="connsiteX77" fmla="*/ 1340567 w 1427653"/>
              <a:gd name="connsiteY77" fmla="*/ 1121228 h 1382485"/>
              <a:gd name="connsiteX78" fmla="*/ 1340567 w 1427653"/>
              <a:gd name="connsiteY78" fmla="*/ 794657 h 1382485"/>
              <a:gd name="connsiteX79" fmla="*/ 1329681 w 1427653"/>
              <a:gd name="connsiteY79" fmla="*/ 751114 h 1382485"/>
              <a:gd name="connsiteX80" fmla="*/ 1307910 w 1427653"/>
              <a:gd name="connsiteY80" fmla="*/ 718457 h 1382485"/>
              <a:gd name="connsiteX81" fmla="*/ 1286138 w 1427653"/>
              <a:gd name="connsiteY81" fmla="*/ 620485 h 1382485"/>
              <a:gd name="connsiteX82" fmla="*/ 1264367 w 1427653"/>
              <a:gd name="connsiteY82" fmla="*/ 587828 h 1382485"/>
              <a:gd name="connsiteX83" fmla="*/ 1253481 w 1427653"/>
              <a:gd name="connsiteY83" fmla="*/ 544285 h 1382485"/>
              <a:gd name="connsiteX84" fmla="*/ 1209938 w 1427653"/>
              <a:gd name="connsiteY84" fmla="*/ 478971 h 1382485"/>
              <a:gd name="connsiteX85" fmla="*/ 1188167 w 1427653"/>
              <a:gd name="connsiteY85" fmla="*/ 446314 h 1382485"/>
              <a:gd name="connsiteX86" fmla="*/ 1111967 w 1427653"/>
              <a:gd name="connsiteY86" fmla="*/ 370114 h 1382485"/>
              <a:gd name="connsiteX87" fmla="*/ 1090196 w 1427653"/>
              <a:gd name="connsiteY87" fmla="*/ 348342 h 1382485"/>
              <a:gd name="connsiteX88" fmla="*/ 1024881 w 1427653"/>
              <a:gd name="connsiteY88" fmla="*/ 272142 h 1382485"/>
              <a:gd name="connsiteX89" fmla="*/ 926910 w 1427653"/>
              <a:gd name="connsiteY89" fmla="*/ 206828 h 1382485"/>
              <a:gd name="connsiteX90" fmla="*/ 894253 w 1427653"/>
              <a:gd name="connsiteY90" fmla="*/ 174171 h 1382485"/>
              <a:gd name="connsiteX91" fmla="*/ 828938 w 1427653"/>
              <a:gd name="connsiteY91" fmla="*/ 141514 h 1382485"/>
              <a:gd name="connsiteX92" fmla="*/ 774510 w 1427653"/>
              <a:gd name="connsiteY92" fmla="*/ 97971 h 1382485"/>
              <a:gd name="connsiteX93" fmla="*/ 709196 w 1427653"/>
              <a:gd name="connsiteY93" fmla="*/ 76200 h 1382485"/>
              <a:gd name="connsiteX94" fmla="*/ 578567 w 1427653"/>
              <a:gd name="connsiteY94" fmla="*/ 87085 h 1382485"/>
              <a:gd name="connsiteX95" fmla="*/ 524138 w 1427653"/>
              <a:gd name="connsiteY95" fmla="*/ 108857 h 1382485"/>
              <a:gd name="connsiteX96" fmla="*/ 480596 w 1427653"/>
              <a:gd name="connsiteY96" fmla="*/ 119742 h 1382485"/>
              <a:gd name="connsiteX97" fmla="*/ 382624 w 1427653"/>
              <a:gd name="connsiteY97" fmla="*/ 174171 h 1382485"/>
              <a:gd name="connsiteX98" fmla="*/ 306424 w 1427653"/>
              <a:gd name="connsiteY98" fmla="*/ 239485 h 1382485"/>
              <a:gd name="connsiteX99" fmla="*/ 186681 w 1427653"/>
              <a:gd name="connsiteY99" fmla="*/ 326571 h 1382485"/>
              <a:gd name="connsiteX100" fmla="*/ 164910 w 1427653"/>
              <a:gd name="connsiteY100" fmla="*/ 370114 h 1382485"/>
              <a:gd name="connsiteX101" fmla="*/ 121367 w 1427653"/>
              <a:gd name="connsiteY101" fmla="*/ 413657 h 1382485"/>
              <a:gd name="connsiteX102" fmla="*/ 88710 w 1427653"/>
              <a:gd name="connsiteY102" fmla="*/ 478971 h 1382485"/>
              <a:gd name="connsiteX103" fmla="*/ 77824 w 1427653"/>
              <a:gd name="connsiteY103" fmla="*/ 522514 h 1382485"/>
              <a:gd name="connsiteX104" fmla="*/ 56053 w 1427653"/>
              <a:gd name="connsiteY104" fmla="*/ 664028 h 1382485"/>
              <a:gd name="connsiteX105" fmla="*/ 66938 w 1427653"/>
              <a:gd name="connsiteY105" fmla="*/ 838200 h 1382485"/>
              <a:gd name="connsiteX106" fmla="*/ 121367 w 1427653"/>
              <a:gd name="connsiteY106" fmla="*/ 914400 h 1382485"/>
              <a:gd name="connsiteX107" fmla="*/ 164910 w 1427653"/>
              <a:gd name="connsiteY107" fmla="*/ 947057 h 1382485"/>
              <a:gd name="connsiteX108" fmla="*/ 186681 w 1427653"/>
              <a:gd name="connsiteY108" fmla="*/ 979714 h 1382485"/>
              <a:gd name="connsiteX109" fmla="*/ 262881 w 1427653"/>
              <a:gd name="connsiteY109" fmla="*/ 1045028 h 1382485"/>
              <a:gd name="connsiteX110" fmla="*/ 295538 w 1427653"/>
              <a:gd name="connsiteY110" fmla="*/ 1055914 h 1382485"/>
              <a:gd name="connsiteX111" fmla="*/ 360853 w 1427653"/>
              <a:gd name="connsiteY111" fmla="*/ 1110342 h 1382485"/>
              <a:gd name="connsiteX112" fmla="*/ 447938 w 1427653"/>
              <a:gd name="connsiteY112" fmla="*/ 1153885 h 1382485"/>
              <a:gd name="connsiteX113" fmla="*/ 513253 w 1427653"/>
              <a:gd name="connsiteY113" fmla="*/ 1186542 h 1382485"/>
              <a:gd name="connsiteX114" fmla="*/ 556796 w 1427653"/>
              <a:gd name="connsiteY114" fmla="*/ 1208314 h 1382485"/>
              <a:gd name="connsiteX115" fmla="*/ 600338 w 1427653"/>
              <a:gd name="connsiteY115" fmla="*/ 1219200 h 1382485"/>
              <a:gd name="connsiteX116" fmla="*/ 676538 w 1427653"/>
              <a:gd name="connsiteY116" fmla="*/ 1240971 h 1382485"/>
              <a:gd name="connsiteX117" fmla="*/ 861596 w 1427653"/>
              <a:gd name="connsiteY117" fmla="*/ 1262742 h 1382485"/>
              <a:gd name="connsiteX118" fmla="*/ 1013996 w 1427653"/>
              <a:gd name="connsiteY118" fmla="*/ 1240971 h 1382485"/>
              <a:gd name="connsiteX119" fmla="*/ 1046653 w 1427653"/>
              <a:gd name="connsiteY119" fmla="*/ 1219200 h 1382485"/>
              <a:gd name="connsiteX120" fmla="*/ 1057538 w 1427653"/>
              <a:gd name="connsiteY120" fmla="*/ 1186542 h 1382485"/>
              <a:gd name="connsiteX121" fmla="*/ 1111967 w 1427653"/>
              <a:gd name="connsiteY121" fmla="*/ 1132114 h 1382485"/>
              <a:gd name="connsiteX122" fmla="*/ 1144624 w 1427653"/>
              <a:gd name="connsiteY122" fmla="*/ 1023257 h 1382485"/>
              <a:gd name="connsiteX123" fmla="*/ 1166396 w 1427653"/>
              <a:gd name="connsiteY123" fmla="*/ 947057 h 1382485"/>
              <a:gd name="connsiteX124" fmla="*/ 1133738 w 1427653"/>
              <a:gd name="connsiteY124" fmla="*/ 631371 h 1382485"/>
              <a:gd name="connsiteX125" fmla="*/ 1111967 w 1427653"/>
              <a:gd name="connsiteY125" fmla="*/ 587828 h 1382485"/>
              <a:gd name="connsiteX126" fmla="*/ 1101081 w 1427653"/>
              <a:gd name="connsiteY126" fmla="*/ 533400 h 1382485"/>
              <a:gd name="connsiteX127" fmla="*/ 1079310 w 1427653"/>
              <a:gd name="connsiteY127" fmla="*/ 511628 h 1382485"/>
              <a:gd name="connsiteX128" fmla="*/ 1068424 w 1427653"/>
              <a:gd name="connsiteY128" fmla="*/ 468085 h 1382485"/>
              <a:gd name="connsiteX129" fmla="*/ 1024881 w 1427653"/>
              <a:gd name="connsiteY129" fmla="*/ 402771 h 1382485"/>
              <a:gd name="connsiteX130" fmla="*/ 1003110 w 1427653"/>
              <a:gd name="connsiteY130" fmla="*/ 337457 h 1382485"/>
              <a:gd name="connsiteX131" fmla="*/ 992224 w 1427653"/>
              <a:gd name="connsiteY131" fmla="*/ 304800 h 1382485"/>
              <a:gd name="connsiteX132" fmla="*/ 959567 w 1427653"/>
              <a:gd name="connsiteY132" fmla="*/ 272142 h 1382485"/>
              <a:gd name="connsiteX133" fmla="*/ 905138 w 1427653"/>
              <a:gd name="connsiteY133" fmla="*/ 174171 h 1382485"/>
              <a:gd name="connsiteX134" fmla="*/ 872481 w 1427653"/>
              <a:gd name="connsiteY134" fmla="*/ 141514 h 1382485"/>
              <a:gd name="connsiteX135" fmla="*/ 850710 w 1427653"/>
              <a:gd name="connsiteY135" fmla="*/ 108857 h 1382485"/>
              <a:gd name="connsiteX136" fmla="*/ 785396 w 1427653"/>
              <a:gd name="connsiteY136" fmla="*/ 43542 h 1382485"/>
              <a:gd name="connsiteX137" fmla="*/ 763624 w 1427653"/>
              <a:gd name="connsiteY137" fmla="*/ 21771 h 1382485"/>
              <a:gd name="connsiteX138" fmla="*/ 698310 w 1427653"/>
              <a:gd name="connsiteY138" fmla="*/ 0 h 1382485"/>
              <a:gd name="connsiteX139" fmla="*/ 567681 w 1427653"/>
              <a:gd name="connsiteY139" fmla="*/ 10885 h 1382485"/>
              <a:gd name="connsiteX140" fmla="*/ 535024 w 1427653"/>
              <a:gd name="connsiteY140" fmla="*/ 21771 h 1382485"/>
              <a:gd name="connsiteX141" fmla="*/ 437053 w 1427653"/>
              <a:gd name="connsiteY141" fmla="*/ 65314 h 1382485"/>
              <a:gd name="connsiteX142" fmla="*/ 415281 w 1427653"/>
              <a:gd name="connsiteY142" fmla="*/ 87085 h 1382485"/>
              <a:gd name="connsiteX143" fmla="*/ 371738 w 1427653"/>
              <a:gd name="connsiteY143" fmla="*/ 119742 h 1382485"/>
              <a:gd name="connsiteX144" fmla="*/ 339081 w 1427653"/>
              <a:gd name="connsiteY144" fmla="*/ 152400 h 1382485"/>
              <a:gd name="connsiteX145" fmla="*/ 306424 w 1427653"/>
              <a:gd name="connsiteY145" fmla="*/ 163285 h 1382485"/>
              <a:gd name="connsiteX146" fmla="*/ 241110 w 1427653"/>
              <a:gd name="connsiteY146" fmla="*/ 228600 h 1382485"/>
              <a:gd name="connsiteX147" fmla="*/ 219338 w 1427653"/>
              <a:gd name="connsiteY147" fmla="*/ 250371 h 1382485"/>
              <a:gd name="connsiteX148" fmla="*/ 186681 w 1427653"/>
              <a:gd name="connsiteY148" fmla="*/ 293914 h 1382485"/>
              <a:gd name="connsiteX149" fmla="*/ 154024 w 1427653"/>
              <a:gd name="connsiteY149" fmla="*/ 326571 h 1382485"/>
              <a:gd name="connsiteX150" fmla="*/ 110481 w 1427653"/>
              <a:gd name="connsiteY150" fmla="*/ 391885 h 1382485"/>
              <a:gd name="connsiteX151" fmla="*/ 88710 w 1427653"/>
              <a:gd name="connsiteY151" fmla="*/ 435428 h 1382485"/>
              <a:gd name="connsiteX152" fmla="*/ 56053 w 1427653"/>
              <a:gd name="connsiteY152" fmla="*/ 468085 h 1382485"/>
              <a:gd name="connsiteX153" fmla="*/ 12510 w 1427653"/>
              <a:gd name="connsiteY153" fmla="*/ 566057 h 1382485"/>
              <a:gd name="connsiteX154" fmla="*/ 12510 w 1427653"/>
              <a:gd name="connsiteY154" fmla="*/ 772885 h 1382485"/>
              <a:gd name="connsiteX155" fmla="*/ 66938 w 1427653"/>
              <a:gd name="connsiteY155" fmla="*/ 859971 h 1382485"/>
              <a:gd name="connsiteX156" fmla="*/ 88710 w 1427653"/>
              <a:gd name="connsiteY156" fmla="*/ 903514 h 1382485"/>
              <a:gd name="connsiteX157" fmla="*/ 121367 w 1427653"/>
              <a:gd name="connsiteY157" fmla="*/ 947057 h 1382485"/>
              <a:gd name="connsiteX158" fmla="*/ 230224 w 1427653"/>
              <a:gd name="connsiteY158" fmla="*/ 1034142 h 1382485"/>
              <a:gd name="connsiteX159" fmla="*/ 273767 w 1427653"/>
              <a:gd name="connsiteY159" fmla="*/ 1045028 h 1382485"/>
              <a:gd name="connsiteX160" fmla="*/ 306424 w 1427653"/>
              <a:gd name="connsiteY160" fmla="*/ 1066800 h 1382485"/>
              <a:gd name="connsiteX161" fmla="*/ 415281 w 1427653"/>
              <a:gd name="connsiteY161" fmla="*/ 1099457 h 1382485"/>
              <a:gd name="connsiteX162" fmla="*/ 458824 w 1427653"/>
              <a:gd name="connsiteY162" fmla="*/ 1121228 h 1382485"/>
              <a:gd name="connsiteX163" fmla="*/ 491481 w 1427653"/>
              <a:gd name="connsiteY163" fmla="*/ 1132114 h 1382485"/>
              <a:gd name="connsiteX164" fmla="*/ 622110 w 1427653"/>
              <a:gd name="connsiteY164" fmla="*/ 1153885 h 1382485"/>
              <a:gd name="connsiteX165" fmla="*/ 741853 w 1427653"/>
              <a:gd name="connsiteY165" fmla="*/ 1186542 h 1382485"/>
              <a:gd name="connsiteX166" fmla="*/ 774510 w 1427653"/>
              <a:gd name="connsiteY166" fmla="*/ 1197428 h 1382485"/>
              <a:gd name="connsiteX167" fmla="*/ 818053 w 1427653"/>
              <a:gd name="connsiteY167" fmla="*/ 1208314 h 1382485"/>
              <a:gd name="connsiteX168" fmla="*/ 1242596 w 1427653"/>
              <a:gd name="connsiteY168" fmla="*/ 1164771 h 1382485"/>
              <a:gd name="connsiteX169" fmla="*/ 1264367 w 1427653"/>
              <a:gd name="connsiteY169" fmla="*/ 1132114 h 1382485"/>
              <a:gd name="connsiteX170" fmla="*/ 1286138 w 1427653"/>
              <a:gd name="connsiteY170" fmla="*/ 1110342 h 1382485"/>
              <a:gd name="connsiteX171" fmla="*/ 1286138 w 1427653"/>
              <a:gd name="connsiteY171" fmla="*/ 870857 h 1382485"/>
              <a:gd name="connsiteX172" fmla="*/ 1264367 w 1427653"/>
              <a:gd name="connsiteY172" fmla="*/ 794657 h 1382485"/>
              <a:gd name="connsiteX173" fmla="*/ 1242596 w 1427653"/>
              <a:gd name="connsiteY173" fmla="*/ 762000 h 1382485"/>
              <a:gd name="connsiteX174" fmla="*/ 1209938 w 1427653"/>
              <a:gd name="connsiteY174" fmla="*/ 685800 h 1382485"/>
              <a:gd name="connsiteX175" fmla="*/ 1188167 w 1427653"/>
              <a:gd name="connsiteY175" fmla="*/ 664028 h 1382485"/>
              <a:gd name="connsiteX176" fmla="*/ 1155510 w 1427653"/>
              <a:gd name="connsiteY176" fmla="*/ 587828 h 1382485"/>
              <a:gd name="connsiteX177" fmla="*/ 1111967 w 1427653"/>
              <a:gd name="connsiteY177" fmla="*/ 522514 h 1382485"/>
              <a:gd name="connsiteX178" fmla="*/ 1079310 w 1427653"/>
              <a:gd name="connsiteY178" fmla="*/ 489857 h 1382485"/>
              <a:gd name="connsiteX179" fmla="*/ 1057538 w 1427653"/>
              <a:gd name="connsiteY179" fmla="*/ 457200 h 1382485"/>
              <a:gd name="connsiteX180" fmla="*/ 1035767 w 1427653"/>
              <a:gd name="connsiteY180" fmla="*/ 435428 h 1382485"/>
              <a:gd name="connsiteX181" fmla="*/ 1013996 w 1427653"/>
              <a:gd name="connsiteY181" fmla="*/ 402771 h 1382485"/>
              <a:gd name="connsiteX182" fmla="*/ 894253 w 1427653"/>
              <a:gd name="connsiteY182" fmla="*/ 315685 h 1382485"/>
              <a:gd name="connsiteX183" fmla="*/ 763624 w 1427653"/>
              <a:gd name="connsiteY183" fmla="*/ 206828 h 1382485"/>
              <a:gd name="connsiteX184" fmla="*/ 730967 w 1427653"/>
              <a:gd name="connsiteY184" fmla="*/ 195942 h 1382485"/>
              <a:gd name="connsiteX185" fmla="*/ 698310 w 1427653"/>
              <a:gd name="connsiteY185" fmla="*/ 163285 h 1382485"/>
              <a:gd name="connsiteX186" fmla="*/ 632996 w 1427653"/>
              <a:gd name="connsiteY186" fmla="*/ 141514 h 1382485"/>
              <a:gd name="connsiteX187" fmla="*/ 480596 w 1427653"/>
              <a:gd name="connsiteY187" fmla="*/ 152400 h 1382485"/>
              <a:gd name="connsiteX188" fmla="*/ 458824 w 1427653"/>
              <a:gd name="connsiteY188" fmla="*/ 174171 h 1382485"/>
              <a:gd name="connsiteX189" fmla="*/ 426167 w 1427653"/>
              <a:gd name="connsiteY189" fmla="*/ 185057 h 1382485"/>
              <a:gd name="connsiteX190" fmla="*/ 371738 w 1427653"/>
              <a:gd name="connsiteY190" fmla="*/ 250371 h 1382485"/>
              <a:gd name="connsiteX191" fmla="*/ 284653 w 1427653"/>
              <a:gd name="connsiteY191" fmla="*/ 326571 h 1382485"/>
              <a:gd name="connsiteX192" fmla="*/ 241110 w 1427653"/>
              <a:gd name="connsiteY192" fmla="*/ 391885 h 1382485"/>
              <a:gd name="connsiteX193" fmla="*/ 219338 w 1427653"/>
              <a:gd name="connsiteY193" fmla="*/ 435428 h 1382485"/>
              <a:gd name="connsiteX194" fmla="*/ 197567 w 1427653"/>
              <a:gd name="connsiteY194" fmla="*/ 468085 h 1382485"/>
              <a:gd name="connsiteX195" fmla="*/ 186681 w 1427653"/>
              <a:gd name="connsiteY195" fmla="*/ 511628 h 1382485"/>
              <a:gd name="connsiteX196" fmla="*/ 164910 w 1427653"/>
              <a:gd name="connsiteY196" fmla="*/ 576942 h 1382485"/>
              <a:gd name="connsiteX197" fmla="*/ 175796 w 1427653"/>
              <a:gd name="connsiteY197" fmla="*/ 947057 h 1382485"/>
              <a:gd name="connsiteX198" fmla="*/ 219338 w 1427653"/>
              <a:gd name="connsiteY198" fmla="*/ 1012371 h 1382485"/>
              <a:gd name="connsiteX199" fmla="*/ 273767 w 1427653"/>
              <a:gd name="connsiteY199" fmla="*/ 1099457 h 1382485"/>
              <a:gd name="connsiteX200" fmla="*/ 317310 w 1427653"/>
              <a:gd name="connsiteY200" fmla="*/ 1132114 h 1382485"/>
              <a:gd name="connsiteX201" fmla="*/ 339081 w 1427653"/>
              <a:gd name="connsiteY201" fmla="*/ 1164771 h 1382485"/>
              <a:gd name="connsiteX202" fmla="*/ 447938 w 1427653"/>
              <a:gd name="connsiteY202" fmla="*/ 1230085 h 1382485"/>
              <a:gd name="connsiteX203" fmla="*/ 513253 w 1427653"/>
              <a:gd name="connsiteY203" fmla="*/ 1273628 h 1382485"/>
              <a:gd name="connsiteX204" fmla="*/ 589453 w 1427653"/>
              <a:gd name="connsiteY204" fmla="*/ 1306285 h 1382485"/>
              <a:gd name="connsiteX205" fmla="*/ 622110 w 1427653"/>
              <a:gd name="connsiteY205" fmla="*/ 1328057 h 1382485"/>
              <a:gd name="connsiteX206" fmla="*/ 741853 w 1427653"/>
              <a:gd name="connsiteY206" fmla="*/ 1349828 h 1382485"/>
              <a:gd name="connsiteX207" fmla="*/ 839824 w 1427653"/>
              <a:gd name="connsiteY207" fmla="*/ 1371600 h 1382485"/>
              <a:gd name="connsiteX208" fmla="*/ 926910 w 1427653"/>
              <a:gd name="connsiteY208" fmla="*/ 1382485 h 1382485"/>
              <a:gd name="connsiteX209" fmla="*/ 1264367 w 1427653"/>
              <a:gd name="connsiteY209" fmla="*/ 1371600 h 1382485"/>
              <a:gd name="connsiteX210" fmla="*/ 1286138 w 1427653"/>
              <a:gd name="connsiteY210" fmla="*/ 1338942 h 1382485"/>
              <a:gd name="connsiteX211" fmla="*/ 1318796 w 1427653"/>
              <a:gd name="connsiteY211" fmla="*/ 1328057 h 1382485"/>
              <a:gd name="connsiteX212" fmla="*/ 1373224 w 1427653"/>
              <a:gd name="connsiteY212" fmla="*/ 1251857 h 1382485"/>
              <a:gd name="connsiteX213" fmla="*/ 1405881 w 1427653"/>
              <a:gd name="connsiteY213" fmla="*/ 1219200 h 1382485"/>
              <a:gd name="connsiteX214" fmla="*/ 1416767 w 1427653"/>
              <a:gd name="connsiteY214" fmla="*/ 1175657 h 1382485"/>
              <a:gd name="connsiteX215" fmla="*/ 1427653 w 1427653"/>
              <a:gd name="connsiteY215" fmla="*/ 1143000 h 1382485"/>
              <a:gd name="connsiteX216" fmla="*/ 1416767 w 1427653"/>
              <a:gd name="connsiteY216" fmla="*/ 740228 h 1382485"/>
              <a:gd name="connsiteX217" fmla="*/ 1405881 w 1427653"/>
              <a:gd name="connsiteY217" fmla="*/ 707571 h 1382485"/>
              <a:gd name="connsiteX218" fmla="*/ 1384110 w 1427653"/>
              <a:gd name="connsiteY218" fmla="*/ 674914 h 1382485"/>
              <a:gd name="connsiteX219" fmla="*/ 1351453 w 1427653"/>
              <a:gd name="connsiteY219" fmla="*/ 642257 h 1382485"/>
              <a:gd name="connsiteX220" fmla="*/ 1340567 w 1427653"/>
              <a:gd name="connsiteY220" fmla="*/ 598714 h 1382485"/>
              <a:gd name="connsiteX221" fmla="*/ 1307910 w 1427653"/>
              <a:gd name="connsiteY221" fmla="*/ 576942 h 1382485"/>
              <a:gd name="connsiteX222" fmla="*/ 1286138 w 1427653"/>
              <a:gd name="connsiteY222" fmla="*/ 555171 h 1382485"/>
              <a:gd name="connsiteX223" fmla="*/ 1264367 w 1427653"/>
              <a:gd name="connsiteY223" fmla="*/ 522514 h 1382485"/>
              <a:gd name="connsiteX224" fmla="*/ 1242596 w 1427653"/>
              <a:gd name="connsiteY224" fmla="*/ 500742 h 1382485"/>
              <a:gd name="connsiteX225" fmla="*/ 1220824 w 1427653"/>
              <a:gd name="connsiteY225" fmla="*/ 468085 h 1382485"/>
              <a:gd name="connsiteX226" fmla="*/ 1188167 w 1427653"/>
              <a:gd name="connsiteY226" fmla="*/ 446314 h 1382485"/>
              <a:gd name="connsiteX227" fmla="*/ 1144624 w 1427653"/>
              <a:gd name="connsiteY227" fmla="*/ 402771 h 1382485"/>
              <a:gd name="connsiteX228" fmla="*/ 1079310 w 1427653"/>
              <a:gd name="connsiteY228" fmla="*/ 359228 h 1382485"/>
              <a:gd name="connsiteX229" fmla="*/ 1003110 w 1427653"/>
              <a:gd name="connsiteY229" fmla="*/ 326571 h 1382485"/>
              <a:gd name="connsiteX230" fmla="*/ 970453 w 1427653"/>
              <a:gd name="connsiteY230" fmla="*/ 315685 h 1382485"/>
              <a:gd name="connsiteX231" fmla="*/ 905138 w 1427653"/>
              <a:gd name="connsiteY231" fmla="*/ 272142 h 1382485"/>
              <a:gd name="connsiteX232" fmla="*/ 872481 w 1427653"/>
              <a:gd name="connsiteY232" fmla="*/ 250371 h 1382485"/>
              <a:gd name="connsiteX233" fmla="*/ 839824 w 1427653"/>
              <a:gd name="connsiteY233" fmla="*/ 239485 h 1382485"/>
              <a:gd name="connsiteX234" fmla="*/ 796281 w 1427653"/>
              <a:gd name="connsiteY234" fmla="*/ 217714 h 1382485"/>
              <a:gd name="connsiteX235" fmla="*/ 741853 w 1427653"/>
              <a:gd name="connsiteY235" fmla="*/ 195942 h 13824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Lst>
            <a:rect l="l" t="t" r="r" b="b"/>
            <a:pathLst>
              <a:path w="1427653" h="1382485">
                <a:moveTo>
                  <a:pt x="807167" y="141514"/>
                </a:moveTo>
                <a:cubicBezTo>
                  <a:pt x="756367" y="145143"/>
                  <a:pt x="705348" y="146449"/>
                  <a:pt x="654767" y="152400"/>
                </a:cubicBezTo>
                <a:cubicBezTo>
                  <a:pt x="643371" y="153741"/>
                  <a:pt x="633143" y="160133"/>
                  <a:pt x="622110" y="163285"/>
                </a:cubicBezTo>
                <a:cubicBezTo>
                  <a:pt x="607725" y="167395"/>
                  <a:pt x="592897" y="169872"/>
                  <a:pt x="578567" y="174171"/>
                </a:cubicBezTo>
                <a:cubicBezTo>
                  <a:pt x="556586" y="180765"/>
                  <a:pt x="535024" y="188685"/>
                  <a:pt x="513253" y="195942"/>
                </a:cubicBezTo>
                <a:cubicBezTo>
                  <a:pt x="502367" y="199571"/>
                  <a:pt x="490143" y="200463"/>
                  <a:pt x="480596" y="206828"/>
                </a:cubicBezTo>
                <a:cubicBezTo>
                  <a:pt x="458824" y="221342"/>
                  <a:pt x="433783" y="231869"/>
                  <a:pt x="415281" y="250371"/>
                </a:cubicBezTo>
                <a:cubicBezTo>
                  <a:pt x="397138" y="268514"/>
                  <a:pt x="382202" y="290568"/>
                  <a:pt x="360853" y="304800"/>
                </a:cubicBezTo>
                <a:cubicBezTo>
                  <a:pt x="349967" y="312057"/>
                  <a:pt x="338129" y="318057"/>
                  <a:pt x="328196" y="326571"/>
                </a:cubicBezTo>
                <a:cubicBezTo>
                  <a:pt x="312611" y="339929"/>
                  <a:pt x="301732" y="358728"/>
                  <a:pt x="284653" y="370114"/>
                </a:cubicBezTo>
                <a:cubicBezTo>
                  <a:pt x="263228" y="384397"/>
                  <a:pt x="245736" y="392975"/>
                  <a:pt x="230224" y="413657"/>
                </a:cubicBezTo>
                <a:cubicBezTo>
                  <a:pt x="214524" y="434590"/>
                  <a:pt x="186681" y="478971"/>
                  <a:pt x="186681" y="478971"/>
                </a:cubicBezTo>
                <a:lnTo>
                  <a:pt x="164910" y="544285"/>
                </a:lnTo>
                <a:lnTo>
                  <a:pt x="154024" y="576942"/>
                </a:lnTo>
                <a:cubicBezTo>
                  <a:pt x="150395" y="609599"/>
                  <a:pt x="143138" y="642056"/>
                  <a:pt x="143138" y="674914"/>
                </a:cubicBezTo>
                <a:cubicBezTo>
                  <a:pt x="143138" y="767586"/>
                  <a:pt x="144052" y="808740"/>
                  <a:pt x="164910" y="881742"/>
                </a:cubicBezTo>
                <a:cubicBezTo>
                  <a:pt x="168062" y="892775"/>
                  <a:pt x="170223" y="904369"/>
                  <a:pt x="175796" y="914400"/>
                </a:cubicBezTo>
                <a:cubicBezTo>
                  <a:pt x="188503" y="937273"/>
                  <a:pt x="194515" y="971440"/>
                  <a:pt x="219338" y="979714"/>
                </a:cubicBezTo>
                <a:lnTo>
                  <a:pt x="251996" y="990600"/>
                </a:lnTo>
                <a:cubicBezTo>
                  <a:pt x="262882" y="1001486"/>
                  <a:pt x="272826" y="1013402"/>
                  <a:pt x="284653" y="1023257"/>
                </a:cubicBezTo>
                <a:cubicBezTo>
                  <a:pt x="313582" y="1047364"/>
                  <a:pt x="326980" y="1047444"/>
                  <a:pt x="360853" y="1066800"/>
                </a:cubicBezTo>
                <a:cubicBezTo>
                  <a:pt x="372212" y="1073291"/>
                  <a:pt x="381485" y="1083417"/>
                  <a:pt x="393510" y="1088571"/>
                </a:cubicBezTo>
                <a:cubicBezTo>
                  <a:pt x="407261" y="1094464"/>
                  <a:pt x="423045" y="1094204"/>
                  <a:pt x="437053" y="1099457"/>
                </a:cubicBezTo>
                <a:cubicBezTo>
                  <a:pt x="452247" y="1105155"/>
                  <a:pt x="465681" y="1114836"/>
                  <a:pt x="480596" y="1121228"/>
                </a:cubicBezTo>
                <a:cubicBezTo>
                  <a:pt x="509087" y="1133438"/>
                  <a:pt x="587005" y="1150552"/>
                  <a:pt x="600338" y="1153885"/>
                </a:cubicBezTo>
                <a:cubicBezTo>
                  <a:pt x="614852" y="1157514"/>
                  <a:pt x="628964" y="1163624"/>
                  <a:pt x="643881" y="1164771"/>
                </a:cubicBezTo>
                <a:lnTo>
                  <a:pt x="785396" y="1175657"/>
                </a:lnTo>
                <a:cubicBezTo>
                  <a:pt x="890624" y="1172028"/>
                  <a:pt x="995995" y="1171339"/>
                  <a:pt x="1101081" y="1164771"/>
                </a:cubicBezTo>
                <a:cubicBezTo>
                  <a:pt x="1136878" y="1162534"/>
                  <a:pt x="1134762" y="1145671"/>
                  <a:pt x="1166396" y="1132114"/>
                </a:cubicBezTo>
                <a:cubicBezTo>
                  <a:pt x="1180147" y="1126221"/>
                  <a:pt x="1195424" y="1124857"/>
                  <a:pt x="1209938" y="1121228"/>
                </a:cubicBezTo>
                <a:cubicBezTo>
                  <a:pt x="1220824" y="1113971"/>
                  <a:pt x="1234423" y="1109673"/>
                  <a:pt x="1242596" y="1099457"/>
                </a:cubicBezTo>
                <a:cubicBezTo>
                  <a:pt x="1249764" y="1090497"/>
                  <a:pt x="1247578" y="1076639"/>
                  <a:pt x="1253481" y="1066800"/>
                </a:cubicBezTo>
                <a:cubicBezTo>
                  <a:pt x="1258761" y="1057999"/>
                  <a:pt x="1267996" y="1052285"/>
                  <a:pt x="1275253" y="1045028"/>
                </a:cubicBezTo>
                <a:cubicBezTo>
                  <a:pt x="1282510" y="1030514"/>
                  <a:pt x="1290632" y="1016400"/>
                  <a:pt x="1297024" y="1001485"/>
                </a:cubicBezTo>
                <a:cubicBezTo>
                  <a:pt x="1306395" y="979619"/>
                  <a:pt x="1313271" y="947384"/>
                  <a:pt x="1318796" y="925285"/>
                </a:cubicBezTo>
                <a:cubicBezTo>
                  <a:pt x="1314932" y="855731"/>
                  <a:pt x="1327253" y="767220"/>
                  <a:pt x="1297024" y="696685"/>
                </a:cubicBezTo>
                <a:cubicBezTo>
                  <a:pt x="1290632" y="681770"/>
                  <a:pt x="1283304" y="667231"/>
                  <a:pt x="1275253" y="653142"/>
                </a:cubicBezTo>
                <a:cubicBezTo>
                  <a:pt x="1268762" y="641783"/>
                  <a:pt x="1260738" y="631371"/>
                  <a:pt x="1253481" y="620485"/>
                </a:cubicBezTo>
                <a:cubicBezTo>
                  <a:pt x="1235129" y="547071"/>
                  <a:pt x="1253175" y="587521"/>
                  <a:pt x="1177281" y="511628"/>
                </a:cubicBezTo>
                <a:lnTo>
                  <a:pt x="1144624" y="478971"/>
                </a:lnTo>
                <a:cubicBezTo>
                  <a:pt x="1133738" y="468085"/>
                  <a:pt x="1124776" y="454854"/>
                  <a:pt x="1111967" y="446314"/>
                </a:cubicBezTo>
                <a:cubicBezTo>
                  <a:pt x="1011438" y="379293"/>
                  <a:pt x="1135106" y="464823"/>
                  <a:pt x="1057538" y="402771"/>
                </a:cubicBezTo>
                <a:cubicBezTo>
                  <a:pt x="1031894" y="382257"/>
                  <a:pt x="1011136" y="374127"/>
                  <a:pt x="981338" y="359228"/>
                </a:cubicBezTo>
                <a:cubicBezTo>
                  <a:pt x="944639" y="304178"/>
                  <a:pt x="979489" y="341975"/>
                  <a:pt x="926910" y="315685"/>
                </a:cubicBezTo>
                <a:cubicBezTo>
                  <a:pt x="915208" y="309834"/>
                  <a:pt x="904899" y="301518"/>
                  <a:pt x="894253" y="293914"/>
                </a:cubicBezTo>
                <a:cubicBezTo>
                  <a:pt x="879489" y="283369"/>
                  <a:pt x="866937" y="269371"/>
                  <a:pt x="850710" y="261257"/>
                </a:cubicBezTo>
                <a:cubicBezTo>
                  <a:pt x="837328" y="254566"/>
                  <a:pt x="821681" y="254000"/>
                  <a:pt x="807167" y="250371"/>
                </a:cubicBezTo>
                <a:cubicBezTo>
                  <a:pt x="796281" y="243114"/>
                  <a:pt x="786465" y="233913"/>
                  <a:pt x="774510" y="228600"/>
                </a:cubicBezTo>
                <a:cubicBezTo>
                  <a:pt x="727948" y="207905"/>
                  <a:pt x="709982" y="208607"/>
                  <a:pt x="665653" y="195942"/>
                </a:cubicBezTo>
                <a:cubicBezTo>
                  <a:pt x="654620" y="192790"/>
                  <a:pt x="643882" y="188685"/>
                  <a:pt x="632996" y="185057"/>
                </a:cubicBezTo>
                <a:cubicBezTo>
                  <a:pt x="547666" y="193589"/>
                  <a:pt x="515782" y="191470"/>
                  <a:pt x="437053" y="217714"/>
                </a:cubicBezTo>
                <a:cubicBezTo>
                  <a:pt x="426167" y="221343"/>
                  <a:pt x="414943" y="224080"/>
                  <a:pt x="404396" y="228600"/>
                </a:cubicBezTo>
                <a:cubicBezTo>
                  <a:pt x="380328" y="238915"/>
                  <a:pt x="349220" y="255323"/>
                  <a:pt x="328196" y="272142"/>
                </a:cubicBezTo>
                <a:cubicBezTo>
                  <a:pt x="320182" y="278553"/>
                  <a:pt x="314964" y="288221"/>
                  <a:pt x="306424" y="293914"/>
                </a:cubicBezTo>
                <a:cubicBezTo>
                  <a:pt x="292922" y="302915"/>
                  <a:pt x="277395" y="308428"/>
                  <a:pt x="262881" y="315685"/>
                </a:cubicBezTo>
                <a:cubicBezTo>
                  <a:pt x="232048" y="408189"/>
                  <a:pt x="275049" y="295406"/>
                  <a:pt x="230224" y="370114"/>
                </a:cubicBezTo>
                <a:cubicBezTo>
                  <a:pt x="224320" y="379953"/>
                  <a:pt x="224470" y="392508"/>
                  <a:pt x="219338" y="402771"/>
                </a:cubicBezTo>
                <a:cubicBezTo>
                  <a:pt x="177134" y="487180"/>
                  <a:pt x="214043" y="386001"/>
                  <a:pt x="186681" y="468085"/>
                </a:cubicBezTo>
                <a:cubicBezTo>
                  <a:pt x="190310" y="602342"/>
                  <a:pt x="188220" y="736876"/>
                  <a:pt x="197567" y="870857"/>
                </a:cubicBezTo>
                <a:cubicBezTo>
                  <a:pt x="199164" y="893750"/>
                  <a:pt x="212081" y="914400"/>
                  <a:pt x="219338" y="936171"/>
                </a:cubicBezTo>
                <a:lnTo>
                  <a:pt x="230224" y="968828"/>
                </a:lnTo>
                <a:cubicBezTo>
                  <a:pt x="233853" y="979714"/>
                  <a:pt x="235979" y="991222"/>
                  <a:pt x="241110" y="1001485"/>
                </a:cubicBezTo>
                <a:cubicBezTo>
                  <a:pt x="268732" y="1056730"/>
                  <a:pt x="253879" y="1031526"/>
                  <a:pt x="284653" y="1077685"/>
                </a:cubicBezTo>
                <a:cubicBezTo>
                  <a:pt x="288281" y="1088571"/>
                  <a:pt x="288370" y="1101382"/>
                  <a:pt x="295538" y="1110342"/>
                </a:cubicBezTo>
                <a:cubicBezTo>
                  <a:pt x="308264" y="1126250"/>
                  <a:pt x="357961" y="1144701"/>
                  <a:pt x="371738" y="1153885"/>
                </a:cubicBezTo>
                <a:cubicBezTo>
                  <a:pt x="380278" y="1159578"/>
                  <a:pt x="384709" y="1170377"/>
                  <a:pt x="393510" y="1175657"/>
                </a:cubicBezTo>
                <a:cubicBezTo>
                  <a:pt x="403349" y="1181560"/>
                  <a:pt x="415620" y="1182022"/>
                  <a:pt x="426167" y="1186542"/>
                </a:cubicBezTo>
                <a:cubicBezTo>
                  <a:pt x="441083" y="1192934"/>
                  <a:pt x="454881" y="1201723"/>
                  <a:pt x="469710" y="1208314"/>
                </a:cubicBezTo>
                <a:cubicBezTo>
                  <a:pt x="487566" y="1216250"/>
                  <a:pt x="505995" y="1222828"/>
                  <a:pt x="524138" y="1230085"/>
                </a:cubicBezTo>
                <a:cubicBezTo>
                  <a:pt x="531395" y="1237342"/>
                  <a:pt x="537109" y="1246577"/>
                  <a:pt x="545910" y="1251857"/>
                </a:cubicBezTo>
                <a:cubicBezTo>
                  <a:pt x="555749" y="1257760"/>
                  <a:pt x="567386" y="1260162"/>
                  <a:pt x="578567" y="1262742"/>
                </a:cubicBezTo>
                <a:cubicBezTo>
                  <a:pt x="614624" y="1271063"/>
                  <a:pt x="652319" y="1272812"/>
                  <a:pt x="687424" y="1284514"/>
                </a:cubicBezTo>
                <a:cubicBezTo>
                  <a:pt x="751253" y="1305791"/>
                  <a:pt x="708677" y="1294133"/>
                  <a:pt x="818053" y="1306285"/>
                </a:cubicBezTo>
                <a:cubicBezTo>
                  <a:pt x="945053" y="1302657"/>
                  <a:pt x="1072417" y="1305668"/>
                  <a:pt x="1199053" y="1295400"/>
                </a:cubicBezTo>
                <a:cubicBezTo>
                  <a:pt x="1209283" y="1294571"/>
                  <a:pt x="1212023" y="1278909"/>
                  <a:pt x="1220824" y="1273628"/>
                </a:cubicBezTo>
                <a:cubicBezTo>
                  <a:pt x="1230663" y="1267724"/>
                  <a:pt x="1242595" y="1266371"/>
                  <a:pt x="1253481" y="1262742"/>
                </a:cubicBezTo>
                <a:cubicBezTo>
                  <a:pt x="1315846" y="1200378"/>
                  <a:pt x="1313183" y="1222515"/>
                  <a:pt x="1329681" y="1164771"/>
                </a:cubicBezTo>
                <a:cubicBezTo>
                  <a:pt x="1333791" y="1150386"/>
                  <a:pt x="1336938" y="1135742"/>
                  <a:pt x="1340567" y="1121228"/>
                </a:cubicBezTo>
                <a:cubicBezTo>
                  <a:pt x="1353299" y="955721"/>
                  <a:pt x="1358011" y="977811"/>
                  <a:pt x="1340567" y="794657"/>
                </a:cubicBezTo>
                <a:cubicBezTo>
                  <a:pt x="1339149" y="779763"/>
                  <a:pt x="1335574" y="764865"/>
                  <a:pt x="1329681" y="751114"/>
                </a:cubicBezTo>
                <a:cubicBezTo>
                  <a:pt x="1324527" y="739089"/>
                  <a:pt x="1315167" y="729343"/>
                  <a:pt x="1307910" y="718457"/>
                </a:cubicBezTo>
                <a:cubicBezTo>
                  <a:pt x="1305972" y="708769"/>
                  <a:pt x="1291903" y="633937"/>
                  <a:pt x="1286138" y="620485"/>
                </a:cubicBezTo>
                <a:cubicBezTo>
                  <a:pt x="1280984" y="608460"/>
                  <a:pt x="1271624" y="598714"/>
                  <a:pt x="1264367" y="587828"/>
                </a:cubicBezTo>
                <a:cubicBezTo>
                  <a:pt x="1260738" y="573314"/>
                  <a:pt x="1260172" y="557667"/>
                  <a:pt x="1253481" y="544285"/>
                </a:cubicBezTo>
                <a:cubicBezTo>
                  <a:pt x="1241779" y="520882"/>
                  <a:pt x="1224452" y="500742"/>
                  <a:pt x="1209938" y="478971"/>
                </a:cubicBezTo>
                <a:cubicBezTo>
                  <a:pt x="1202681" y="468085"/>
                  <a:pt x="1197418" y="455565"/>
                  <a:pt x="1188167" y="446314"/>
                </a:cubicBezTo>
                <a:lnTo>
                  <a:pt x="1111967" y="370114"/>
                </a:lnTo>
                <a:cubicBezTo>
                  <a:pt x="1104710" y="362857"/>
                  <a:pt x="1096354" y="356552"/>
                  <a:pt x="1090196" y="348342"/>
                </a:cubicBezTo>
                <a:cubicBezTo>
                  <a:pt x="1064387" y="313932"/>
                  <a:pt x="1056717" y="299430"/>
                  <a:pt x="1024881" y="272142"/>
                </a:cubicBezTo>
                <a:cubicBezTo>
                  <a:pt x="940874" y="200135"/>
                  <a:pt x="1024345" y="279904"/>
                  <a:pt x="926910" y="206828"/>
                </a:cubicBezTo>
                <a:cubicBezTo>
                  <a:pt x="914594" y="197591"/>
                  <a:pt x="907062" y="182710"/>
                  <a:pt x="894253" y="174171"/>
                </a:cubicBezTo>
                <a:cubicBezTo>
                  <a:pt x="773533" y="93690"/>
                  <a:pt x="957401" y="244284"/>
                  <a:pt x="828938" y="141514"/>
                </a:cubicBezTo>
                <a:cubicBezTo>
                  <a:pt x="800660" y="118892"/>
                  <a:pt x="812209" y="114726"/>
                  <a:pt x="774510" y="97971"/>
                </a:cubicBezTo>
                <a:cubicBezTo>
                  <a:pt x="753539" y="88651"/>
                  <a:pt x="709196" y="76200"/>
                  <a:pt x="709196" y="76200"/>
                </a:cubicBezTo>
                <a:cubicBezTo>
                  <a:pt x="665653" y="79828"/>
                  <a:pt x="621596" y="79492"/>
                  <a:pt x="578567" y="87085"/>
                </a:cubicBezTo>
                <a:cubicBezTo>
                  <a:pt x="559324" y="90481"/>
                  <a:pt x="542676" y="102678"/>
                  <a:pt x="524138" y="108857"/>
                </a:cubicBezTo>
                <a:cubicBezTo>
                  <a:pt x="509945" y="113588"/>
                  <a:pt x="495110" y="116114"/>
                  <a:pt x="480596" y="119742"/>
                </a:cubicBezTo>
                <a:cubicBezTo>
                  <a:pt x="405734" y="169650"/>
                  <a:pt x="440104" y="155010"/>
                  <a:pt x="382624" y="174171"/>
                </a:cubicBezTo>
                <a:cubicBezTo>
                  <a:pt x="357224" y="195942"/>
                  <a:pt x="333646" y="220040"/>
                  <a:pt x="306424" y="239485"/>
                </a:cubicBezTo>
                <a:cubicBezTo>
                  <a:pt x="165392" y="340222"/>
                  <a:pt x="283894" y="229358"/>
                  <a:pt x="186681" y="326571"/>
                </a:cubicBezTo>
                <a:cubicBezTo>
                  <a:pt x="179424" y="341085"/>
                  <a:pt x="174646" y="357132"/>
                  <a:pt x="164910" y="370114"/>
                </a:cubicBezTo>
                <a:cubicBezTo>
                  <a:pt x="152594" y="386535"/>
                  <a:pt x="121367" y="413657"/>
                  <a:pt x="121367" y="413657"/>
                </a:cubicBezTo>
                <a:cubicBezTo>
                  <a:pt x="75493" y="551274"/>
                  <a:pt x="152021" y="331246"/>
                  <a:pt x="88710" y="478971"/>
                </a:cubicBezTo>
                <a:cubicBezTo>
                  <a:pt x="82817" y="492722"/>
                  <a:pt x="81070" y="507909"/>
                  <a:pt x="77824" y="522514"/>
                </a:cubicBezTo>
                <a:cubicBezTo>
                  <a:pt x="63575" y="586634"/>
                  <a:pt x="65479" y="588616"/>
                  <a:pt x="56053" y="664028"/>
                </a:cubicBezTo>
                <a:cubicBezTo>
                  <a:pt x="59681" y="722085"/>
                  <a:pt x="60849" y="780349"/>
                  <a:pt x="66938" y="838200"/>
                </a:cubicBezTo>
                <a:cubicBezTo>
                  <a:pt x="70581" y="872810"/>
                  <a:pt x="94279" y="894084"/>
                  <a:pt x="121367" y="914400"/>
                </a:cubicBezTo>
                <a:lnTo>
                  <a:pt x="164910" y="947057"/>
                </a:lnTo>
                <a:cubicBezTo>
                  <a:pt x="172167" y="957943"/>
                  <a:pt x="178167" y="969781"/>
                  <a:pt x="186681" y="979714"/>
                </a:cubicBezTo>
                <a:cubicBezTo>
                  <a:pt x="206769" y="1003150"/>
                  <a:pt x="233991" y="1030583"/>
                  <a:pt x="262881" y="1045028"/>
                </a:cubicBezTo>
                <a:cubicBezTo>
                  <a:pt x="273144" y="1050160"/>
                  <a:pt x="284652" y="1052285"/>
                  <a:pt x="295538" y="1055914"/>
                </a:cubicBezTo>
                <a:cubicBezTo>
                  <a:pt x="318428" y="1078803"/>
                  <a:pt x="329802" y="1092229"/>
                  <a:pt x="360853" y="1110342"/>
                </a:cubicBezTo>
                <a:cubicBezTo>
                  <a:pt x="388887" y="1126695"/>
                  <a:pt x="424989" y="1130936"/>
                  <a:pt x="447938" y="1153885"/>
                </a:cubicBezTo>
                <a:cubicBezTo>
                  <a:pt x="480289" y="1186236"/>
                  <a:pt x="459753" y="1173168"/>
                  <a:pt x="513253" y="1186542"/>
                </a:cubicBezTo>
                <a:cubicBezTo>
                  <a:pt x="527767" y="1193799"/>
                  <a:pt x="541602" y="1202616"/>
                  <a:pt x="556796" y="1208314"/>
                </a:cubicBezTo>
                <a:cubicBezTo>
                  <a:pt x="570804" y="1213567"/>
                  <a:pt x="585953" y="1215090"/>
                  <a:pt x="600338" y="1219200"/>
                </a:cubicBezTo>
                <a:cubicBezTo>
                  <a:pt x="648739" y="1233029"/>
                  <a:pt x="619843" y="1229632"/>
                  <a:pt x="676538" y="1240971"/>
                </a:cubicBezTo>
                <a:cubicBezTo>
                  <a:pt x="749350" y="1255534"/>
                  <a:pt x="778044" y="1255147"/>
                  <a:pt x="861596" y="1262742"/>
                </a:cubicBezTo>
                <a:cubicBezTo>
                  <a:pt x="892195" y="1259960"/>
                  <a:pt x="972110" y="1261913"/>
                  <a:pt x="1013996" y="1240971"/>
                </a:cubicBezTo>
                <a:cubicBezTo>
                  <a:pt x="1025698" y="1235120"/>
                  <a:pt x="1035767" y="1226457"/>
                  <a:pt x="1046653" y="1219200"/>
                </a:cubicBezTo>
                <a:cubicBezTo>
                  <a:pt x="1050281" y="1208314"/>
                  <a:pt x="1050653" y="1195722"/>
                  <a:pt x="1057538" y="1186542"/>
                </a:cubicBezTo>
                <a:cubicBezTo>
                  <a:pt x="1072933" y="1166016"/>
                  <a:pt x="1111967" y="1132114"/>
                  <a:pt x="1111967" y="1132114"/>
                </a:cubicBezTo>
                <a:cubicBezTo>
                  <a:pt x="1163712" y="976877"/>
                  <a:pt x="1111715" y="1138434"/>
                  <a:pt x="1144624" y="1023257"/>
                </a:cubicBezTo>
                <a:cubicBezTo>
                  <a:pt x="1175858" y="913939"/>
                  <a:pt x="1132364" y="1083180"/>
                  <a:pt x="1166396" y="947057"/>
                </a:cubicBezTo>
                <a:cubicBezTo>
                  <a:pt x="1164895" y="915531"/>
                  <a:pt x="1169773" y="703443"/>
                  <a:pt x="1133738" y="631371"/>
                </a:cubicBezTo>
                <a:lnTo>
                  <a:pt x="1111967" y="587828"/>
                </a:lnTo>
                <a:cubicBezTo>
                  <a:pt x="1108338" y="569685"/>
                  <a:pt x="1108369" y="550406"/>
                  <a:pt x="1101081" y="533400"/>
                </a:cubicBezTo>
                <a:cubicBezTo>
                  <a:pt x="1097038" y="523967"/>
                  <a:pt x="1083900" y="520808"/>
                  <a:pt x="1079310" y="511628"/>
                </a:cubicBezTo>
                <a:cubicBezTo>
                  <a:pt x="1072619" y="498246"/>
                  <a:pt x="1075115" y="481467"/>
                  <a:pt x="1068424" y="468085"/>
                </a:cubicBezTo>
                <a:cubicBezTo>
                  <a:pt x="1056722" y="444682"/>
                  <a:pt x="1024881" y="402771"/>
                  <a:pt x="1024881" y="402771"/>
                </a:cubicBezTo>
                <a:lnTo>
                  <a:pt x="1003110" y="337457"/>
                </a:lnTo>
                <a:cubicBezTo>
                  <a:pt x="999481" y="326571"/>
                  <a:pt x="1000338" y="312914"/>
                  <a:pt x="992224" y="304800"/>
                </a:cubicBezTo>
                <a:lnTo>
                  <a:pt x="959567" y="272142"/>
                </a:lnTo>
                <a:cubicBezTo>
                  <a:pt x="945878" y="231076"/>
                  <a:pt x="942569" y="211602"/>
                  <a:pt x="905138" y="174171"/>
                </a:cubicBezTo>
                <a:cubicBezTo>
                  <a:pt x="894252" y="163285"/>
                  <a:pt x="882336" y="153341"/>
                  <a:pt x="872481" y="141514"/>
                </a:cubicBezTo>
                <a:cubicBezTo>
                  <a:pt x="864106" y="131463"/>
                  <a:pt x="859402" y="118635"/>
                  <a:pt x="850710" y="108857"/>
                </a:cubicBezTo>
                <a:cubicBezTo>
                  <a:pt x="830255" y="85844"/>
                  <a:pt x="807168" y="65314"/>
                  <a:pt x="785396" y="43542"/>
                </a:cubicBezTo>
                <a:cubicBezTo>
                  <a:pt x="778139" y="36285"/>
                  <a:pt x="773361" y="25016"/>
                  <a:pt x="763624" y="21771"/>
                </a:cubicBezTo>
                <a:lnTo>
                  <a:pt x="698310" y="0"/>
                </a:lnTo>
                <a:cubicBezTo>
                  <a:pt x="654767" y="3628"/>
                  <a:pt x="610992" y="5110"/>
                  <a:pt x="567681" y="10885"/>
                </a:cubicBezTo>
                <a:cubicBezTo>
                  <a:pt x="556307" y="12401"/>
                  <a:pt x="545768" y="17742"/>
                  <a:pt x="535024" y="21771"/>
                </a:cubicBezTo>
                <a:cubicBezTo>
                  <a:pt x="513468" y="29855"/>
                  <a:pt x="458261" y="51175"/>
                  <a:pt x="437053" y="65314"/>
                </a:cubicBezTo>
                <a:cubicBezTo>
                  <a:pt x="428513" y="71007"/>
                  <a:pt x="423165" y="80515"/>
                  <a:pt x="415281" y="87085"/>
                </a:cubicBezTo>
                <a:cubicBezTo>
                  <a:pt x="401343" y="98700"/>
                  <a:pt x="385513" y="107935"/>
                  <a:pt x="371738" y="119742"/>
                </a:cubicBezTo>
                <a:cubicBezTo>
                  <a:pt x="360049" y="129761"/>
                  <a:pt x="351890" y="143860"/>
                  <a:pt x="339081" y="152400"/>
                </a:cubicBezTo>
                <a:cubicBezTo>
                  <a:pt x="329534" y="158765"/>
                  <a:pt x="317310" y="159657"/>
                  <a:pt x="306424" y="163285"/>
                </a:cubicBezTo>
                <a:lnTo>
                  <a:pt x="241110" y="228600"/>
                </a:lnTo>
                <a:cubicBezTo>
                  <a:pt x="233853" y="235857"/>
                  <a:pt x="225496" y="242160"/>
                  <a:pt x="219338" y="250371"/>
                </a:cubicBezTo>
                <a:cubicBezTo>
                  <a:pt x="208452" y="264885"/>
                  <a:pt x="198488" y="280139"/>
                  <a:pt x="186681" y="293914"/>
                </a:cubicBezTo>
                <a:cubicBezTo>
                  <a:pt x="176662" y="305603"/>
                  <a:pt x="163475" y="314419"/>
                  <a:pt x="154024" y="326571"/>
                </a:cubicBezTo>
                <a:cubicBezTo>
                  <a:pt x="137960" y="347225"/>
                  <a:pt x="122183" y="368481"/>
                  <a:pt x="110481" y="391885"/>
                </a:cubicBezTo>
                <a:cubicBezTo>
                  <a:pt x="103224" y="406399"/>
                  <a:pt x="98142" y="422223"/>
                  <a:pt x="88710" y="435428"/>
                </a:cubicBezTo>
                <a:cubicBezTo>
                  <a:pt x="79762" y="447955"/>
                  <a:pt x="65001" y="455558"/>
                  <a:pt x="56053" y="468085"/>
                </a:cubicBezTo>
                <a:cubicBezTo>
                  <a:pt x="42182" y="487504"/>
                  <a:pt x="20270" y="546656"/>
                  <a:pt x="12510" y="566057"/>
                </a:cubicBezTo>
                <a:cubicBezTo>
                  <a:pt x="-424" y="656591"/>
                  <a:pt x="-7543" y="665937"/>
                  <a:pt x="12510" y="772885"/>
                </a:cubicBezTo>
                <a:cubicBezTo>
                  <a:pt x="18421" y="804408"/>
                  <a:pt x="51348" y="835028"/>
                  <a:pt x="66938" y="859971"/>
                </a:cubicBezTo>
                <a:cubicBezTo>
                  <a:pt x="75539" y="873732"/>
                  <a:pt x="80109" y="889753"/>
                  <a:pt x="88710" y="903514"/>
                </a:cubicBezTo>
                <a:cubicBezTo>
                  <a:pt x="98326" y="918899"/>
                  <a:pt x="109230" y="933571"/>
                  <a:pt x="121367" y="947057"/>
                </a:cubicBezTo>
                <a:cubicBezTo>
                  <a:pt x="163664" y="994054"/>
                  <a:pt x="177321" y="1014303"/>
                  <a:pt x="230224" y="1034142"/>
                </a:cubicBezTo>
                <a:cubicBezTo>
                  <a:pt x="244232" y="1039395"/>
                  <a:pt x="259253" y="1041399"/>
                  <a:pt x="273767" y="1045028"/>
                </a:cubicBezTo>
                <a:cubicBezTo>
                  <a:pt x="284653" y="1052285"/>
                  <a:pt x="294399" y="1061646"/>
                  <a:pt x="306424" y="1066800"/>
                </a:cubicBezTo>
                <a:cubicBezTo>
                  <a:pt x="415842" y="1113693"/>
                  <a:pt x="268878" y="1026257"/>
                  <a:pt x="415281" y="1099457"/>
                </a:cubicBezTo>
                <a:cubicBezTo>
                  <a:pt x="429795" y="1106714"/>
                  <a:pt x="443909" y="1114836"/>
                  <a:pt x="458824" y="1121228"/>
                </a:cubicBezTo>
                <a:cubicBezTo>
                  <a:pt x="469371" y="1125748"/>
                  <a:pt x="480448" y="1128962"/>
                  <a:pt x="491481" y="1132114"/>
                </a:cubicBezTo>
                <a:cubicBezTo>
                  <a:pt x="547423" y="1148098"/>
                  <a:pt x="551430" y="1145051"/>
                  <a:pt x="622110" y="1153885"/>
                </a:cubicBezTo>
                <a:cubicBezTo>
                  <a:pt x="697278" y="1178942"/>
                  <a:pt x="606804" y="1149711"/>
                  <a:pt x="741853" y="1186542"/>
                </a:cubicBezTo>
                <a:cubicBezTo>
                  <a:pt x="752923" y="1189561"/>
                  <a:pt x="763477" y="1194276"/>
                  <a:pt x="774510" y="1197428"/>
                </a:cubicBezTo>
                <a:cubicBezTo>
                  <a:pt x="788895" y="1201538"/>
                  <a:pt x="803539" y="1204685"/>
                  <a:pt x="818053" y="1208314"/>
                </a:cubicBezTo>
                <a:cubicBezTo>
                  <a:pt x="911042" y="1203287"/>
                  <a:pt x="1150178" y="1280292"/>
                  <a:pt x="1242596" y="1164771"/>
                </a:cubicBezTo>
                <a:cubicBezTo>
                  <a:pt x="1250769" y="1154555"/>
                  <a:pt x="1256194" y="1142330"/>
                  <a:pt x="1264367" y="1132114"/>
                </a:cubicBezTo>
                <a:cubicBezTo>
                  <a:pt x="1270778" y="1124100"/>
                  <a:pt x="1278881" y="1117599"/>
                  <a:pt x="1286138" y="1110342"/>
                </a:cubicBezTo>
                <a:cubicBezTo>
                  <a:pt x="1317869" y="1015153"/>
                  <a:pt x="1303569" y="1071318"/>
                  <a:pt x="1286138" y="870857"/>
                </a:cubicBezTo>
                <a:cubicBezTo>
                  <a:pt x="1285403" y="862409"/>
                  <a:pt x="1270065" y="806053"/>
                  <a:pt x="1264367" y="794657"/>
                </a:cubicBezTo>
                <a:cubicBezTo>
                  <a:pt x="1258516" y="782955"/>
                  <a:pt x="1248447" y="773702"/>
                  <a:pt x="1242596" y="762000"/>
                </a:cubicBezTo>
                <a:cubicBezTo>
                  <a:pt x="1213567" y="703941"/>
                  <a:pt x="1255242" y="753756"/>
                  <a:pt x="1209938" y="685800"/>
                </a:cubicBezTo>
                <a:cubicBezTo>
                  <a:pt x="1204245" y="677261"/>
                  <a:pt x="1195424" y="671285"/>
                  <a:pt x="1188167" y="664028"/>
                </a:cubicBezTo>
                <a:cubicBezTo>
                  <a:pt x="1176906" y="630246"/>
                  <a:pt x="1175686" y="621454"/>
                  <a:pt x="1155510" y="587828"/>
                </a:cubicBezTo>
                <a:cubicBezTo>
                  <a:pt x="1142048" y="565391"/>
                  <a:pt x="1130469" y="541016"/>
                  <a:pt x="1111967" y="522514"/>
                </a:cubicBezTo>
                <a:cubicBezTo>
                  <a:pt x="1101081" y="511628"/>
                  <a:pt x="1089165" y="501683"/>
                  <a:pt x="1079310" y="489857"/>
                </a:cubicBezTo>
                <a:cubicBezTo>
                  <a:pt x="1070934" y="479806"/>
                  <a:pt x="1065711" y="467416"/>
                  <a:pt x="1057538" y="457200"/>
                </a:cubicBezTo>
                <a:cubicBezTo>
                  <a:pt x="1051127" y="449186"/>
                  <a:pt x="1042178" y="443442"/>
                  <a:pt x="1035767" y="435428"/>
                </a:cubicBezTo>
                <a:cubicBezTo>
                  <a:pt x="1027594" y="425212"/>
                  <a:pt x="1023983" y="411222"/>
                  <a:pt x="1013996" y="402771"/>
                </a:cubicBezTo>
                <a:cubicBezTo>
                  <a:pt x="976320" y="370891"/>
                  <a:pt x="929152" y="350584"/>
                  <a:pt x="894253" y="315685"/>
                </a:cubicBezTo>
                <a:cubicBezTo>
                  <a:pt x="861647" y="283079"/>
                  <a:pt x="802441" y="219767"/>
                  <a:pt x="763624" y="206828"/>
                </a:cubicBezTo>
                <a:lnTo>
                  <a:pt x="730967" y="195942"/>
                </a:lnTo>
                <a:cubicBezTo>
                  <a:pt x="720081" y="185056"/>
                  <a:pt x="711767" y="170761"/>
                  <a:pt x="698310" y="163285"/>
                </a:cubicBezTo>
                <a:cubicBezTo>
                  <a:pt x="678249" y="152140"/>
                  <a:pt x="632996" y="141514"/>
                  <a:pt x="632996" y="141514"/>
                </a:cubicBezTo>
                <a:cubicBezTo>
                  <a:pt x="582196" y="145143"/>
                  <a:pt x="530653" y="143014"/>
                  <a:pt x="480596" y="152400"/>
                </a:cubicBezTo>
                <a:cubicBezTo>
                  <a:pt x="470509" y="154291"/>
                  <a:pt x="467625" y="168891"/>
                  <a:pt x="458824" y="174171"/>
                </a:cubicBezTo>
                <a:cubicBezTo>
                  <a:pt x="448985" y="180075"/>
                  <a:pt x="437053" y="181428"/>
                  <a:pt x="426167" y="185057"/>
                </a:cubicBezTo>
                <a:cubicBezTo>
                  <a:pt x="312938" y="298286"/>
                  <a:pt x="462662" y="144293"/>
                  <a:pt x="371738" y="250371"/>
                </a:cubicBezTo>
                <a:cubicBezTo>
                  <a:pt x="337913" y="289834"/>
                  <a:pt x="324689" y="296544"/>
                  <a:pt x="284653" y="326571"/>
                </a:cubicBezTo>
                <a:cubicBezTo>
                  <a:pt x="261301" y="396624"/>
                  <a:pt x="292074" y="320536"/>
                  <a:pt x="241110" y="391885"/>
                </a:cubicBezTo>
                <a:cubicBezTo>
                  <a:pt x="231678" y="405090"/>
                  <a:pt x="227389" y="421339"/>
                  <a:pt x="219338" y="435428"/>
                </a:cubicBezTo>
                <a:cubicBezTo>
                  <a:pt x="212847" y="446787"/>
                  <a:pt x="204824" y="457199"/>
                  <a:pt x="197567" y="468085"/>
                </a:cubicBezTo>
                <a:cubicBezTo>
                  <a:pt x="193938" y="482599"/>
                  <a:pt x="190980" y="497298"/>
                  <a:pt x="186681" y="511628"/>
                </a:cubicBezTo>
                <a:cubicBezTo>
                  <a:pt x="180087" y="533609"/>
                  <a:pt x="164910" y="576942"/>
                  <a:pt x="164910" y="576942"/>
                </a:cubicBezTo>
                <a:cubicBezTo>
                  <a:pt x="144086" y="722704"/>
                  <a:pt x="136982" y="733578"/>
                  <a:pt x="175796" y="947057"/>
                </a:cubicBezTo>
                <a:cubicBezTo>
                  <a:pt x="180477" y="972801"/>
                  <a:pt x="207636" y="988968"/>
                  <a:pt x="219338" y="1012371"/>
                </a:cubicBezTo>
                <a:cubicBezTo>
                  <a:pt x="236584" y="1046861"/>
                  <a:pt x="245506" y="1071196"/>
                  <a:pt x="273767" y="1099457"/>
                </a:cubicBezTo>
                <a:cubicBezTo>
                  <a:pt x="286596" y="1112286"/>
                  <a:pt x="302796" y="1121228"/>
                  <a:pt x="317310" y="1132114"/>
                </a:cubicBezTo>
                <a:cubicBezTo>
                  <a:pt x="324567" y="1143000"/>
                  <a:pt x="329235" y="1156156"/>
                  <a:pt x="339081" y="1164771"/>
                </a:cubicBezTo>
                <a:cubicBezTo>
                  <a:pt x="397441" y="1215836"/>
                  <a:pt x="393679" y="1197529"/>
                  <a:pt x="447938" y="1230085"/>
                </a:cubicBezTo>
                <a:cubicBezTo>
                  <a:pt x="470375" y="1243547"/>
                  <a:pt x="488430" y="1265353"/>
                  <a:pt x="513253" y="1273628"/>
                </a:cubicBezTo>
                <a:cubicBezTo>
                  <a:pt x="549888" y="1285840"/>
                  <a:pt x="551792" y="1284765"/>
                  <a:pt x="589453" y="1306285"/>
                </a:cubicBezTo>
                <a:cubicBezTo>
                  <a:pt x="600812" y="1312776"/>
                  <a:pt x="610085" y="1322903"/>
                  <a:pt x="622110" y="1328057"/>
                </a:cubicBezTo>
                <a:cubicBezTo>
                  <a:pt x="649394" y="1339750"/>
                  <a:pt x="721416" y="1346112"/>
                  <a:pt x="741853" y="1349828"/>
                </a:cubicBezTo>
                <a:cubicBezTo>
                  <a:pt x="861008" y="1371493"/>
                  <a:pt x="699415" y="1349999"/>
                  <a:pt x="839824" y="1371600"/>
                </a:cubicBezTo>
                <a:cubicBezTo>
                  <a:pt x="868738" y="1376048"/>
                  <a:pt x="897881" y="1378857"/>
                  <a:pt x="926910" y="1382485"/>
                </a:cubicBezTo>
                <a:cubicBezTo>
                  <a:pt x="1039396" y="1378857"/>
                  <a:pt x="1152641" y="1385143"/>
                  <a:pt x="1264367" y="1371600"/>
                </a:cubicBezTo>
                <a:cubicBezTo>
                  <a:pt x="1277355" y="1370026"/>
                  <a:pt x="1275922" y="1347115"/>
                  <a:pt x="1286138" y="1338942"/>
                </a:cubicBezTo>
                <a:cubicBezTo>
                  <a:pt x="1295098" y="1331774"/>
                  <a:pt x="1307910" y="1331685"/>
                  <a:pt x="1318796" y="1328057"/>
                </a:cubicBezTo>
                <a:cubicBezTo>
                  <a:pt x="1336026" y="1302211"/>
                  <a:pt x="1352970" y="1275487"/>
                  <a:pt x="1373224" y="1251857"/>
                </a:cubicBezTo>
                <a:cubicBezTo>
                  <a:pt x="1383243" y="1240168"/>
                  <a:pt x="1394995" y="1230086"/>
                  <a:pt x="1405881" y="1219200"/>
                </a:cubicBezTo>
                <a:cubicBezTo>
                  <a:pt x="1409510" y="1204686"/>
                  <a:pt x="1412657" y="1190042"/>
                  <a:pt x="1416767" y="1175657"/>
                </a:cubicBezTo>
                <a:cubicBezTo>
                  <a:pt x="1419919" y="1164624"/>
                  <a:pt x="1427653" y="1154475"/>
                  <a:pt x="1427653" y="1143000"/>
                </a:cubicBezTo>
                <a:cubicBezTo>
                  <a:pt x="1427653" y="1008694"/>
                  <a:pt x="1423474" y="874367"/>
                  <a:pt x="1416767" y="740228"/>
                </a:cubicBezTo>
                <a:cubicBezTo>
                  <a:pt x="1416194" y="728768"/>
                  <a:pt x="1411013" y="717834"/>
                  <a:pt x="1405881" y="707571"/>
                </a:cubicBezTo>
                <a:cubicBezTo>
                  <a:pt x="1400030" y="695869"/>
                  <a:pt x="1392485" y="684965"/>
                  <a:pt x="1384110" y="674914"/>
                </a:cubicBezTo>
                <a:cubicBezTo>
                  <a:pt x="1374255" y="663087"/>
                  <a:pt x="1362339" y="653143"/>
                  <a:pt x="1351453" y="642257"/>
                </a:cubicBezTo>
                <a:cubicBezTo>
                  <a:pt x="1347824" y="627743"/>
                  <a:pt x="1348866" y="611162"/>
                  <a:pt x="1340567" y="598714"/>
                </a:cubicBezTo>
                <a:cubicBezTo>
                  <a:pt x="1333310" y="587828"/>
                  <a:pt x="1318126" y="585115"/>
                  <a:pt x="1307910" y="576942"/>
                </a:cubicBezTo>
                <a:cubicBezTo>
                  <a:pt x="1299896" y="570531"/>
                  <a:pt x="1292549" y="563185"/>
                  <a:pt x="1286138" y="555171"/>
                </a:cubicBezTo>
                <a:cubicBezTo>
                  <a:pt x="1277965" y="544955"/>
                  <a:pt x="1272540" y="532730"/>
                  <a:pt x="1264367" y="522514"/>
                </a:cubicBezTo>
                <a:cubicBezTo>
                  <a:pt x="1257956" y="514500"/>
                  <a:pt x="1249007" y="508756"/>
                  <a:pt x="1242596" y="500742"/>
                </a:cubicBezTo>
                <a:cubicBezTo>
                  <a:pt x="1234423" y="490526"/>
                  <a:pt x="1230075" y="477336"/>
                  <a:pt x="1220824" y="468085"/>
                </a:cubicBezTo>
                <a:cubicBezTo>
                  <a:pt x="1211573" y="458834"/>
                  <a:pt x="1198100" y="454828"/>
                  <a:pt x="1188167" y="446314"/>
                </a:cubicBezTo>
                <a:cubicBezTo>
                  <a:pt x="1172582" y="432956"/>
                  <a:pt x="1161703" y="414157"/>
                  <a:pt x="1144624" y="402771"/>
                </a:cubicBezTo>
                <a:cubicBezTo>
                  <a:pt x="1122853" y="388257"/>
                  <a:pt x="1104133" y="367503"/>
                  <a:pt x="1079310" y="359228"/>
                </a:cubicBezTo>
                <a:cubicBezTo>
                  <a:pt x="1002724" y="333698"/>
                  <a:pt x="1097271" y="366925"/>
                  <a:pt x="1003110" y="326571"/>
                </a:cubicBezTo>
                <a:cubicBezTo>
                  <a:pt x="992563" y="322051"/>
                  <a:pt x="981339" y="319314"/>
                  <a:pt x="970453" y="315685"/>
                </a:cubicBezTo>
                <a:cubicBezTo>
                  <a:pt x="931649" y="276883"/>
                  <a:pt x="966648" y="307290"/>
                  <a:pt x="905138" y="272142"/>
                </a:cubicBezTo>
                <a:cubicBezTo>
                  <a:pt x="893779" y="265651"/>
                  <a:pt x="884183" y="256222"/>
                  <a:pt x="872481" y="250371"/>
                </a:cubicBezTo>
                <a:cubicBezTo>
                  <a:pt x="862218" y="245239"/>
                  <a:pt x="850371" y="244005"/>
                  <a:pt x="839824" y="239485"/>
                </a:cubicBezTo>
                <a:cubicBezTo>
                  <a:pt x="824909" y="233093"/>
                  <a:pt x="810370" y="225765"/>
                  <a:pt x="796281" y="217714"/>
                </a:cubicBezTo>
                <a:cubicBezTo>
                  <a:pt x="751135" y="191916"/>
                  <a:pt x="780285" y="195942"/>
                  <a:pt x="741853" y="195942"/>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reeform 4"/>
          <p:cNvSpPr/>
          <p:nvPr/>
        </p:nvSpPr>
        <p:spPr>
          <a:xfrm>
            <a:off x="6226629" y="1883229"/>
            <a:ext cx="511628" cy="3048000"/>
          </a:xfrm>
          <a:custGeom>
            <a:avLst/>
            <a:gdLst>
              <a:gd name="connsiteX0" fmla="*/ 0 w 511628"/>
              <a:gd name="connsiteY0" fmla="*/ 0 h 3048000"/>
              <a:gd name="connsiteX1" fmla="*/ 76200 w 511628"/>
              <a:gd name="connsiteY1" fmla="*/ 141514 h 3048000"/>
              <a:gd name="connsiteX2" fmla="*/ 97971 w 511628"/>
              <a:gd name="connsiteY2" fmla="*/ 185057 h 3048000"/>
              <a:gd name="connsiteX3" fmla="*/ 130628 w 511628"/>
              <a:gd name="connsiteY3" fmla="*/ 293914 h 3048000"/>
              <a:gd name="connsiteX4" fmla="*/ 141514 w 511628"/>
              <a:gd name="connsiteY4" fmla="*/ 326571 h 3048000"/>
              <a:gd name="connsiteX5" fmla="*/ 152400 w 511628"/>
              <a:gd name="connsiteY5" fmla="*/ 359228 h 3048000"/>
              <a:gd name="connsiteX6" fmla="*/ 174171 w 511628"/>
              <a:gd name="connsiteY6" fmla="*/ 446314 h 3048000"/>
              <a:gd name="connsiteX7" fmla="*/ 195942 w 511628"/>
              <a:gd name="connsiteY7" fmla="*/ 522514 h 3048000"/>
              <a:gd name="connsiteX8" fmla="*/ 217714 w 511628"/>
              <a:gd name="connsiteY8" fmla="*/ 566057 h 3048000"/>
              <a:gd name="connsiteX9" fmla="*/ 261257 w 511628"/>
              <a:gd name="connsiteY9" fmla="*/ 674914 h 3048000"/>
              <a:gd name="connsiteX10" fmla="*/ 293914 w 511628"/>
              <a:gd name="connsiteY10" fmla="*/ 751114 h 3048000"/>
              <a:gd name="connsiteX11" fmla="*/ 315685 w 511628"/>
              <a:gd name="connsiteY11" fmla="*/ 838200 h 3048000"/>
              <a:gd name="connsiteX12" fmla="*/ 359228 w 511628"/>
              <a:gd name="connsiteY12" fmla="*/ 957942 h 3048000"/>
              <a:gd name="connsiteX13" fmla="*/ 370114 w 511628"/>
              <a:gd name="connsiteY13" fmla="*/ 1012371 h 3048000"/>
              <a:gd name="connsiteX14" fmla="*/ 391885 w 511628"/>
              <a:gd name="connsiteY14" fmla="*/ 1088571 h 3048000"/>
              <a:gd name="connsiteX15" fmla="*/ 402771 w 511628"/>
              <a:gd name="connsiteY15" fmla="*/ 1175657 h 3048000"/>
              <a:gd name="connsiteX16" fmla="*/ 413657 w 511628"/>
              <a:gd name="connsiteY16" fmla="*/ 1709057 h 3048000"/>
              <a:gd name="connsiteX17" fmla="*/ 424542 w 511628"/>
              <a:gd name="connsiteY17" fmla="*/ 2046514 h 3048000"/>
              <a:gd name="connsiteX18" fmla="*/ 413657 w 511628"/>
              <a:gd name="connsiteY18" fmla="*/ 2503714 h 3048000"/>
              <a:gd name="connsiteX19" fmla="*/ 381000 w 511628"/>
              <a:gd name="connsiteY19" fmla="*/ 2667000 h 3048000"/>
              <a:gd name="connsiteX20" fmla="*/ 359228 w 511628"/>
              <a:gd name="connsiteY20" fmla="*/ 2764971 h 3048000"/>
              <a:gd name="connsiteX21" fmla="*/ 348342 w 511628"/>
              <a:gd name="connsiteY21" fmla="*/ 2830285 h 3048000"/>
              <a:gd name="connsiteX22" fmla="*/ 326571 w 511628"/>
              <a:gd name="connsiteY22" fmla="*/ 2917371 h 3048000"/>
              <a:gd name="connsiteX23" fmla="*/ 315685 w 511628"/>
              <a:gd name="connsiteY23" fmla="*/ 2960914 h 3048000"/>
              <a:gd name="connsiteX24" fmla="*/ 293914 w 511628"/>
              <a:gd name="connsiteY24" fmla="*/ 3026228 h 3048000"/>
              <a:gd name="connsiteX25" fmla="*/ 250371 w 511628"/>
              <a:gd name="connsiteY25" fmla="*/ 2928257 h 3048000"/>
              <a:gd name="connsiteX26" fmla="*/ 228600 w 511628"/>
              <a:gd name="connsiteY26" fmla="*/ 2841171 h 3048000"/>
              <a:gd name="connsiteX27" fmla="*/ 239485 w 511628"/>
              <a:gd name="connsiteY27" fmla="*/ 2873828 h 3048000"/>
              <a:gd name="connsiteX28" fmla="*/ 261257 w 511628"/>
              <a:gd name="connsiteY28" fmla="*/ 2906485 h 3048000"/>
              <a:gd name="connsiteX29" fmla="*/ 272142 w 511628"/>
              <a:gd name="connsiteY29" fmla="*/ 2971800 h 3048000"/>
              <a:gd name="connsiteX30" fmla="*/ 293914 w 511628"/>
              <a:gd name="connsiteY30" fmla="*/ 3048000 h 3048000"/>
              <a:gd name="connsiteX31" fmla="*/ 337457 w 511628"/>
              <a:gd name="connsiteY31" fmla="*/ 3037114 h 3048000"/>
              <a:gd name="connsiteX32" fmla="*/ 359228 w 511628"/>
              <a:gd name="connsiteY32" fmla="*/ 3015342 h 3048000"/>
              <a:gd name="connsiteX33" fmla="*/ 391885 w 511628"/>
              <a:gd name="connsiteY33" fmla="*/ 2993571 h 3048000"/>
              <a:gd name="connsiteX34" fmla="*/ 446314 w 511628"/>
              <a:gd name="connsiteY34" fmla="*/ 2950028 h 3048000"/>
              <a:gd name="connsiteX35" fmla="*/ 478971 w 511628"/>
              <a:gd name="connsiteY35" fmla="*/ 2917371 h 3048000"/>
              <a:gd name="connsiteX36" fmla="*/ 511628 w 511628"/>
              <a:gd name="connsiteY36" fmla="*/ 2895600 h 304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511628" h="3048000">
                <a:moveTo>
                  <a:pt x="0" y="0"/>
                </a:moveTo>
                <a:cubicBezTo>
                  <a:pt x="49353" y="82255"/>
                  <a:pt x="23197" y="35508"/>
                  <a:pt x="76200" y="141514"/>
                </a:cubicBezTo>
                <a:cubicBezTo>
                  <a:pt x="83457" y="156028"/>
                  <a:pt x="94035" y="169314"/>
                  <a:pt x="97971" y="185057"/>
                </a:cubicBezTo>
                <a:cubicBezTo>
                  <a:pt x="114422" y="250861"/>
                  <a:pt x="104127" y="214412"/>
                  <a:pt x="130628" y="293914"/>
                </a:cubicBezTo>
                <a:lnTo>
                  <a:pt x="141514" y="326571"/>
                </a:lnTo>
                <a:cubicBezTo>
                  <a:pt x="145143" y="337457"/>
                  <a:pt x="149617" y="348096"/>
                  <a:pt x="152400" y="359228"/>
                </a:cubicBezTo>
                <a:lnTo>
                  <a:pt x="174171" y="446314"/>
                </a:lnTo>
                <a:cubicBezTo>
                  <a:pt x="179693" y="468401"/>
                  <a:pt x="186575" y="500657"/>
                  <a:pt x="195942" y="522514"/>
                </a:cubicBezTo>
                <a:cubicBezTo>
                  <a:pt x="202334" y="537430"/>
                  <a:pt x="211322" y="551142"/>
                  <a:pt x="217714" y="566057"/>
                </a:cubicBezTo>
                <a:cubicBezTo>
                  <a:pt x="233109" y="601978"/>
                  <a:pt x="251779" y="637000"/>
                  <a:pt x="261257" y="674914"/>
                </a:cubicBezTo>
                <a:cubicBezTo>
                  <a:pt x="275315" y="731149"/>
                  <a:pt x="263843" y="706009"/>
                  <a:pt x="293914" y="751114"/>
                </a:cubicBezTo>
                <a:cubicBezTo>
                  <a:pt x="301171" y="780143"/>
                  <a:pt x="304572" y="810418"/>
                  <a:pt x="315685" y="838200"/>
                </a:cubicBezTo>
                <a:cubicBezTo>
                  <a:pt x="326943" y="866343"/>
                  <a:pt x="353636" y="929985"/>
                  <a:pt x="359228" y="957942"/>
                </a:cubicBezTo>
                <a:cubicBezTo>
                  <a:pt x="362857" y="976085"/>
                  <a:pt x="365626" y="994421"/>
                  <a:pt x="370114" y="1012371"/>
                </a:cubicBezTo>
                <a:cubicBezTo>
                  <a:pt x="383058" y="1064146"/>
                  <a:pt x="381702" y="1027474"/>
                  <a:pt x="391885" y="1088571"/>
                </a:cubicBezTo>
                <a:cubicBezTo>
                  <a:pt x="396694" y="1117428"/>
                  <a:pt x="399142" y="1146628"/>
                  <a:pt x="402771" y="1175657"/>
                </a:cubicBezTo>
                <a:cubicBezTo>
                  <a:pt x="406400" y="1353457"/>
                  <a:pt x="409213" y="1531276"/>
                  <a:pt x="413657" y="1709057"/>
                </a:cubicBezTo>
                <a:cubicBezTo>
                  <a:pt x="416470" y="1821566"/>
                  <a:pt x="424542" y="1933970"/>
                  <a:pt x="424542" y="2046514"/>
                </a:cubicBezTo>
                <a:cubicBezTo>
                  <a:pt x="424542" y="2198957"/>
                  <a:pt x="419630" y="2351388"/>
                  <a:pt x="413657" y="2503714"/>
                </a:cubicBezTo>
                <a:cubicBezTo>
                  <a:pt x="404509" y="2736989"/>
                  <a:pt x="410177" y="2491942"/>
                  <a:pt x="381000" y="2667000"/>
                </a:cubicBezTo>
                <a:cubicBezTo>
                  <a:pt x="333862" y="2949820"/>
                  <a:pt x="394960" y="2604183"/>
                  <a:pt x="359228" y="2764971"/>
                </a:cubicBezTo>
                <a:cubicBezTo>
                  <a:pt x="354440" y="2786517"/>
                  <a:pt x="352967" y="2808703"/>
                  <a:pt x="348342" y="2830285"/>
                </a:cubicBezTo>
                <a:cubicBezTo>
                  <a:pt x="342072" y="2859543"/>
                  <a:pt x="333828" y="2888342"/>
                  <a:pt x="326571" y="2917371"/>
                </a:cubicBezTo>
                <a:cubicBezTo>
                  <a:pt x="322942" y="2931885"/>
                  <a:pt x="320416" y="2946721"/>
                  <a:pt x="315685" y="2960914"/>
                </a:cubicBezTo>
                <a:lnTo>
                  <a:pt x="293914" y="3026228"/>
                </a:lnTo>
                <a:cubicBezTo>
                  <a:pt x="268005" y="2948503"/>
                  <a:pt x="284872" y="2980009"/>
                  <a:pt x="250371" y="2928257"/>
                </a:cubicBezTo>
                <a:cubicBezTo>
                  <a:pt x="243114" y="2899228"/>
                  <a:pt x="219138" y="2812784"/>
                  <a:pt x="228600" y="2841171"/>
                </a:cubicBezTo>
                <a:cubicBezTo>
                  <a:pt x="232228" y="2852057"/>
                  <a:pt x="234353" y="2863565"/>
                  <a:pt x="239485" y="2873828"/>
                </a:cubicBezTo>
                <a:cubicBezTo>
                  <a:pt x="245336" y="2885530"/>
                  <a:pt x="254000" y="2895599"/>
                  <a:pt x="261257" y="2906485"/>
                </a:cubicBezTo>
                <a:cubicBezTo>
                  <a:pt x="264885" y="2928257"/>
                  <a:pt x="267813" y="2950157"/>
                  <a:pt x="272142" y="2971800"/>
                </a:cubicBezTo>
                <a:cubicBezTo>
                  <a:pt x="278975" y="3005966"/>
                  <a:pt x="283540" y="3016879"/>
                  <a:pt x="293914" y="3048000"/>
                </a:cubicBezTo>
                <a:cubicBezTo>
                  <a:pt x="308428" y="3044371"/>
                  <a:pt x="324076" y="3043805"/>
                  <a:pt x="337457" y="3037114"/>
                </a:cubicBezTo>
                <a:cubicBezTo>
                  <a:pt x="346637" y="3032524"/>
                  <a:pt x="351214" y="3021753"/>
                  <a:pt x="359228" y="3015342"/>
                </a:cubicBezTo>
                <a:cubicBezTo>
                  <a:pt x="369444" y="3007169"/>
                  <a:pt x="380999" y="3000828"/>
                  <a:pt x="391885" y="2993571"/>
                </a:cubicBezTo>
                <a:cubicBezTo>
                  <a:pt x="440578" y="2920534"/>
                  <a:pt x="383217" y="2992093"/>
                  <a:pt x="446314" y="2950028"/>
                </a:cubicBezTo>
                <a:cubicBezTo>
                  <a:pt x="459123" y="2941489"/>
                  <a:pt x="467144" y="2927226"/>
                  <a:pt x="478971" y="2917371"/>
                </a:cubicBezTo>
                <a:cubicBezTo>
                  <a:pt x="489022" y="2908996"/>
                  <a:pt x="511628" y="2895600"/>
                  <a:pt x="511628" y="2895600"/>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0994541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457200" y="-152400"/>
            <a:ext cx="8229600" cy="427038"/>
          </a:xfrm>
        </p:spPr>
        <p:txBody>
          <a:bodyPr>
            <a:normAutofit fontScale="90000"/>
          </a:bodyPr>
          <a:lstStyle/>
          <a:p>
            <a:endParaRPr lang="en-US" dirty="0"/>
          </a:p>
        </p:txBody>
      </p:sp>
      <p:sp>
        <p:nvSpPr>
          <p:cNvPr id="3" name="Content Placeholder 2"/>
          <p:cNvSpPr>
            <a:spLocks noGrp="1"/>
          </p:cNvSpPr>
          <p:nvPr>
            <p:ph idx="1"/>
          </p:nvPr>
        </p:nvSpPr>
        <p:spPr>
          <a:xfrm>
            <a:off x="457200" y="304800"/>
            <a:ext cx="8229600" cy="5821363"/>
          </a:xfrm>
        </p:spPr>
        <p:txBody>
          <a:bodyPr>
            <a:normAutofit lnSpcReduction="10000"/>
          </a:bodyPr>
          <a:lstStyle/>
          <a:p>
            <a:pPr marL="0" indent="0">
              <a:buNone/>
            </a:pPr>
            <a:r>
              <a:rPr lang="en-US" sz="2400" b="1" dirty="0" err="1" smtClean="0"/>
              <a:t>Denitrification</a:t>
            </a:r>
            <a:endParaRPr lang="en-US" sz="2400" dirty="0" smtClean="0"/>
          </a:p>
          <a:p>
            <a:r>
              <a:rPr lang="en-US" sz="2400" dirty="0" smtClean="0"/>
              <a:t>is an anaerobic biological process in which nitrates are converted to nitrites (NO2) and then to nitrogen gas, which returns to the atmosphere.</a:t>
            </a:r>
          </a:p>
          <a:p>
            <a:r>
              <a:rPr lang="en-US" sz="2400" dirty="0" smtClean="0"/>
              <a:t>Bacteria that do not require oxygen carry out </a:t>
            </a:r>
            <a:r>
              <a:rPr lang="en-US" sz="2400" dirty="0" err="1" smtClean="0"/>
              <a:t>denitrification</a:t>
            </a:r>
            <a:r>
              <a:rPr lang="en-US" sz="2400" dirty="0" smtClean="0"/>
              <a:t>.</a:t>
            </a:r>
          </a:p>
          <a:p>
            <a:r>
              <a:rPr lang="en-US" sz="2400" dirty="0" err="1" smtClean="0"/>
              <a:t>Denitrification</a:t>
            </a:r>
            <a:r>
              <a:rPr lang="en-US" sz="2400" dirty="0" smtClean="0"/>
              <a:t> acts to balance nitrates, nitrites, and atmospheric nitrogen in the soil, and completes the nitrogen cycle</a:t>
            </a:r>
            <a:r>
              <a:rPr lang="en-US" sz="2400" dirty="0" smtClean="0"/>
              <a:t>.</a:t>
            </a:r>
          </a:p>
          <a:p>
            <a:r>
              <a:rPr lang="en-US" sz="2400" dirty="0" smtClean="0"/>
              <a:t>Older lawns often have many denitrifying bacteria.</a:t>
            </a:r>
          </a:p>
          <a:p>
            <a:r>
              <a:rPr lang="en-US" sz="2400" dirty="0" smtClean="0"/>
              <a:t>Exposing the denitrifying bacteria to oxygen reduces the breakdown of bitrates into nitrogen gas.</a:t>
            </a:r>
          </a:p>
          <a:p>
            <a:r>
              <a:rPr lang="en-US" sz="2400" dirty="0" err="1" smtClean="0"/>
              <a:t>Denitrification</a:t>
            </a:r>
            <a:r>
              <a:rPr lang="en-US" sz="2400" dirty="0" smtClean="0"/>
              <a:t> process speeds up when the soil is acidic or water-logged (oxygen content is low)</a:t>
            </a:r>
          </a:p>
          <a:p>
            <a:r>
              <a:rPr lang="en-US" sz="2400" dirty="0" smtClean="0"/>
              <a:t>Bogs, are well know for their lack of useful nitrogen.  They can support plants that are able to live with low levels of nitrogen.</a:t>
            </a:r>
            <a:endParaRPr lang="en-US" sz="2400" dirty="0" smtClean="0"/>
          </a:p>
          <a:p>
            <a:endParaRPr lang="en-US" sz="2400" dirty="0"/>
          </a:p>
        </p:txBody>
      </p:sp>
    </p:spTree>
    <p:extLst>
      <p:ext uri="{BB962C8B-B14F-4D97-AF65-F5344CB8AC3E}">
        <p14:creationId xmlns:p14="http://schemas.microsoft.com/office/powerpoint/2010/main" val="26476527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a:bodyPr>
          <a:lstStyle/>
          <a:p>
            <a:pPr algn="l"/>
            <a:r>
              <a:rPr lang="en-US" sz="2400" b="1" dirty="0" smtClean="0"/>
              <a:t>Agriculture and Nutrient Cycles</a:t>
            </a:r>
            <a:endParaRPr lang="en-US" sz="2400" b="1" dirty="0"/>
          </a:p>
        </p:txBody>
      </p:sp>
      <p:sp>
        <p:nvSpPr>
          <p:cNvPr id="3" name="Content Placeholder 2"/>
          <p:cNvSpPr>
            <a:spLocks noGrp="1"/>
          </p:cNvSpPr>
          <p:nvPr>
            <p:ph idx="1"/>
          </p:nvPr>
        </p:nvSpPr>
        <p:spPr>
          <a:xfrm>
            <a:off x="457200" y="838200"/>
            <a:ext cx="8229600" cy="5287963"/>
          </a:xfrm>
        </p:spPr>
        <p:txBody>
          <a:bodyPr>
            <a:normAutofit lnSpcReduction="10000"/>
          </a:bodyPr>
          <a:lstStyle/>
          <a:p>
            <a:r>
              <a:rPr lang="en-US" sz="2400" dirty="0" smtClean="0"/>
              <a:t>Fertilizers are materials used to restore nutrients and increase production from land.</a:t>
            </a:r>
          </a:p>
          <a:p>
            <a:r>
              <a:rPr lang="en-US" sz="2400" dirty="0" smtClean="0"/>
              <a:t>High levels of nitrates may result in an increase in the amount of nitric acids in the soil.</a:t>
            </a:r>
          </a:p>
          <a:p>
            <a:r>
              <a:rPr lang="en-US" sz="2400" dirty="0" smtClean="0"/>
              <a:t>An annual application of fertilizers between 6 and 9 kg/ha of nitrogen fertilizer can, in 10 years, produce a soil that is 10 times more acidic.</a:t>
            </a:r>
          </a:p>
          <a:p>
            <a:pPr marL="0" indent="0">
              <a:buNone/>
            </a:pPr>
            <a:endParaRPr lang="en-US" sz="2400" dirty="0" smtClean="0"/>
          </a:p>
          <a:p>
            <a:pPr marL="0" indent="0">
              <a:buNone/>
            </a:pPr>
            <a:r>
              <a:rPr lang="en-US" sz="2400" b="1" dirty="0" smtClean="0"/>
              <a:t>Eutrophication</a:t>
            </a:r>
          </a:p>
          <a:p>
            <a:pPr marL="0" indent="0">
              <a:buNone/>
            </a:pPr>
            <a:r>
              <a:rPr lang="en-US" sz="2400" dirty="0" smtClean="0"/>
              <a:t>-  Excess fertilizer runs into near by ponds and lakes causing algal bloom.  All the bloom begins to die and decompose.  Oxygen levels fall because of high rate of </a:t>
            </a:r>
            <a:r>
              <a:rPr lang="en-US" sz="2400" dirty="0" err="1" smtClean="0"/>
              <a:t>decompostion</a:t>
            </a:r>
            <a:r>
              <a:rPr lang="en-US" sz="2400" dirty="0" smtClean="0"/>
              <a:t>.  Fish can not survive in low levels of oxygen.  Decomposition slows down due to no oxygen.  Pond gradually fills in.</a:t>
            </a:r>
            <a:endParaRPr lang="en-US" sz="2400" dirty="0"/>
          </a:p>
        </p:txBody>
      </p:sp>
    </p:spTree>
    <p:extLst>
      <p:ext uri="{BB962C8B-B14F-4D97-AF65-F5344CB8AC3E}">
        <p14:creationId xmlns:p14="http://schemas.microsoft.com/office/powerpoint/2010/main" val="30922989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a:bodyPr>
          <a:lstStyle/>
          <a:p>
            <a:pPr algn="l"/>
            <a:r>
              <a:rPr lang="en-US" sz="2400" b="1" dirty="0" smtClean="0"/>
              <a:t>Phosphorous Cycle</a:t>
            </a:r>
            <a:endParaRPr lang="en-US" sz="2400" b="1" dirty="0"/>
          </a:p>
        </p:txBody>
      </p:sp>
      <p:sp>
        <p:nvSpPr>
          <p:cNvPr id="3" name="Content Placeholder 2"/>
          <p:cNvSpPr>
            <a:spLocks noGrp="1"/>
          </p:cNvSpPr>
          <p:nvPr>
            <p:ph idx="1"/>
          </p:nvPr>
        </p:nvSpPr>
        <p:spPr>
          <a:xfrm>
            <a:off x="457200" y="838200"/>
            <a:ext cx="8229600" cy="5287963"/>
          </a:xfrm>
        </p:spPr>
        <p:txBody>
          <a:bodyPr>
            <a:normAutofit fontScale="85000" lnSpcReduction="20000"/>
          </a:bodyPr>
          <a:lstStyle/>
          <a:p>
            <a:r>
              <a:rPr lang="en-US" sz="2400" dirty="0" smtClean="0"/>
              <a:t>Phosphorous cycle is the cycling of phosphorous between the biotic and abiotic components of the environment; consists of a biological and geochemical cycle.</a:t>
            </a:r>
          </a:p>
          <a:p>
            <a:r>
              <a:rPr lang="en-US" sz="2400" dirty="0" smtClean="0"/>
              <a:t>Phosphorous cycle has two parts:  a long-term cycle involving the rocks of Earth’s crust, and a short-term cycle involving living organisms.</a:t>
            </a:r>
          </a:p>
          <a:p>
            <a:r>
              <a:rPr lang="en-US" sz="2400" b="1" dirty="0" smtClean="0"/>
              <a:t>Phosphorous</a:t>
            </a:r>
            <a:r>
              <a:rPr lang="en-US" sz="2400" dirty="0" smtClean="0"/>
              <a:t> is a key element in cell membranes, in </a:t>
            </a:r>
            <a:r>
              <a:rPr lang="en-US" sz="2400" dirty="0" err="1" smtClean="0"/>
              <a:t>molecues</a:t>
            </a:r>
            <a:r>
              <a:rPr lang="en-US" sz="2400" dirty="0" smtClean="0"/>
              <a:t> that help release chemical energy, in the making of DNA, and in the calcium phosphate of bones.</a:t>
            </a:r>
          </a:p>
          <a:p>
            <a:r>
              <a:rPr lang="en-US" sz="2400" dirty="0" smtClean="0"/>
              <a:t>Phosphorous is most commonly found in rock formations and ocean sediments as phosphate salts.  Phosphate salts that are released from rocks through weathering usually dissolve in soil water and will be absorbed </a:t>
            </a:r>
            <a:r>
              <a:rPr lang="en-US" sz="2400" dirty="0"/>
              <a:t>b</a:t>
            </a:r>
            <a:r>
              <a:rPr lang="en-US" sz="2400" dirty="0" smtClean="0"/>
              <a:t>y plants.  Animals absorb phosphates by eating plants or plant-eating animals.</a:t>
            </a:r>
          </a:p>
          <a:p>
            <a:r>
              <a:rPr lang="en-US" sz="2400" dirty="0" smtClean="0"/>
              <a:t>Phosphorous cycles through plants and animals much faster than it does through rocks and sediments. When animals and plants die, phosphates will return to the soils or oceans again during decay.  After that, phosphorous will end up in sediments or rock formations again, remaining there for millions of years.  Eventually, phosphorous is released again through weathering and the cycle starts over.</a:t>
            </a:r>
            <a:endParaRPr lang="en-US" sz="2400" dirty="0"/>
          </a:p>
        </p:txBody>
      </p:sp>
    </p:spTree>
    <p:extLst>
      <p:ext uri="{BB962C8B-B14F-4D97-AF65-F5344CB8AC3E}">
        <p14:creationId xmlns:p14="http://schemas.microsoft.com/office/powerpoint/2010/main" val="122710455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1026" name="Picture 2" descr="http://graphiceducationonline.com/media/catalog/product/cache/1/image/9df78eab33525d08d6e5fb8d27136e95/p/h/phosphorus_cycl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838200"/>
            <a:ext cx="8318500" cy="8318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1998119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a:bodyPr>
          <a:lstStyle/>
          <a:p>
            <a:pPr algn="l"/>
            <a:r>
              <a:rPr lang="en-US" sz="2400" b="1" dirty="0" smtClean="0"/>
              <a:t>Variations in Nutrient Cycling</a:t>
            </a:r>
            <a:endParaRPr lang="en-US" sz="2400" b="1" dirty="0"/>
          </a:p>
        </p:txBody>
      </p:sp>
      <p:sp>
        <p:nvSpPr>
          <p:cNvPr id="3" name="Content Placeholder 2"/>
          <p:cNvSpPr>
            <a:spLocks noGrp="1"/>
          </p:cNvSpPr>
          <p:nvPr>
            <p:ph idx="1"/>
          </p:nvPr>
        </p:nvSpPr>
        <p:spPr>
          <a:xfrm>
            <a:off x="457200" y="914400"/>
            <a:ext cx="8229600" cy="5211763"/>
          </a:xfrm>
        </p:spPr>
        <p:txBody>
          <a:bodyPr>
            <a:normAutofit/>
          </a:bodyPr>
          <a:lstStyle/>
          <a:p>
            <a:r>
              <a:rPr lang="en-US" sz="2400" dirty="0" smtClean="0"/>
              <a:t>The rate of cycling nutrients is linked to the rate of decomposition.</a:t>
            </a:r>
          </a:p>
          <a:p>
            <a:r>
              <a:rPr lang="en-US" sz="2400" dirty="0" smtClean="0"/>
              <a:t>Cycling in cooler forests takes and average of 4-6 years.</a:t>
            </a:r>
          </a:p>
          <a:p>
            <a:r>
              <a:rPr lang="en-US" sz="2400" dirty="0" smtClean="0"/>
              <a:t>In cooler tundra, nutrient cycling takes up to 50 years.</a:t>
            </a:r>
          </a:p>
          <a:p>
            <a:r>
              <a:rPr lang="en-US" sz="2400" dirty="0" smtClean="0"/>
              <a:t>In oxygen-poor environment of most lakes, cycling may take even longer.</a:t>
            </a:r>
          </a:p>
          <a:p>
            <a:r>
              <a:rPr lang="en-US" sz="2400" dirty="0" smtClean="0"/>
              <a:t>Temperature and oxygen levels are the two most important abiotic factors regulating decomposition.</a:t>
            </a:r>
          </a:p>
          <a:p>
            <a:r>
              <a:rPr lang="en-US" sz="2400" dirty="0" smtClean="0"/>
              <a:t>Other factors, such as soil chemistry and the frequency of fire, also affect decomposition </a:t>
            </a:r>
            <a:r>
              <a:rPr lang="en-US" sz="2400" smtClean="0"/>
              <a:t>and cycling.</a:t>
            </a:r>
            <a:endParaRPr lang="en-US" sz="2400" dirty="0"/>
          </a:p>
        </p:txBody>
      </p:sp>
    </p:spTree>
    <p:extLst>
      <p:ext uri="{BB962C8B-B14F-4D97-AF65-F5344CB8AC3E}">
        <p14:creationId xmlns:p14="http://schemas.microsoft.com/office/powerpoint/2010/main" val="217175635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104</TotalTime>
  <Words>803</Words>
  <Application>Microsoft Office PowerPoint</Application>
  <PresentationFormat>On-screen Show (4:3)</PresentationFormat>
  <Paragraphs>39</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The Nitrogen Cycle</vt:lpstr>
      <vt:lpstr>PowerPoint Presentation</vt:lpstr>
      <vt:lpstr>PowerPoint Presentation</vt:lpstr>
      <vt:lpstr>PowerPoint Presentation</vt:lpstr>
      <vt:lpstr>PowerPoint Presentation</vt:lpstr>
      <vt:lpstr>Agriculture and Nutrient Cycles</vt:lpstr>
      <vt:lpstr>Phosphorous Cycle</vt:lpstr>
      <vt:lpstr>PowerPoint Presentation</vt:lpstr>
      <vt:lpstr>Variations in Nutrient Cycling</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Vesna MacKenzie</dc:creator>
  <cp:lastModifiedBy>Vesna MacKenzie</cp:lastModifiedBy>
  <cp:revision>20</cp:revision>
  <dcterms:created xsi:type="dcterms:W3CDTF">2013-05-23T20:31:40Z</dcterms:created>
  <dcterms:modified xsi:type="dcterms:W3CDTF">2013-05-24T20:32:40Z</dcterms:modified>
</cp:coreProperties>
</file>