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 id="265" r:id="rId11"/>
    <p:sldId id="266" r:id="rId12"/>
    <p:sldId id="267" r:id="rId13"/>
    <p:sldId id="268" r:id="rId14"/>
    <p:sldId id="269" r:id="rId15"/>
    <p:sldId id="270" r:id="rId16"/>
    <p:sldId id="271" r:id="rId17"/>
  </p:sldIdLst>
  <p:sldSz cx="9144000" cy="6858000" type="screen4x3"/>
  <p:notesSz cx="7132638"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29020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587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182839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6037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5F5727-8D64-4972-9681-6362DDE2CBA2}" type="datetimeFigureOut">
              <a:rPr lang="en-US" smtClean="0"/>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468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5F5727-8D64-4972-9681-6362DDE2CBA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296112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5F5727-8D64-4972-9681-6362DDE2CBA2}" type="datetimeFigureOut">
              <a:rPr lang="en-US" smtClean="0"/>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274420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5F5727-8D64-4972-9681-6362DDE2CBA2}" type="datetimeFigureOut">
              <a:rPr lang="en-US" smtClean="0"/>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8798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F5727-8D64-4972-9681-6362DDE2CBA2}" type="datetimeFigureOut">
              <a:rPr lang="en-US" smtClean="0"/>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29165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F5727-8D64-4972-9681-6362DDE2CBA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119099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F5727-8D64-4972-9681-6362DDE2CBA2}" type="datetimeFigureOut">
              <a:rPr lang="en-US" smtClean="0"/>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96326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F5727-8D64-4972-9681-6362DDE2CBA2}" type="datetimeFigureOut">
              <a:rPr lang="en-US" smtClean="0"/>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59070-0070-4BC8-A7CC-9E7B013B45DF}" type="slidenum">
              <a:rPr lang="en-US" smtClean="0"/>
              <a:t>‹#›</a:t>
            </a:fld>
            <a:endParaRPr lang="en-US"/>
          </a:p>
        </p:txBody>
      </p:sp>
    </p:spTree>
    <p:extLst>
      <p:ext uri="{BB962C8B-B14F-4D97-AF65-F5344CB8AC3E}">
        <p14:creationId xmlns:p14="http://schemas.microsoft.com/office/powerpoint/2010/main" val="377558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a/url?sa=i&amp;rct=j&amp;q=biosphere&amp;source=images&amp;cd=&amp;cad=rja&amp;docid=DJ6NuPQbzxm7JM&amp;tbnid=ZU3Fe0VNMeTVnM:&amp;ved=0CAUQjRw&amp;url=http://brighterfuturechallenge.com/what-is-biosphere/&amp;ei=vEiRUdafEsmpiQK2i4GYDQ&amp;psig=AFQjCNGPz4F5Wh1ZJswTNmCagAbmnIy5Pw&amp;ust=136856223472304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url?sa=i&amp;rct=j&amp;q=biosphere&amp;source=images&amp;cd=&amp;cad=rja&amp;docid=4ZIa9J2xs2DUtM&amp;tbnid=I3jFibMvHBFIzM:&amp;ved=0CAUQjRw&amp;url=http://www.eoearth.org/article/Biosphere&amp;ei=cEiRUbzIPMm9iwKczIHYCQ&amp;psig=AFQjCNFXTbpKCWm_F5WMK-UsfPbvnaqNvA&amp;ust=13685621573526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924" y="1545318"/>
            <a:ext cx="7772400" cy="1470025"/>
          </a:xfrm>
        </p:spPr>
        <p:txBody>
          <a:bodyPr/>
          <a:lstStyle/>
          <a:p>
            <a:r>
              <a:rPr lang="en-US" b="1" dirty="0" smtClean="0"/>
              <a:t>The Biosphere</a:t>
            </a:r>
            <a:endParaRPr lang="en-US" b="1" dirty="0"/>
          </a:p>
        </p:txBody>
      </p:sp>
      <p:sp>
        <p:nvSpPr>
          <p:cNvPr id="3" name="Subtitle 2"/>
          <p:cNvSpPr>
            <a:spLocks noGrp="1"/>
          </p:cNvSpPr>
          <p:nvPr>
            <p:ph type="subTitle" idx="1"/>
          </p:nvPr>
        </p:nvSpPr>
        <p:spPr/>
        <p:txBody>
          <a:bodyPr/>
          <a:lstStyle/>
          <a:p>
            <a:endParaRPr lang="en-US" dirty="0"/>
          </a:p>
        </p:txBody>
      </p:sp>
      <p:sp>
        <p:nvSpPr>
          <p:cNvPr id="4" name="AutoShape 2" descr="data:image/jpeg;base64,/9j/4AAQSkZJRgABAQAAAQABAAD/2wCEAAkGBhMSERUUEhIVFRQWGBoZFxcYGBoXFxwaGBgXGBcaGhUYHSYeFxojGRUWHy8gIygpLCwsGB8xNTAqNSYrLCkBCQoKDgwOGg8PGi8kHyUvLDAuLDQqLywwNCwsLCwsKiwyNjQsLC8sLTQsLS0sKi8sLCwsLCwsLCwtLCwpNSwsLP/AABEIAK8BHwMBIgACEQEDEQH/xAAcAAABBQEBAQAAAAAAAAAAAAAGAAIDBAUHAQj/xABBEAABAgMGAwYDBQcEAQUAAAABAhEAAyEEBRIxQVEGYXETIjKBkaFCsfAHFCNSwRVicpLR4fFDgrLCMwgkU6Li/8QAGgEAAgMBAQAAAAAAAAAAAAAAAAQCAwUBBv/EADIRAAEDAwICCAYDAAMAAAAAAAEAAgMEESESMUFRBRMiYXGRofAUMoGx0eEjwfEVM0L/2gAMAwEAAhEDEQA/AOHQoUKBCUKFCgQlChQoEJQo0LnuCfal4ZEsrbM5JT/Eo0EdFuD7L5MtlWhXbL/IHEsH5r9hyil87GGxOeSrfI1nzLndz8PWi1KwyJSltmckJ/iWpkp8zBzcv2SJobXP6y5NT0M1QYeSTHQZSQlIQAEpTRKUgBI6JDAeUNXNSNQOZP8AWEpKpxHZsPulHVZOGBaXC1yXbZmMmyBKxnMUkzV9e0U5TloB0gqTesolsTHYgp/5AQGySezcEEPkDvnpl5whNB0brFlNVCTDnDHiP0uOqXtA7N0bG3y/zp9RD0WhByUk+YgCnz5SA5Urqze5r7RGb5lSlBSZlRXf2MRdXta/Ta/hf8JyITyM6zR2ea6H2qXbEH2cP6Q5o58riNKiVYXJ2ZmpRqsKe8X7Bf8AiBAnFOTOdOWKumfOOO6RjZlwNlaxj3/KL+GUYx7Ap+0lJc9qDq4IJ/8ArnD1cQLUwQoE8ks/qSPSD/lKa1wfRd6qWxJYUTvCeMO675MxRCwEqoBsTth3hs+9yldctQ/VmplGjG5sjdQOEsZ2gXW/Cgc/bpo5KqvQYT0d29orz+JloAUA52Io2tXeL2wudsofFxDF0VxDarYiWO8WeMy1X8kyMctaasFbp3oa6frGYbxxih08RKq7EgawpNJ1Z0nB70wHtO2VuTL4QASBiAzIIb1yflA3fP2e2G3gqVY0SypyJqCJS33Il0V1UDHq5xSpQ8QNFF8/PTq0KVeM5AZMwgaAsS2lSG9IRFWQ6zzhdc62Q0nwXOb+/wDT/aUAqsk1E0fkWcC+gUe4rzwxza9rkn2VfZ2iSuUvZaSH5g5KHMOI+n7PxHMRSajFzHdV6ZHyi9O+622WZU1CJqTUy5iQfMA5HmKiHWStOLqLZGv235L5EhR2fjb7DJaEqnWKbgA/0pjqFTkmZUp/3P1EcivC7JsheCchSFbEZ8wciOYiwOF7cVK4vZavD1zInS1KWhSgJgStaSwlIwKUqYaEFmdjmzCpeKwuBaz3AE92WwUsErWuWJgShgHJDkJ0cAkkh5LjvaXJSkr7TFLnImpCQGVgB7pUVAoctUBVCab2ZHEMoGWpQW8kypiAAGUuXKloKVHF3UlUpBcOWekSXVnouBZzXLDSxMW6mwIUUYSqmZ7VBZLmu4aLM/hxQkv3RNSueFJxh1CUmUs4GoQEqUp9Rk8W7HbpMyQtC1TDgkEKmYE4gDOsuCWBj76UFKmJILKYAMBEFo4hQpThKgALQBllNs6ZEt65jACfZ4EKsOGZu8sUUVErAwYMJWF7KAWktXUByCBVtl0rloStWFiwIBcpJSFJCx8JKS/kRmCBqXlxGJipiiucrtUL/DV4Za1lBOE4y6e6Q7AsE+VW/L57fCRMml2KpavAlQSEkoOIuDVu6GBaucCFkQoUKBCUKFFu6rqm2mYJUlBUs+gGpJ0A3MC4TbJVZCCSAASTQAVJJyAEdA4Y+y1S2mWslIzEkeM/xkeAchXpBRwtwLLsaQstMnaraidwgHLrmeWUaNrvWbLLITTRgFKJ0cvhloqKmp0GZGfU1Tmdloz5JTrjK7Sw45q/d9glSUYBLlpQAwS2Qf1HUVOrxn3rfsqScKj3jkkez7RUXfkmQgoE3tZtCpQBKSrUlT1CXZk00BGcYV6W6zk4yFLmNRHZhEtyXUtZd1kkmjDQZVjLijcXanXN/FTEIfh7gAOZF/yrF6cSzsKVMJSF1S3emKT+YDRPMs+jwPG0grxTFLwknmcg42fIRBbb0mTVbOwYBgAMmbIRTmSyrMndyfU13MakUWkZwrHCFpszIHMb+v4RJYONlyZeBKe0Y0K9sgGqQMzQvlUAVcnji0KoClLMxSmoI1cufWBFKVZCu8W5c3A1GI1/sY6aaO5Nt1WXEZbhEl637MX35hYsH0dtmoN6Zkxm2a8kYu+5D5O31WM2bbHHePsPaIpZS2sTbE1osAoEud8yJpF4pCu4HAfxKJ9shECr4XiJCtXI0z9dYx5QUo90edW+v6xMhC0EgpI+cc0BU6LcUWKvKb2glpzYYjk5wvTlp6RHI4kmySCFFL9SNiG3jFuafNVNwspebIffmct30gitHDU6awKMKQQB+JLV1LuCw1ataO8KSNiabPtlMCefA1nG2TsrFm45WtscvG2aiSnrlSNSyX4JrZE1oh1EerEjOo9IwrXw4lUxUuzzkKwEYzTClqFIwuVKfPIBmd6DauW5xZ6hRKyCCxIRUVABDnqa00hYuiYz+K47sqMpu7+W3kL+lk++rzUiz9rLUipYFRaoJdkqbEqmVBrXIjti4ymHxrBDZYA+2b/oYM12ZUxC5eMpdJAUa4TSrVgHmcGzpU9pjYV42mAhejleFiaPqnZqkRKmqW3cHOsd98oEDXsGkfZX18TWhaT2aEp5hLq8irP62i3ZeIpgopKUqZw+JL1AYM9frpMrhqWApKioqw5pUzLYOdQpL6UPOBy+rPNkgoKgUE0URkwzD18x0LRaOrl24+PsqILr44crD34ojRxESxw9XqfaLcniBKjh3NB9c453Lvtcvu583f5h25Rpy7xQsg4q9KjaogfShTEjm5vuuhdqfejgH2hoUFMpLUL05FwRz6QO2XjBLATEqz8aRTq2YLxctdrlqQZ0qY63AUA4DHJTEUrno50eFpIzGQG7Hu4+/JRa50gLXDI2+nJFku/kzEGXPBIPxDxDqKO30DA5edyybQky5iRMTo4Y9Rqk9DGPIvpQqSFitMjv9aRpXbe6Zr4XxDMH084uBeCOsyBx4qiRznZ4jiub8T/ZtMkgzLO82WM0/wCokdB4xzFeWsBUfRhncoDeLOAZdpeZIaXOzIyQvr+VX73ruHo6ttw0n6q2Gp4P81yWFE1rsi5S1ImJKVpLFJoREMPp9KFChQIShQokkSFLUEpDklgIALoVq5rmmWqaJUoOTmT4UjVSjoBHcuF+G5FklBEqqj41nxLPPYbDTq5Idw9ZEWaWEpHeNVq1Uf6DQf1grsVoM2WUJNSWOlGrX2/zD8kDYIDI8XPL+ljVMkkrw1uG+8q1aOIbPhUe1HdOxDkUZJIAVWjgtAbedttEx0tNCVHCAoqUO8e6AKJrip5QWWm71JDYAqgFQVCmwb5xn2xRdJmHEy0qd6uhT5Ps484zmU3xI6w21cgb+ece9kA9SdIBt3oHmYkrWlRwmX3TQeIHKjuaRo2W7VzJWPCVVIc5cvNv0jXtFxJmTDOKlBSleFJbuswJW+ZwgtzMbZTNl90ypSkJDNLJ7vKorQ7DPV4QqX9U7SEw3tDVa/ghK6riMwq0Ad8shn6CCNXASFI7hB3Lg6Z5wzhW5pqFLCwBLqezJcOcJQHPjASTQsHTBTMnmmTDMe4hCaodrs04WpS0scjTqv795wsOy8HpkS8ISFDMqzJMULdcaRKX+Eygkgd096mnOg9YJLTeBQWQlUyuhYCm+2fv5ZltVNWoYijAPgKirzqliocyfKK2yPvclD6aMm0dyfD+0C3bwlOnOpghnGE+J2Pw55ZUinOubAwU4NXIDgAaljHUkWgZgBwAKBsvowpUuWSSUIdTOTQMMtW9ovFa6+QrXdHPsCD43XOrJd02dKUqSgpQga0Kqvmcy9dOWQEYa7YpySSd3946RxHesrAJEmYE4wQpsWFq1FHJLNQwDrulVompTZ5fdFEuWJA8Si+lflDkDy4XcLLNeGtda9+/grvC9/LlKUEJQp0lRUoFwEJUSAU9BTUjnHTcWJZDgVzyyPtApdfDhscgrVLMy0TCkBCSBhAUCQF5A4Ukk8gNySVAJrrry3rCdbB/ILbkJd0oIxsCsvhfh8WeWcRdajUtoKJD679TGrhO0SIETYXhtlMZh3/dJvlJNyq8tBB8L8jCStjoDqW7zbPoH0ESrBG56QpcncN5vE3dEOsHW8yPsFBtV/5B8l5II2MMtl3JmpwqSFJOYOVaHmOoYxNMmJQIoTr2ThZOca0HRuuMNkVXXua+7EFX9w2bMSoIeWDQliGPwqYgggvUM+laRnSLsSVLSUlCgHAJbyfUHQx0SZLFolLlrY40kf38ix8ow7oupM6W66T5Y7NYJoGGF2zA7pL1cgxnVkZpX6SbjmtSnkNQ3As7iha22OdJYLBKfhJ+qiseWScpYUUzUSlAslKlMpZILgNlSlaEkCDadKHYolzUlUwlSVODhJSwOpocx+kc+vCxzJM1wMId01fLL65QtE/rARxTDrhw1b4Xtrtc5AAWhSCp2cMDpmc6wScO34JkubLMpSCFJCVyUgNUpQC5fHnWrupwA8YX7cJTMAQE4nwnxBGMgzMINO8X6AnrBT9nUsCTNOJ3VUZJHdz3fzbuiOTNLmW05uLIBaxpNkSSJRCWKitqYjn5nXrFhKRRyxipar9QmiCFdP6xlT+ICoswA9/WNqn6HAIMpvj15rFL3v8AlCXGHC0m2y6MmenwL/6qbNJ9RmNQeL26wrkzFS5iSlaSxB+qjV47ALyI1PWMTi6wItctwAJyPCofEPyn9DoepjQmo26f4xkJuklljOl+R9v0uZwo9UkgsQxGYjyMlbKUF/CVzEALI7y/DyT/AH+XWMbhe5Da7SiUMvEo7JGfrQecdpst0S5LFIdTCugFRQeR9IsbURUo62X6DmVUQ+Z/Ux77nkB3qjdNwtWaOiQfn/mCGSKMlIA2FAIrGVuY9PKPN1tfLVuu/bgOH+rdpqGOnGMnn72VkEku5y3gbVw7MUtbrYDwE1xPvto9NY3SvlHoMcpa6al1dUd7cOSnPSRzkF42QzIuq0FeFgliHOjbuM8ss4KZCMKQl3Gr67lW5LRTnzzjSBkXfq39jFiXNcdIur6yaoDDJa1ri3iR/SXpaSKIv07jGfAH+17a0MxS4pmCQ4D5seZiaTa0kd7QNDJxKgEgudOYP17RDZbMqv8AX3jLBur4nRabHB5cf2vDbAmb2ZSnCtJIL1Kk0YjWlejxOi6w7sw2P0IqXnY5ZQDiIWKpWHBcc9usNN4Hs2UUrYVIVhpuXoT0MX6dQFkmyp6ouafp+FVvS+pUkLAKi6SzNXoqrHnGPY+OEplpDHtGYlVTnphDP4c9vVt4WwK7qpYBzS9CxFAW+qwMybApau9VIPePQ5dTD8VOwt7QWbNVSFxJciHhq3dpbMIKCDiqpONyxJwk5Eh0gvQe+/NBkz1LKWlmWlKUJbEZgcslNG7umpga4Zsf4/aEhEpHiJyUpnwgNsHOrDnGpfPEBUSlOTmpHeeoJfQkEjoecN03R76mfU3DQACe/klJJOwGDO+O7GfFW5tuKpyZk5ITKlYuzQ4MwrIwlSgCyWGNh+9F2bxEj4SwYVaoL5N0gM7eG9tHqoKNkWdyk3w690XzL+/eHlFadfKm8TnbP3gY7Yx794MNBoGwUBSt45RGL3V+aEviBbM8DvbmGmYY7Zd+GZyW1Ov1animq2GKOKPVzSa6/TR1Wtha3YLWst7rlFwfWN6xTZc1QmS6LA7w3GoyrpXkIDDOfOH2e1qQXSSISrKKOqZpdg8CpNBjdrZgo/nWYLABQGfPIgnMjeg9tYFeLblIlnmQQcz8+ca9hvFFoldkokKIZ9eRSrQjOGW0GZKMmd/5E1BBosNQj++RHr4qSmlpJdLtgfTgVoPlZO29rO/viPwuaSrGpbBKVKOyQSerVgkuKUJVnmKL41qCGqGCQFVG5enQ843LNeaUS5aZaQGQGISHq2KpfMu8e2qemYXnJKVADEwOFSHoSfhZyxfUjWN6Kmkj0zvtpwbXz3cB3FImUOOgA+/6Q8qfDFTzE142Ey1kOFDMEVpvSKbR6Jj2vaHN2KkGhSGcd4bjhrQmiSlYId4ou3/WSOS/0V+npA7HSRZwsFKg4IYjkY5/eNiMmaqWrNJbqMwfMEGMath0u1jY/dMwvv2V0r7J7rCbPNtB8S1YE/wpzbqon+WDpdvkuEKWMQAH9vnGJwgpMuxyZbCiEk9Vd4+6jGVf9m7O0qWB3VsoHRzm3IHTnGL0nRvL2F3y2x48UrS1hZJI5vzX9PdkbfdUnwl9Y8XZS1BAja580UTMbEAQ1GIzf0EV5fEUyWkqKqqfJ3fluNMtYxhSuIuCtkdLEYc1GAkKfKPTLOUAdp4zViGE90ABm3zjdsXGypiQUpAACiXzLB2NeWkDqSQC6ub0qw/M0hEEuynUep5/XvHqJNDyLGMfhW1rnJxLcrWXfkmg6ACnnrG5MkEOS/8An50ip4cHBjjtj1/JQKohjpmNvffO1sfa2yYicArE2KjDbpDmNVZUyHLL5R4EgByQwiOTbAogD08o2qTofrGue/l6rzNT0lI+QPO4KhtNjfDmaZZvTfSu/OGfs2XgwLDqVmau52/xHsiUoKIKqkEIGuFKiD7lMRSyszKv3f0hrovo6OWIySG++OSjXVb2yWZi3FYVusaytKSKsAQC1K1J5sT5RalypMuWhQQ5aveNFAhwU7PXPUbxdtdg7ZSyFkLCJbesx35EUpqIzUXWEJUFqdaji5pBAz0xFtOUcpKS9R1UouBf0JHlcWyrHzgt1N7vHI/e6ivO2hUpgyQ9EpSABvllR4xFGCSzXensiVkAkUdgADqSeYH+YHMO1eYj0sGhrnRtFrchbf8AYKjEQQcpsImPCDDSkwyrwEsUJ48aEUwKVgvXhwMNAj0IgXDZPxQ1497OHplwKOE0CHBMTokiJ0ygfKBQLrKCzqKSCI2LZ/7pCfxME1BJSrSrODqBQemRinJs6X7xI94v2SQgKFRFUsbZW6XDCVmcPmG4VWxqn2apspmMCQUq7o3ILVBqcOY86ULpkTJiUhSz2iioMtfeJc0qXy+tzxM5BSAkgkaPGdPuNBUmYlIQsLSSQGxMRQjInY+8eec+Wmn0tFwNrgnCnFM1zc4JQz90JPicl3I35bnXm8aEvhkkOHd6f4jy02lNlQVrDqchIUCBiBD1OTAvVn55x6ni1YoZaGYZqKAk6h6vXMAvmNIel6Qhi/6hfHgPDx+n1Ui2Z2QbD36KreFy4UhQBBq4PJt/NoyAmDm6L0l2uWaB0lpiNs2zzFM4imcMSmpiHmCz1DuHixvSkIa0yG19vfd/i60vYS12bIYsEklQo8YX2k3SEmVOSPEChXUd5PsSP9sG0yxiSujtv+hjF4xl9rY1oGaVJWl98QT8lGG6luuIqMcpMrXN2/KL5NzlISAGYAegiWddYIAWkLALsSzGK12cQJKU4iagHPcRqi1JPxCuQ1imp1ubp0ggrNALXXcSCobLZEpqJbHp8oHeJbjlv3aEguH86DN6K5UgpUCziM69bIhWFTFRHxUDMdgX1G4LqjzNbLFFpY1mk371p0jJJCTqvjmPfkuczrlVoM6+WQh9y2UypwUoApSoODUEHOm7ZDnBDa7IVMUgsTh0ox+TZPFi7LqCSoze8CvFSgyoPnnC7pxpym48us7ZEVlTKlI7WUkEzMKUhOWpYbUc8oszVFZ22ijd6kqUQw/DcBsgVNiLZfC3kd40gdotpejg9gmkyP62VdZXEkwtwOXesq9rYAjCDXKKF22kJVWtDEt8WElVIx02VRerMPWrMI9lGxojDW7WWXG0OabnPFb0y95eIKYFQDPrVnA2yHpEUy9XU6WrA0tJSaw+XPOkSZExl9IAvurTTA2JN1sqtcz7zJSpZCwTVgBMlLBDNQY0KGWtSKljT4ht4s6iScc5QBCW7gckBSjqKeEfKLRsK7RLSQcMyWcUtXo4IFWLD0HSJrfd8ifhE0rStLpCiCg6UJIwqD1HnvHmp5JaOR0TTh2b8c35/wC+iYj0PsTuMFVbtXMmWVD41qmBWMqSTQqUGoPDUt1I0YezrjCE6qNXUNw7sNo1pN3JTNQUrThShMtifyhVQBkXIr13iS12LHhOJ1A4kqZNCNRTV6vDQq3U0YJZjjz98u5Ug6n9lyCpsoClfSICI1Ly7aRPMt/vC38Kxm9e4tNU0bu5B8otTbEiYgLSkJCsiaF8ikgFgQXB2bqz9J0hFUi7U1IXQmzwh7DFyx3SuZ4Wh06xKQWUlvl5EZxast49nlD4N9lF73aexunyuFphzIEXbPwqBmXiEX+o6iJE32reBIuNUeIWmi40AeB/eJJd0IYjsx6RmpvZR+KHi8JhyMcyljFLxPqtMWJgwlhukNFkP5B6RmTLfNSWUSI8Rei/zQZUfh3739Vq/sz90Q2bdD/DEEu9VfmicXis6xHt9y4WlvEqJVxF6UiWVd6wzqcDnD5dtU9TF5ChhJiiZ8sbdWPVSa4POk39Fg8XzUdkELGKoJHRwAepf0MAl4WlS0kMwd21c6+5gn43SUCWoCiylzrTF/8AqBGda3BAAbfpHk2y9cestut5kfVtDUw2hScPZlUteFlFJKXqSKp8vSDW47+nTpDk45krxOHdBcJNMyG94AJ1qAqwPWvtFq67ROSRNl4gQXpR26ZjOnWLA1oc15ANjx+3vuV9+wWu2P39+iNZlpmzal2/dDP1bOLMu6jMSxS/0/6RjS7UohyAhTAnDiCS+jEllegiZN8qQkqxGnPmB+seqhnZMzUzZZT4n7MssG5LdikSy/wgfy939I1JdtVoS8CHClr7qpexxDoaH3b1giQuJwP1xgp+SMaiiG77ym0GI18zSCaVLxIY55F9Qf7GBK7L2CCCQP1gvkWhKsMzMatGd0ximcdN1nhumccAhq1WjAsS0imFhTUPhD86esVpU1ZIJxJBoXpkHL8+m0GEy60zT3QEqHiB11CgdjnGbarrVLIcDUsK+npHi2TtI2W1NSyRnOyzrneWtSQqhxFs3q6SDrQq9eUadqvbAoSyaqBVlRg2u9cuUZ1yWRLzJhIMwqbolgzDLvM7+W8Vr8BxpbXH1qZZH1yj1dJI+KGIHIc4+X+3WE6Nks7hyCs2i8lEFgKN3jpXSM6ZbSKrIOw/xFZZLZ0ipNMb6vjga3AV2feAWagDeIpkwaGKUex1XhgGy27vvYJqRUfWUbg4hTQK2fp6QFyw8bFzWFK1Moj1r5RXIxj22eLhLSwsB15Hgt+z26VNUQEOG72gbn6w+fb1DwN0NANg3SL8m50pwoCWT8R+VXePZtgSl2BXkzHKuwzjwtbXRvfanGlvdi60oejntBMnrlZd4TlCWFJZ9SKsCkgtqGLQPTbwbEMIGIknPxammZ3OsG067kKceF67daZa5coGbddSFAhJAWnQHMBgXGih+oeH+hqxmsxPG+3io1NIYAC7ZUF3oSlmB5tGfOmVyjQRZCn4X0/v8ohvCxEGv9o9bxSbCwGwVBVNCHiNazvFpanbFVhFOaIkO9MNyvUziNYsWe2KSXBNIow5KoFY6MELam3yVpAVprrESbTzjKUsx52hgsqxTgDC20WvnFmz28uzwOdvDk2g5wWUHU1xkIylWoGkalim6PAJKvRQjXu69z1Vp/mOOFxYrOmpHDLVscUXWqdZ1oQHUDiT12/5e8cxtFhmS1LSsBJltiBLGu2+8ddlTsSH1AqcoGeNLrlLWiY34ikErD0UAwSSN8RP8pjxErHUtQYnbHIWzA4S03WDduCgOZdilOUoUp/C2xLA0zaCK77IESwK5j0qdPI+ce3QQfEzHNqDn1i1a1FeFEpQBVkduZP67AwOc5x0qpzrhK8rYlRBCQKUpXYv8m67QN8S20pkEA1UUj3xf9Y1rXLAUQkuAWB3aj+efnAhxTanWlA+EOep/sB6x6RsTaWl0jc/cq2JupwKzLutnZTEr0GfMHODtKgQCKg1B5HKOdwT8LXk/wCCrP4PmU/qPOK6KbSdB4/dXzNuLogTG7w9efZqYuQaNGSLGrNovXfY15gHONcgEWKzptJabo4lLIZQdtOhqR6/rvFqegTkAOXBB/y+mkYdhnqBCSD55RpKmqSp04SCGLkhubgF848V0r0V1B62L5eI5Jzo7pJpZ8PPw2Ko2GxBKprV7wAP7rEgNoa+8NvqypUjLvMcPX/Ai/Y5WEF6klzRohtBxfC7Ru9HxfwMbINs/XgsKplDZnPZxQTOKgWIisuWonIwZru4KFUv/WIjdyXyLiNlTbXN5IPFmUdDDvuitoNxYQw2itMkgHIQXXRXAmwCGpd2qjTuuWpCwcMWps1jQRPZLYl2OscOd1ySZ5bsrJ4gbFLWGUj4snBZSS27EDqDF+y23J0Okt3g9NdM4gkWCUVleBJUoAEmrtQUNPNotFHOPJu6EYXu7Vhw/pODpeQNBtcqwZ6S5BBYPTV3o2usCSV47UhKRqSaHLArErl8I8xyjTt1kmGskpCtQp2bcYclAufoRBw3YVpxzFzETFEs6agAVZ+YKS2kJw0MlNONfiPomqivbVRXHh5rTVYQ0U7TYioZNplGtijNvi3GWEYU41laR2YIDhRwl+Vc9C2jx6g1ZYzW7ZYLYLvsw5WNabgGF3r7+kD8+yEaR0S0SSoAUG/1rA3e1gwnRodjkDxdMwTuDtLyhRUuPMMakyyRAbLFi0hIqJRHmCLpkwhKEdUxIQqQlw7BFvshDkyI4gykqolEalz2FUxYSH5mPbLZgSIMJMtEmXsaB2cucgBqSaAawvU1DaeMvclZJS46GjJUswAJwjICp6QF3/MUcawWdxXPCAwHufMqgot1oKEBB8Rqpi7PVn5ZPq0D8m6J1pWXcIyKyPUDc8tI8P1zppTK/jt+BzWgWaIRCwYGXePfytssa4bEuaWfAhKcSyQ9CWGRqo1Yddo1JyZaAUywRoVEuSBUDZIetBtBFNuhMuUJcvuoGmpJzKjqTAza7EpL0PWPV0VEGDrJB2vt+/Y5nMbM2R5AOyy7fNEtKlqNEh/6D9I57aJ5WoqOai5jb4pvXGrsknupPe5q28vnGBFVZNrdpGw+61oWWFylD5U0pUFJJBBBBGYIqCIZChFXrtvBPE8q3ScKwkT0Blp3H50jY6jQ8iIKZchKckgeUfOV3XhMkTEzZSilaS4I+RGoIoRrHbeD+NJduQ1ET0jvy/8Ash80+410JcZM9/ZLlh1VIIu2wYREUDYR4tY3ENUgnOKc+zKdsQb60h0QteLOcsrWQbgWVorLu4byjzEfzAe8UTZiS2JxyDQ77iUjPyP6RV8Ay+XnzU+vNsWVvtgC1fSkSoU9Wiip0g1J5PEBtA6bxd8JsWuI9f2q2yk8LrUmrBcesVJtkCusU/vLFwaxPMvAMGFTnHJBPHYQgHxPv6KYaHG7rhRqu+jRWVZR9f1jYTOAS5LfXvEU+0ILEMR5RdDM5/zNIXCXNyDdVZUxQyIaJxNO4ihaLUyqGI/veUMYUOqc7K2ZS1Bq0ES2OXLQCJYCQSVEc1FyYyrJbS9SMoulShUVGpELyRNcQTugF8fZV1YLEhnakUbDYyPxJpBmqDEpNGBLAEgbk+fnDu3LFiXiNKjrQcqQu+iEjrvO2yk2pLWkN4rQFOcUrbYcdR7w9VuATQPTeGy7Yo1wlsqfPaCOGSI3BFu9TMgdbmsdd1qSpiKGIF3StnIDHL60gmTNUfEls+cQC11qk+cNMk1bfdS657ULquleqTEEyyFOcGRWktRxm7xRtlmKwVEACvtFgddTbVOvlCpRDQIsWqSUk0pEt12PtFgesST5eA3UrdzXeVlzRP1TnBDYrJjmCYWwIpKGfeYgr/epQNureJ7JZ0eFTMAGBFDzPKnnQdbX3kJSShnyGWR1bNqdI8H0t0k6of1Ue17DvO1/x3LQpIWRjr5d7YHILJN2S0qUZhMxRL4XIA9IsfeSSHYDIAUAGwGkeGzl61hyJYeKaekmY8Od83f6+/VIzVAfhosPe6eSDnAP9ofFaLMgyJJeesd4/wDxpOv8Z02z2ezxvxyixgypRCrSR1Et9Vbq2T5mlDx2fPUtRUtRUpRJJJcknMk6mPRCplDdJK5TUTXESOGFHChQooWylChQoEJRLZbWuUtK5ailaS6VAsQesRQoELrvB/2kJtDSrSpMubkFZIX5/ArlkdNoNp8rFy3j5sgw4X+0edZgJc38aVkAfGkfuqOY/dPkRFsMpiNx91lVVAHi7PJdhVLThbkz6wyQkAMC+zxTuy95NqliZIXjTkr8yTspOafOh0eLqAB1hZ3SMxk0XACQNMGixCS7KDqw+s4GbenCssXruI17xsk0sZc09Bz2GflEFh4dn4iChRf8yDV9aiPRQyAsuXgqEbNJJHllY5nq6xZsCpipie64BqKt7ZfKDq5uCsDdsE792pPLFoBGqvhSQS4BT0P9QYrfWMFwBdPfDSuGGgeKFVSw1UgNptFOZchKqO5DgMeWTZiDdPDiARVw4NQ5pzy9o0UWRAZkJDZMBGMyqqusJaNLeRzfwscfVWt6OAGXZ7lzj9jAs6m8vlyiOfcZ0JJOTJNdsneOnqlgs4BbKmXTaEEB3YPvr6w+2skByuf8fyd6LkkuwrYkylH2Hr6xeu+0nLs1sDnmwbWmUdPIfOsRizpDsACdRQ66jqYk+q1t0ub6oPR9zfV6ftAD7gc2pDOwBo/qIML4u5JQokjEQAFKcHlVJDnahgcu+wBYXiUSRkSzOaJDjzhJss7LiN9+45PjeyWkogHAW8sKumWEAkn2h0qek5Gu2saiuHJjgByNS4b3rGXellnSFgCQuYn8yElQ3OQ7rc9oujqfiToc0354A+nNVGjkjyAnBBxeKm20Ures4mbIZ6RoCXMwupBTRy7Aj11itOmdxRICgM8Tbsz6V9IBXxwSBklhfwCiKOWT5Gk/QlZsydQ1AZ/Xfn0iuLzcMVVHlXpG3Kuoq/0Qot8LkfKsZtp4fU5ASlCgWIIUS9Gzy8hGqyojeLtNx5qoRhuHgj6KBMtMxJAHe3JEOsVnVKUDQuO8HApGldfB85xiBrqXSlumb+euUbqODkjNONW7sgPnmXV6RTJWRC43TDaWY/KMd6whbQsgAPhzbR9zFhK2H9I2TwqzMoBtEpYf3PVoHOKr4k2BJNomAKIdMsEKmq6IHhB3UW5xmPETcwNANuWbqx1NOfnufrwU3bs+2fQdY57xb9pAQ8qxqdWRmjIfwbn97LZ8wMcT8dz7Y6f/AByfyJNT/Gr4ulBygajKipSHmSQ3K0oqYADV5Jy1kkkkkkuSakk5knUw2FCh5OJQoUKBCUKFCgQlChQoEJQoUKBCsWG3zJKxMlLUhYyUksf8coP7l+1lVE2tD6dpLDHqqXl/K3SOcQorkjbI3S4KDmB26+uOGr2sdplBVkmS5gArh8SX/Mk95B6gRsx8a2O2zJSwuUtUtYyUhRSodFCojonDv2722QybSlFpQNT+HN/nSGP+5JPOLmkAWUgLbL6GhQF8Lfa1YbcpMtJmS5yspa0GvRaHS3VoNHiaEoUJ4TwIShQnhPAhKFCeE8CFVtt3Jm+IqFG7pbV9uXy2iCzXMmW+Eu5B7weo6NGi8J4jobq1Wza30RbFlWTZ1/FM/lSE/wDLEflDkWJABGHPN3U/Uqd4neE8daNIsEHJuVGmQkVCUh9gBEM265SqmWl2ZwACxLsCOYeLTwniJjY4WIC6CRsmdilgGDDINQNEKbulgghADFw0WHgB4l+2qw2VSkI7SfNTQpQkoSDspcwD2Co6WtIsQuIyVOUCStwkGgTrzJevSMfiLj6y2EfjqKSzhLd89EZkc2auccV4j+268LS6ZShZZZ0lf+Ruc01B/hwwATpylqKlKKlEuSS5J3JNTFdrLljzXUuKvt5tE4FFil/d0n/UUy5p6fDL9zsRHLrRaVzFFcxSlrUXUpRKlE7lRqTEcKOqSUKFCgQlChQoEJQoUKBC/9k="/>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MSERUUEhIVFRQWGBoZFxcYGBoXFxwaGBgXGBcaGhUYHSYeFxojGRUWHy8gIygpLCwsGB8xNTAqNSYrLCkBCQoKDgwOGg8PGi8kHyUvLDAuLDQqLywwNCwsLCwsKiwyNjQsLC8sLTQsLS0sKi8sLCwsLCwsLCwtLCwpNSwsLP/AABEIAK8BHwMBIgACEQEDEQH/xAAcAAABBQEBAQAAAAAAAAAAAAAGAAIDBAUHAQj/xABBEAABAgMGAwYDBQcEAQUAAAABAhEAAyEEBRIxQVEGYXETIjKBkaFCsfAHFCNSwRVicpLR4fFDgrLCMwgkU6Li/8QAGgEAAgMBAQAAAAAAAAAAAAAAAAQCAwUBBv/EADIRAAEDAwICCAYDAAMAAAAAAAEAAgMEESESMUFRBRMiYXGRofAUMoGx0eEjwfEVM0L/2gAMAwEAAhEDEQA/AOHQoUKBCUKFCgQlChQoEJQo0LnuCfal4ZEsrbM5JT/Eo0EdFuD7L5MtlWhXbL/IHEsH5r9hyil87GGxOeSrfI1nzLndz8PWi1KwyJSltmckJ/iWpkp8zBzcv2SJobXP6y5NT0M1QYeSTHQZSQlIQAEpTRKUgBI6JDAeUNXNSNQOZP8AWEpKpxHZsPulHVZOGBaXC1yXbZmMmyBKxnMUkzV9e0U5TloB0gqTesolsTHYgp/5AQGySezcEEPkDvnpl5whNB0brFlNVCTDnDHiP0uOqXtA7N0bG3y/zp9RD0WhByUk+YgCnz5SA5Urqze5r7RGb5lSlBSZlRXf2MRdXta/Ta/hf8JyITyM6zR2ea6H2qXbEH2cP6Q5o58riNKiVYXJ2ZmpRqsKe8X7Bf8AiBAnFOTOdOWKumfOOO6RjZlwNlaxj3/KL+GUYx7Ap+0lJc9qDq4IJ/8ArnD1cQLUwQoE8ks/qSPSD/lKa1wfRd6qWxJYUTvCeMO675MxRCwEqoBsTth3hs+9yldctQ/VmplGjG5sjdQOEsZ2gXW/Cgc/bpo5KqvQYT0d29orz+JloAUA52Io2tXeL2wudsofFxDF0VxDarYiWO8WeMy1X8kyMctaasFbp3oa6frGYbxxih08RKq7EgawpNJ1Z0nB70wHtO2VuTL4QASBiAzIIb1yflA3fP2e2G3gqVY0SypyJqCJS33Il0V1UDHq5xSpQ8QNFF8/PTq0KVeM5AZMwgaAsS2lSG9IRFWQ6zzhdc62Q0nwXOb+/wDT/aUAqsk1E0fkWcC+gUe4rzwxza9rkn2VfZ2iSuUvZaSH5g5KHMOI+n7PxHMRSajFzHdV6ZHyi9O+622WZU1CJqTUy5iQfMA5HmKiHWStOLqLZGv235L5EhR2fjb7DJaEqnWKbgA/0pjqFTkmZUp/3P1EcivC7JsheCchSFbEZ8wciOYiwOF7cVK4vZavD1zInS1KWhSgJgStaSwlIwKUqYaEFmdjmzCpeKwuBaz3AE92WwUsErWuWJgShgHJDkJ0cAkkh5LjvaXJSkr7TFLnImpCQGVgB7pUVAoctUBVCab2ZHEMoGWpQW8kypiAAGUuXKloKVHF3UlUpBcOWekSXVnouBZzXLDSxMW6mwIUUYSqmZ7VBZLmu4aLM/hxQkv3RNSueFJxh1CUmUs4GoQEqUp9Rk8W7HbpMyQtC1TDgkEKmYE4gDOsuCWBj76UFKmJILKYAMBEFo4hQpThKgALQBllNs6ZEt65jACfZ4EKsOGZu8sUUVErAwYMJWF7KAWktXUByCBVtl0rloStWFiwIBcpJSFJCx8JKS/kRmCBqXlxGJipiiucrtUL/DV4Za1lBOE4y6e6Q7AsE+VW/L57fCRMml2KpavAlQSEkoOIuDVu6GBaucCFkQoUKBCUKFFu6rqm2mYJUlBUs+gGpJ0A3MC4TbJVZCCSAASTQAVJJyAEdA4Y+y1S2mWslIzEkeM/xkeAchXpBRwtwLLsaQstMnaraidwgHLrmeWUaNrvWbLLITTRgFKJ0cvhloqKmp0GZGfU1Tmdloz5JTrjK7Sw45q/d9glSUYBLlpQAwS2Qf1HUVOrxn3rfsqScKj3jkkez7RUXfkmQgoE3tZtCpQBKSrUlT1CXZk00BGcYV6W6zk4yFLmNRHZhEtyXUtZd1kkmjDQZVjLijcXanXN/FTEIfh7gAOZF/yrF6cSzsKVMJSF1S3emKT+YDRPMs+jwPG0grxTFLwknmcg42fIRBbb0mTVbOwYBgAMmbIRTmSyrMndyfU13MakUWkZwrHCFpszIHMb+v4RJYONlyZeBKe0Y0K9sgGqQMzQvlUAVcnji0KoClLMxSmoI1cufWBFKVZCu8W5c3A1GI1/sY6aaO5Nt1WXEZbhEl637MX35hYsH0dtmoN6Zkxm2a8kYu+5D5O31WM2bbHHePsPaIpZS2sTbE1osAoEud8yJpF4pCu4HAfxKJ9shECr4XiJCtXI0z9dYx5QUo90edW+v6xMhC0EgpI+cc0BU6LcUWKvKb2glpzYYjk5wvTlp6RHI4kmySCFFL9SNiG3jFuafNVNwspebIffmct30gitHDU6awKMKQQB+JLV1LuCw1ataO8KSNiabPtlMCefA1nG2TsrFm45WtscvG2aiSnrlSNSyX4JrZE1oh1EerEjOo9IwrXw4lUxUuzzkKwEYzTClqFIwuVKfPIBmd6DauW5xZ6hRKyCCxIRUVABDnqa00hYuiYz+K47sqMpu7+W3kL+lk++rzUiz9rLUipYFRaoJdkqbEqmVBrXIjti4ymHxrBDZYA+2b/oYM12ZUxC5eMpdJAUa4TSrVgHmcGzpU9pjYV42mAhejleFiaPqnZqkRKmqW3cHOsd98oEDXsGkfZX18TWhaT2aEp5hLq8irP62i3ZeIpgopKUqZw+JL1AYM9frpMrhqWApKioqw5pUzLYOdQpL6UPOBy+rPNkgoKgUE0URkwzD18x0LRaOrl24+PsqILr44crD34ojRxESxw9XqfaLcniBKjh3NB9c453Lvtcvu583f5h25Rpy7xQsg4q9KjaogfShTEjm5vuuhdqfejgH2hoUFMpLUL05FwRz6QO2XjBLATEqz8aRTq2YLxctdrlqQZ0qY63AUA4DHJTEUrno50eFpIzGQG7Hu4+/JRa50gLXDI2+nJFku/kzEGXPBIPxDxDqKO30DA5edyybQky5iRMTo4Y9Rqk9DGPIvpQqSFitMjv9aRpXbe6Zr4XxDMH084uBeCOsyBx4qiRznZ4jiub8T/ZtMkgzLO82WM0/wCokdB4xzFeWsBUfRhncoDeLOAZdpeZIaXOzIyQvr+VX73ruHo6ttw0n6q2Gp4P81yWFE1rsi5S1ImJKVpLFJoREMPp9KFChQIShQokkSFLUEpDklgIALoVq5rmmWqaJUoOTmT4UjVSjoBHcuF+G5FklBEqqj41nxLPPYbDTq5Idw9ZEWaWEpHeNVq1Uf6DQf1grsVoM2WUJNSWOlGrX2/zD8kDYIDI8XPL+ljVMkkrw1uG+8q1aOIbPhUe1HdOxDkUZJIAVWjgtAbedttEx0tNCVHCAoqUO8e6AKJrip5QWWm71JDYAqgFQVCmwb5xn2xRdJmHEy0qd6uhT5Ps484zmU3xI6w21cgb+ece9kA9SdIBt3oHmYkrWlRwmX3TQeIHKjuaRo2W7VzJWPCVVIc5cvNv0jXtFxJmTDOKlBSleFJbuswJW+ZwgtzMbZTNl90ypSkJDNLJ7vKorQ7DPV4QqX9U7SEw3tDVa/ghK6riMwq0Ad8shn6CCNXASFI7hB3Lg6Z5wzhW5pqFLCwBLqezJcOcJQHPjASTQsHTBTMnmmTDMe4hCaodrs04WpS0scjTqv795wsOy8HpkS8ISFDMqzJMULdcaRKX+Eygkgd096mnOg9YJLTeBQWQlUyuhYCm+2fv5ZltVNWoYijAPgKirzqliocyfKK2yPvclD6aMm0dyfD+0C3bwlOnOpghnGE+J2Pw55ZUinOubAwU4NXIDgAaljHUkWgZgBwAKBsvowpUuWSSUIdTOTQMMtW9ovFa6+QrXdHPsCD43XOrJd02dKUqSgpQga0Kqvmcy9dOWQEYa7YpySSd3946RxHesrAJEmYE4wQpsWFq1FHJLNQwDrulVompTZ5fdFEuWJA8Si+lflDkDy4XcLLNeGtda9+/grvC9/LlKUEJQp0lRUoFwEJUSAU9BTUjnHTcWJZDgVzyyPtApdfDhscgrVLMy0TCkBCSBhAUCQF5A4Ukk8gNySVAJrrry3rCdbB/ILbkJd0oIxsCsvhfh8WeWcRdajUtoKJD679TGrhO0SIETYXhtlMZh3/dJvlJNyq8tBB8L8jCStjoDqW7zbPoH0ESrBG56QpcncN5vE3dEOsHW8yPsFBtV/5B8l5II2MMtl3JmpwqSFJOYOVaHmOoYxNMmJQIoTr2ThZOca0HRuuMNkVXXua+7EFX9w2bMSoIeWDQliGPwqYgggvUM+laRnSLsSVLSUlCgHAJbyfUHQx0SZLFolLlrY40kf38ix8ow7oupM6W66T5Y7NYJoGGF2zA7pL1cgxnVkZpX6SbjmtSnkNQ3As7iha22OdJYLBKfhJ+qiseWScpYUUzUSlAslKlMpZILgNlSlaEkCDadKHYolzUlUwlSVODhJSwOpocx+kc+vCxzJM1wMId01fLL65QtE/rARxTDrhw1b4Xtrtc5AAWhSCp2cMDpmc6wScO34JkubLMpSCFJCVyUgNUpQC5fHnWrupwA8YX7cJTMAQE4nwnxBGMgzMINO8X6AnrBT9nUsCTNOJ3VUZJHdz3fzbuiOTNLmW05uLIBaxpNkSSJRCWKitqYjn5nXrFhKRRyxipar9QmiCFdP6xlT+ICoswA9/WNqn6HAIMpvj15rFL3v8AlCXGHC0m2y6MmenwL/6qbNJ9RmNQeL26wrkzFS5iSlaSxB+qjV47ALyI1PWMTi6wItctwAJyPCofEPyn9DoepjQmo26f4xkJuklljOl+R9v0uZwo9UkgsQxGYjyMlbKUF/CVzEALI7y/DyT/AH+XWMbhe5Da7SiUMvEo7JGfrQecdpst0S5LFIdTCugFRQeR9IsbURUo62X6DmVUQ+Z/Ux77nkB3qjdNwtWaOiQfn/mCGSKMlIA2FAIrGVuY9PKPN1tfLVuu/bgOH+rdpqGOnGMnn72VkEku5y3gbVw7MUtbrYDwE1xPvto9NY3SvlHoMcpa6al1dUd7cOSnPSRzkF42QzIuq0FeFgliHOjbuM8ss4KZCMKQl3Gr67lW5LRTnzzjSBkXfq39jFiXNcdIur6yaoDDJa1ri3iR/SXpaSKIv07jGfAH+17a0MxS4pmCQ4D5seZiaTa0kd7QNDJxKgEgudOYP17RDZbMqv8AX3jLBur4nRabHB5cf2vDbAmb2ZSnCtJIL1Kk0YjWlejxOi6w7sw2P0IqXnY5ZQDiIWKpWHBcc9usNN4Hs2UUrYVIVhpuXoT0MX6dQFkmyp6ouafp+FVvS+pUkLAKi6SzNXoqrHnGPY+OEplpDHtGYlVTnphDP4c9vVt4WwK7qpYBzS9CxFAW+qwMybApau9VIPePQ5dTD8VOwt7QWbNVSFxJciHhq3dpbMIKCDiqpONyxJwk5Eh0gvQe+/NBkz1LKWlmWlKUJbEZgcslNG7umpga4Zsf4/aEhEpHiJyUpnwgNsHOrDnGpfPEBUSlOTmpHeeoJfQkEjoecN03R76mfU3DQACe/klJJOwGDO+O7GfFW5tuKpyZk5ITKlYuzQ4MwrIwlSgCyWGNh+9F2bxEj4SwYVaoL5N0gM7eG9tHqoKNkWdyk3w690XzL+/eHlFadfKm8TnbP3gY7Yx794MNBoGwUBSt45RGL3V+aEviBbM8DvbmGmYY7Zd+GZyW1Ov1animq2GKOKPVzSa6/TR1Wtha3YLWst7rlFwfWN6xTZc1QmS6LA7w3GoyrpXkIDDOfOH2e1qQXSSISrKKOqZpdg8CpNBjdrZgo/nWYLABQGfPIgnMjeg9tYFeLblIlnmQQcz8+ca9hvFFoldkokKIZ9eRSrQjOGW0GZKMmd/5E1BBosNQj++RHr4qSmlpJdLtgfTgVoPlZO29rO/viPwuaSrGpbBKVKOyQSerVgkuKUJVnmKL41qCGqGCQFVG5enQ843LNeaUS5aZaQGQGISHq2KpfMu8e2qemYXnJKVADEwOFSHoSfhZyxfUjWN6Kmkj0zvtpwbXz3cB3FImUOOgA+/6Q8qfDFTzE142Ey1kOFDMEVpvSKbR6Jj2vaHN2KkGhSGcd4bjhrQmiSlYId4ou3/WSOS/0V+npA7HSRZwsFKg4IYjkY5/eNiMmaqWrNJbqMwfMEGMath0u1jY/dMwvv2V0r7J7rCbPNtB8S1YE/wpzbqon+WDpdvkuEKWMQAH9vnGJwgpMuxyZbCiEk9Vd4+6jGVf9m7O0qWB3VsoHRzm3IHTnGL0nRvL2F3y2x48UrS1hZJI5vzX9PdkbfdUnwl9Y8XZS1BAja580UTMbEAQ1GIzf0EV5fEUyWkqKqqfJ3fluNMtYxhSuIuCtkdLEYc1GAkKfKPTLOUAdp4zViGE90ABm3zjdsXGypiQUpAACiXzLB2NeWkDqSQC6ub0qw/M0hEEuynUep5/XvHqJNDyLGMfhW1rnJxLcrWXfkmg6ACnnrG5MkEOS/8An50ip4cHBjjtj1/JQKohjpmNvffO1sfa2yYicArE2KjDbpDmNVZUyHLL5R4EgByQwiOTbAogD08o2qTofrGue/l6rzNT0lI+QPO4KhtNjfDmaZZvTfSu/OGfs2XgwLDqVmau52/xHsiUoKIKqkEIGuFKiD7lMRSyszKv3f0hrovo6OWIySG++OSjXVb2yWZi3FYVusaytKSKsAQC1K1J5sT5RalypMuWhQQ5aveNFAhwU7PXPUbxdtdg7ZSyFkLCJbesx35EUpqIzUXWEJUFqdaji5pBAz0xFtOUcpKS9R1UouBf0JHlcWyrHzgt1N7vHI/e6ivO2hUpgyQ9EpSABvllR4xFGCSzXensiVkAkUdgADqSeYH+YHMO1eYj0sGhrnRtFrchbf8AYKjEQQcpsImPCDDSkwyrwEsUJ48aEUwKVgvXhwMNAj0IgXDZPxQ1497OHplwKOE0CHBMTokiJ0ygfKBQLrKCzqKSCI2LZ/7pCfxME1BJSrSrODqBQemRinJs6X7xI94v2SQgKFRFUsbZW6XDCVmcPmG4VWxqn2apspmMCQUq7o3ILVBqcOY86ULpkTJiUhSz2iioMtfeJc0qXy+tzxM5BSAkgkaPGdPuNBUmYlIQsLSSQGxMRQjInY+8eec+Wmn0tFwNrgnCnFM1zc4JQz90JPicl3I35bnXm8aEvhkkOHd6f4jy02lNlQVrDqchIUCBiBD1OTAvVn55x6ni1YoZaGYZqKAk6h6vXMAvmNIel6Qhi/6hfHgPDx+n1Ui2Z2QbD36KreFy4UhQBBq4PJt/NoyAmDm6L0l2uWaB0lpiNs2zzFM4imcMSmpiHmCz1DuHixvSkIa0yG19vfd/i60vYS12bIYsEklQo8YX2k3SEmVOSPEChXUd5PsSP9sG0yxiSujtv+hjF4xl9rY1oGaVJWl98QT8lGG6luuIqMcpMrXN2/KL5NzlISAGYAegiWddYIAWkLALsSzGK12cQJKU4iagHPcRqi1JPxCuQ1imp1ubp0ggrNALXXcSCobLZEpqJbHp8oHeJbjlv3aEguH86DN6K5UgpUCziM69bIhWFTFRHxUDMdgX1G4LqjzNbLFFpY1mk371p0jJJCTqvjmPfkuczrlVoM6+WQh9y2UypwUoApSoODUEHOm7ZDnBDa7IVMUgsTh0ox+TZPFi7LqCSoze8CvFSgyoPnnC7pxpym48us7ZEVlTKlI7WUkEzMKUhOWpYbUc8oszVFZ22ijd6kqUQw/DcBsgVNiLZfC3kd40gdotpejg9gmkyP62VdZXEkwtwOXesq9rYAjCDXKKF22kJVWtDEt8WElVIx02VRerMPWrMI9lGxojDW7WWXG0OabnPFb0y95eIKYFQDPrVnA2yHpEUy9XU6WrA0tJSaw+XPOkSZExl9IAvurTTA2JN1sqtcz7zJSpZCwTVgBMlLBDNQY0KGWtSKljT4ht4s6iScc5QBCW7gckBSjqKeEfKLRsK7RLSQcMyWcUtXo4IFWLD0HSJrfd8ifhE0rStLpCiCg6UJIwqD1HnvHmp5JaOR0TTh2b8c35/wC+iYj0PsTuMFVbtXMmWVD41qmBWMqSTQqUGoPDUt1I0YezrjCE6qNXUNw7sNo1pN3JTNQUrThShMtifyhVQBkXIr13iS12LHhOJ1A4kqZNCNRTV6vDQq3U0YJZjjz98u5Ug6n9lyCpsoClfSICI1Ly7aRPMt/vC38Kxm9e4tNU0bu5B8otTbEiYgLSkJCsiaF8ikgFgQXB2bqz9J0hFUi7U1IXQmzwh7DFyx3SuZ4Wh06xKQWUlvl5EZxast49nlD4N9lF73aexunyuFphzIEXbPwqBmXiEX+o6iJE32reBIuNUeIWmi40AeB/eJJd0IYjsx6RmpvZR+KHi8JhyMcyljFLxPqtMWJgwlhukNFkP5B6RmTLfNSWUSI8Rei/zQZUfh3739Vq/sz90Q2bdD/DEEu9VfmicXis6xHt9y4WlvEqJVxF6UiWVd6wzqcDnD5dtU9TF5ChhJiiZ8sbdWPVSa4POk39Fg8XzUdkELGKoJHRwAepf0MAl4WlS0kMwd21c6+5gn43SUCWoCiylzrTF/8AqBGda3BAAbfpHk2y9cestut5kfVtDUw2hScPZlUteFlFJKXqSKp8vSDW47+nTpDk45krxOHdBcJNMyG94AJ1qAqwPWvtFq67ROSRNl4gQXpR26ZjOnWLA1oc15ANjx+3vuV9+wWu2P39+iNZlpmzal2/dDP1bOLMu6jMSxS/0/6RjS7UohyAhTAnDiCS+jEllegiZN8qQkqxGnPmB+seqhnZMzUzZZT4n7MssG5LdikSy/wgfy939I1JdtVoS8CHClr7qpexxDoaH3b1giQuJwP1xgp+SMaiiG77ym0GI18zSCaVLxIY55F9Qf7GBK7L2CCCQP1gvkWhKsMzMatGd0ximcdN1nhumccAhq1WjAsS0imFhTUPhD86esVpU1ZIJxJBoXpkHL8+m0GEy60zT3QEqHiB11CgdjnGbarrVLIcDUsK+npHi2TtI2W1NSyRnOyzrneWtSQqhxFs3q6SDrQq9eUadqvbAoSyaqBVlRg2u9cuUZ1yWRLzJhIMwqbolgzDLvM7+W8Vr8BxpbXH1qZZH1yj1dJI+KGIHIc4+X+3WE6Nks7hyCs2i8lEFgKN3jpXSM6ZbSKrIOw/xFZZLZ0ipNMb6vjga3AV2feAWagDeIpkwaGKUex1XhgGy27vvYJqRUfWUbg4hTQK2fp6QFyw8bFzWFK1Moj1r5RXIxj22eLhLSwsB15Hgt+z26VNUQEOG72gbn6w+fb1DwN0NANg3SL8m50pwoCWT8R+VXePZtgSl2BXkzHKuwzjwtbXRvfanGlvdi60oejntBMnrlZd4TlCWFJZ9SKsCkgtqGLQPTbwbEMIGIknPxammZ3OsG067kKceF67daZa5coGbddSFAhJAWnQHMBgXGih+oeH+hqxmsxPG+3io1NIYAC7ZUF3oSlmB5tGfOmVyjQRZCn4X0/v8ohvCxEGv9o9bxSbCwGwVBVNCHiNazvFpanbFVhFOaIkO9MNyvUziNYsWe2KSXBNIow5KoFY6MELam3yVpAVprrESbTzjKUsx52hgsqxTgDC20WvnFmz28uzwOdvDk2g5wWUHU1xkIylWoGkalim6PAJKvRQjXu69z1Vp/mOOFxYrOmpHDLVscUXWqdZ1oQHUDiT12/5e8cxtFhmS1LSsBJltiBLGu2+8ddlTsSH1AqcoGeNLrlLWiY34ikErD0UAwSSN8RP8pjxErHUtQYnbHIWzA4S03WDduCgOZdilOUoUp/C2xLA0zaCK77IESwK5j0qdPI+ce3QQfEzHNqDn1i1a1FeFEpQBVkduZP67AwOc5x0qpzrhK8rYlRBCQKUpXYv8m67QN8S20pkEA1UUj3xf9Y1rXLAUQkuAWB3aj+efnAhxTanWlA+EOep/sB6x6RsTaWl0jc/cq2JupwKzLutnZTEr0GfMHODtKgQCKg1B5HKOdwT8LXk/wCCrP4PmU/qPOK6KbSdB4/dXzNuLogTG7w9efZqYuQaNGSLGrNovXfY15gHONcgEWKzptJabo4lLIZQdtOhqR6/rvFqegTkAOXBB/y+mkYdhnqBCSD55RpKmqSp04SCGLkhubgF848V0r0V1B62L5eI5Jzo7pJpZ8PPw2Ko2GxBKprV7wAP7rEgNoa+8NvqypUjLvMcPX/Ai/Y5WEF6klzRohtBxfC7Ru9HxfwMbINs/XgsKplDZnPZxQTOKgWIisuWonIwZru4KFUv/WIjdyXyLiNlTbXN5IPFmUdDDvuitoNxYQw2itMkgHIQXXRXAmwCGpd2qjTuuWpCwcMWps1jQRPZLYl2OscOd1ySZ5bsrJ4gbFLWGUj4snBZSS27EDqDF+y23J0Okt3g9NdM4gkWCUVleBJUoAEmrtQUNPNotFHOPJu6EYXu7Vhw/pODpeQNBtcqwZ6S5BBYPTV3o2usCSV47UhKRqSaHLArErl8I8xyjTt1kmGskpCtQp2bcYclAufoRBw3YVpxzFzETFEs6agAVZ+YKS2kJw0MlNONfiPomqivbVRXHh5rTVYQ0U7TYioZNplGtijNvi3GWEYU41laR2YIDhRwl+Vc9C2jx6g1ZYzW7ZYLYLvsw5WNabgGF3r7+kD8+yEaR0S0SSoAUG/1rA3e1gwnRodjkDxdMwTuDtLyhRUuPMMakyyRAbLFi0hIqJRHmCLpkwhKEdUxIQqQlw7BFvshDkyI4gykqolEalz2FUxYSH5mPbLZgSIMJMtEmXsaB2cucgBqSaAawvU1DaeMvclZJS46GjJUswAJwjICp6QF3/MUcawWdxXPCAwHufMqgot1oKEBB8Rqpi7PVn5ZPq0D8m6J1pWXcIyKyPUDc8tI8P1zppTK/jt+BzWgWaIRCwYGXePfytssa4bEuaWfAhKcSyQ9CWGRqo1Yddo1JyZaAUywRoVEuSBUDZIetBtBFNuhMuUJcvuoGmpJzKjqTAza7EpL0PWPV0VEGDrJB2vt+/Y5nMbM2R5AOyy7fNEtKlqNEh/6D9I57aJ5WoqOai5jb4pvXGrsknupPe5q28vnGBFVZNrdpGw+61oWWFylD5U0pUFJJBBBBGYIqCIZChFXrtvBPE8q3ScKwkT0Blp3H50jY6jQ8iIKZchKckgeUfOV3XhMkTEzZSilaS4I+RGoIoRrHbeD+NJduQ1ET0jvy/8Ash80+410JcZM9/ZLlh1VIIu2wYREUDYR4tY3ENUgnOKc+zKdsQb60h0QteLOcsrWQbgWVorLu4byjzEfzAe8UTZiS2JxyDQ77iUjPyP6RV8Ay+XnzU+vNsWVvtgC1fSkSoU9Wiip0g1J5PEBtA6bxd8JsWuI9f2q2yk8LrUmrBcesVJtkCusU/vLFwaxPMvAMGFTnHJBPHYQgHxPv6KYaHG7rhRqu+jRWVZR9f1jYTOAS5LfXvEU+0ILEMR5RdDM5/zNIXCXNyDdVZUxQyIaJxNO4ihaLUyqGI/veUMYUOqc7K2ZS1Bq0ES2OXLQCJYCQSVEc1FyYyrJbS9SMoulShUVGpELyRNcQTugF8fZV1YLEhnakUbDYyPxJpBmqDEpNGBLAEgbk+fnDu3LFiXiNKjrQcqQu+iEjrvO2yk2pLWkN4rQFOcUrbYcdR7w9VuATQPTeGy7Yo1wlsqfPaCOGSI3BFu9TMgdbmsdd1qSpiKGIF3StnIDHL60gmTNUfEls+cQC11qk+cNMk1bfdS657ULquleqTEEyyFOcGRWktRxm7xRtlmKwVEACvtFgddTbVOvlCpRDQIsWqSUk0pEt12PtFgesST5eA3UrdzXeVlzRP1TnBDYrJjmCYWwIpKGfeYgr/epQNureJ7JZ0eFTMAGBFDzPKnnQdbX3kJSShnyGWR1bNqdI8H0t0k6of1Ue17DvO1/x3LQpIWRjr5d7YHILJN2S0qUZhMxRL4XIA9IsfeSSHYDIAUAGwGkeGzl61hyJYeKaekmY8Od83f6+/VIzVAfhosPe6eSDnAP9ofFaLMgyJJeesd4/wDxpOv8Z02z2ezxvxyixgypRCrSR1Et9Vbq2T5mlDx2fPUtRUtRUpRJJJcknMk6mPRCplDdJK5TUTXESOGFHChQooWylChQoEJRLZbWuUtK5ailaS6VAsQesRQoELrvB/2kJtDSrSpMubkFZIX5/ArlkdNoNp8rFy3j5sgw4X+0edZgJc38aVkAfGkfuqOY/dPkRFsMpiNx91lVVAHi7PJdhVLThbkz6wyQkAMC+zxTuy95NqliZIXjTkr8yTspOafOh0eLqAB1hZ3SMxk0XACQNMGixCS7KDqw+s4GbenCssXruI17xsk0sZc09Bz2GflEFh4dn4iChRf8yDV9aiPRQyAsuXgqEbNJJHllY5nq6xZsCpipie64BqKt7ZfKDq5uCsDdsE792pPLFoBGqvhSQS4BT0P9QYrfWMFwBdPfDSuGGgeKFVSw1UgNptFOZchKqO5DgMeWTZiDdPDiARVw4NQ5pzy9o0UWRAZkJDZMBGMyqqusJaNLeRzfwscfVWt6OAGXZ7lzj9jAs6m8vlyiOfcZ0JJOTJNdsneOnqlgs4BbKmXTaEEB3YPvr6w+2skByuf8fyd6LkkuwrYkylH2Hr6xeu+0nLs1sDnmwbWmUdPIfOsRizpDsACdRQ66jqYk+q1t0ub6oPR9zfV6ftAD7gc2pDOwBo/qIML4u5JQokjEQAFKcHlVJDnahgcu+wBYXiUSRkSzOaJDjzhJss7LiN9+45PjeyWkogHAW8sKumWEAkn2h0qek5Gu2saiuHJjgByNS4b3rGXellnSFgCQuYn8yElQ3OQ7rc9oujqfiToc0354A+nNVGjkjyAnBBxeKm20Ures4mbIZ6RoCXMwupBTRy7Aj11itOmdxRICgM8Tbsz6V9IBXxwSBklhfwCiKOWT5Gk/QlZsydQ1AZ/Xfn0iuLzcMVVHlXpG3Kuoq/0Qot8LkfKsZtp4fU5ASlCgWIIUS9Gzy8hGqyojeLtNx5qoRhuHgj6KBMtMxJAHe3JEOsVnVKUDQuO8HApGldfB85xiBrqXSlumb+euUbqODkjNONW7sgPnmXV6RTJWRC43TDaWY/KMd6whbQsgAPhzbR9zFhK2H9I2TwqzMoBtEpYf3PVoHOKr4k2BJNomAKIdMsEKmq6IHhB3UW5xmPETcwNANuWbqx1NOfnufrwU3bs+2fQdY57xb9pAQ8qxqdWRmjIfwbn97LZ8wMcT8dz7Y6f/AByfyJNT/Gr4ulBygajKipSHmSQ3K0oqYADV5Jy1kkkkkkuSakk5knUw2FCh5OJQoUKBCUKFCgQlChQoEJQoUKBCsWG3zJKxMlLUhYyUksf8coP7l+1lVE2tD6dpLDHqqXl/K3SOcQorkjbI3S4KDmB26+uOGr2sdplBVkmS5gArh8SX/Mk95B6gRsx8a2O2zJSwuUtUtYyUhRSodFCojonDv2722QybSlFpQNT+HN/nSGP+5JPOLmkAWUgLbL6GhQF8Lfa1YbcpMtJmS5yspa0GvRaHS3VoNHiaEoUJ4TwIShQnhPAhKFCeE8CFVtt3Jm+IqFG7pbV9uXy2iCzXMmW+Eu5B7weo6NGi8J4jobq1Wza30RbFlWTZ1/FM/lSE/wDLEflDkWJABGHPN3U/Uqd4neE8daNIsEHJuVGmQkVCUh9gBEM265SqmWl2ZwACxLsCOYeLTwniJjY4WIC6CRsmdilgGDDINQNEKbulgghADFw0WHgB4l+2qw2VSkI7SfNTQpQkoSDspcwD2Co6WtIsQuIyVOUCStwkGgTrzJevSMfiLj6y2EfjqKSzhLd89EZkc2auccV4j+268LS6ZShZZZ0lf+Ruc01B/hwwATpylqKlKKlEuSS5J3JNTFdrLljzXUuKvt5tE4FFil/d0n/UUy5p6fDL9zsRHLrRaVzFFcxSlrUXUpRKlE7lRqTEcKOqSUKFCgQlChQoEJQoUKBC/9k="/>
          <p:cNvSpPr>
            <a:spLocks noChangeAspect="1" noChangeArrowheads="1"/>
          </p:cNvSpPr>
          <p:nvPr/>
        </p:nvSpPr>
        <p:spPr bwMode="auto">
          <a:xfrm>
            <a:off x="215900" y="-3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portfolio.kelsocartography.com/albums/ng-supplements/biosphere_F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19400"/>
            <a:ext cx="5584649" cy="341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49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Biodiversity (biological diversity)</a:t>
            </a:r>
            <a:endParaRPr lang="en-CA" sz="2500" b="1" dirty="0"/>
          </a:p>
        </p:txBody>
      </p:sp>
      <p:sp>
        <p:nvSpPr>
          <p:cNvPr id="3" name="Content Placeholder 2"/>
          <p:cNvSpPr>
            <a:spLocks noGrp="1"/>
          </p:cNvSpPr>
          <p:nvPr>
            <p:ph idx="1"/>
          </p:nvPr>
        </p:nvSpPr>
        <p:spPr/>
        <p:txBody>
          <a:bodyPr>
            <a:normAutofit/>
          </a:bodyPr>
          <a:lstStyle/>
          <a:p>
            <a:pPr>
              <a:buFontTx/>
              <a:buChar char="-"/>
            </a:pPr>
            <a:endParaRPr lang="en-CA" sz="2500" dirty="0" smtClean="0"/>
          </a:p>
        </p:txBody>
      </p:sp>
      <p:pic>
        <p:nvPicPr>
          <p:cNvPr id="2050" name="Picture 2" descr="http://marinebio.org/i/biodiversity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743200"/>
            <a:ext cx="428625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74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500" b="1" dirty="0" smtClean="0"/>
              <a:t>FOOD CHAIN</a:t>
            </a:r>
            <a:endParaRPr lang="en-CA" sz="2500" b="1" dirty="0"/>
          </a:p>
        </p:txBody>
      </p:sp>
      <p:sp>
        <p:nvSpPr>
          <p:cNvPr id="3" name="Content Placeholder 2"/>
          <p:cNvSpPr>
            <a:spLocks noGrp="1"/>
          </p:cNvSpPr>
          <p:nvPr>
            <p:ph idx="1"/>
          </p:nvPr>
        </p:nvSpPr>
        <p:spPr/>
        <p:txBody>
          <a:bodyPr>
            <a:normAutofit/>
          </a:bodyPr>
          <a:lstStyle/>
          <a:p>
            <a:r>
              <a:rPr lang="en-CA" sz="2500" dirty="0"/>
              <a:t> </a:t>
            </a:r>
            <a:r>
              <a:rPr lang="en-CA" sz="2500" dirty="0" smtClean="0"/>
              <a:t>  </a:t>
            </a:r>
            <a:endParaRPr lang="en-CA" sz="2500" dirty="0" smtClean="0"/>
          </a:p>
          <a:p>
            <a:r>
              <a:rPr lang="en-CA" sz="2500" dirty="0" smtClean="0"/>
              <a:t>Always starts with plant life </a:t>
            </a:r>
            <a:r>
              <a:rPr lang="en-CA" sz="2500" b="1" dirty="0" smtClean="0"/>
              <a:t>(</a:t>
            </a:r>
            <a:r>
              <a:rPr lang="en-CA" sz="2500" b="1" dirty="0" smtClean="0"/>
              <a:t>_____________</a:t>
            </a:r>
            <a:r>
              <a:rPr lang="en-CA" sz="2500" b="1" dirty="0" smtClean="0"/>
              <a:t>) </a:t>
            </a:r>
            <a:r>
              <a:rPr lang="en-CA" sz="2500" dirty="0" smtClean="0"/>
              <a:t>and ends with an animal </a:t>
            </a:r>
            <a:r>
              <a:rPr lang="en-CA" sz="2500" b="1" dirty="0" smtClean="0"/>
              <a:t>(</a:t>
            </a:r>
            <a:r>
              <a:rPr lang="en-CA" sz="2500" b="1" dirty="0" smtClean="0"/>
              <a:t>_____________</a:t>
            </a:r>
            <a:r>
              <a:rPr lang="en-CA" sz="2500" b="1" dirty="0" smtClean="0"/>
              <a:t>)</a:t>
            </a:r>
            <a:r>
              <a:rPr lang="en-CA" sz="2500" dirty="0" smtClean="0"/>
              <a:t>.</a:t>
            </a:r>
            <a:endParaRPr lang="en-CA" sz="2500" dirty="0" smtClean="0"/>
          </a:p>
          <a:p>
            <a:r>
              <a:rPr lang="en-CA" sz="2500" dirty="0" smtClean="0"/>
              <a:t>For example, a simple food chain links the trees and shrubs, the giraffes (that eat the trees and shrubs), and the lions (that eat the giraffes).</a:t>
            </a:r>
            <a:endParaRPr lang="en-CA" sz="2500" dirty="0"/>
          </a:p>
        </p:txBody>
      </p:sp>
      <p:pic>
        <p:nvPicPr>
          <p:cNvPr id="3074" name="Picture 2" descr="https://encrypted-tbn3.gstatic.com/images?q=tbn:ANd9GcSiQdHxCs6FhuacDrBElMrY2Kra_bHHZ5QC-xG351UHbuD-Q7r-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114800"/>
            <a:ext cx="3424237" cy="256698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TzeVFE91lIkv8FMIs86F-RG0ETvfjwQ50BnnMNwkIIYg4aRZv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2837" y="4114800"/>
            <a:ext cx="1828800" cy="256988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25.media.tumblr.com/tumblr_m0jrt59NSP1r0ockuo1_5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176937"/>
            <a:ext cx="3733800" cy="3507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86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 calcmode="lin" valueType="num">
                                      <p:cBhvr additive="base">
                                        <p:cTn id="19" dur="500" fill="hold"/>
                                        <p:tgtEl>
                                          <p:spTgt spid="3074"/>
                                        </p:tgtEl>
                                        <p:attrNameLst>
                                          <p:attrName>ppt_x</p:attrName>
                                        </p:attrNameLst>
                                      </p:cBhvr>
                                      <p:tavLst>
                                        <p:tav tm="0">
                                          <p:val>
                                            <p:strVal val="#ppt_x"/>
                                          </p:val>
                                        </p:tav>
                                        <p:tav tm="100000">
                                          <p:val>
                                            <p:strVal val="#ppt_x"/>
                                          </p:val>
                                        </p:tav>
                                      </p:tavLst>
                                    </p:anim>
                                    <p:anim calcmode="lin" valueType="num">
                                      <p:cBhvr additive="base">
                                        <p:cTn id="20"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Effect transition="in" filter="fade">
                                      <p:cBhvr>
                                        <p:cTn id="25" dur="1000"/>
                                        <p:tgtEl>
                                          <p:spTgt spid="3076"/>
                                        </p:tgtEl>
                                      </p:cBhvr>
                                    </p:animEffect>
                                    <p:anim calcmode="lin" valueType="num">
                                      <p:cBhvr>
                                        <p:cTn id="26" dur="1000" fill="hold"/>
                                        <p:tgtEl>
                                          <p:spTgt spid="3076"/>
                                        </p:tgtEl>
                                        <p:attrNameLst>
                                          <p:attrName>ppt_x</p:attrName>
                                        </p:attrNameLst>
                                      </p:cBhvr>
                                      <p:tavLst>
                                        <p:tav tm="0">
                                          <p:val>
                                            <p:strVal val="#ppt_x"/>
                                          </p:val>
                                        </p:tav>
                                        <p:tav tm="100000">
                                          <p:val>
                                            <p:strVal val="#ppt_x"/>
                                          </p:val>
                                        </p:tav>
                                      </p:tavLst>
                                    </p:anim>
                                    <p:anim calcmode="lin" valueType="num">
                                      <p:cBhvr>
                                        <p:cTn id="27"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438400"/>
            <a:ext cx="8229600" cy="4114799"/>
          </a:xfrm>
        </p:spPr>
        <p:txBody>
          <a:bodyPr>
            <a:normAutofit fontScale="92500" lnSpcReduction="20000"/>
          </a:bodyPr>
          <a:lstStyle/>
          <a:p>
            <a:r>
              <a:rPr lang="en-CA" sz="2500" dirty="0" smtClean="0"/>
              <a:t>Plants are called </a:t>
            </a:r>
            <a:r>
              <a:rPr lang="en-CA" sz="2500" b="1" dirty="0" smtClean="0"/>
              <a:t>______________</a:t>
            </a:r>
            <a:r>
              <a:rPr lang="en-CA" sz="2500" dirty="0" smtClean="0"/>
              <a:t> </a:t>
            </a:r>
            <a:r>
              <a:rPr lang="en-CA" sz="2500" dirty="0" smtClean="0"/>
              <a:t>because they are able to use light energy from the sun to produce food (sugar) from carbon dioxide and water.</a:t>
            </a:r>
          </a:p>
          <a:p>
            <a:r>
              <a:rPr lang="en-CA" sz="2500" dirty="0" smtClean="0"/>
              <a:t>Animals cannot make their own food so they must eat plants and/or other animals.  They are called </a:t>
            </a:r>
            <a:r>
              <a:rPr lang="en-CA" sz="2500" b="1" dirty="0" smtClean="0"/>
              <a:t>______________</a:t>
            </a:r>
            <a:r>
              <a:rPr lang="en-CA" sz="2500" dirty="0" smtClean="0"/>
              <a:t>.  </a:t>
            </a:r>
            <a:r>
              <a:rPr lang="en-CA" sz="2500" dirty="0" smtClean="0"/>
              <a:t>There are three groups of consumers.</a:t>
            </a:r>
          </a:p>
          <a:p>
            <a:pPr lvl="1"/>
            <a:r>
              <a:rPr lang="en-CA" sz="2100" dirty="0" smtClean="0"/>
              <a:t>Animals that eat ONLY PLANTS are called </a:t>
            </a:r>
            <a:r>
              <a:rPr lang="en-CA" sz="2100" b="1" dirty="0" smtClean="0"/>
              <a:t>herbivores</a:t>
            </a:r>
            <a:r>
              <a:rPr lang="en-CA" sz="2100" dirty="0" smtClean="0"/>
              <a:t> (or primary consumers).</a:t>
            </a:r>
          </a:p>
          <a:p>
            <a:pPr lvl="1"/>
            <a:r>
              <a:rPr lang="en-CA" sz="2100" dirty="0" smtClean="0"/>
              <a:t>Animals that eat OTHER ANIMALS are called </a:t>
            </a:r>
            <a:r>
              <a:rPr lang="en-CA" sz="2100" b="1" dirty="0" smtClean="0"/>
              <a:t>carnivores. </a:t>
            </a:r>
          </a:p>
          <a:p>
            <a:pPr lvl="2"/>
            <a:r>
              <a:rPr lang="en-CA" sz="1700" b="1" dirty="0" smtClean="0"/>
              <a:t>Carnivores that eat herbivores are called SECONDARY CONSUMERS</a:t>
            </a:r>
          </a:p>
          <a:p>
            <a:pPr lvl="2"/>
            <a:r>
              <a:rPr lang="en-CA" sz="1700" b="1" dirty="0" smtClean="0"/>
              <a:t>Carnivores that eat other carnivores are called TERTIARY CONSUMERS</a:t>
            </a:r>
          </a:p>
          <a:p>
            <a:pPr lvl="2"/>
            <a:r>
              <a:rPr lang="en-CA" sz="1700" b="1" dirty="0" smtClean="0"/>
              <a:t>Ex., phytoplankton -&gt; small fishes -&gt; seals -&gt; killer whales</a:t>
            </a:r>
            <a:endParaRPr lang="en-CA" sz="1700" dirty="0" smtClean="0"/>
          </a:p>
          <a:p>
            <a:pPr lvl="1"/>
            <a:r>
              <a:rPr lang="en-CA" sz="2100" dirty="0" smtClean="0"/>
              <a:t>Animals and people who eat BOTH animals and plants are called </a:t>
            </a:r>
            <a:r>
              <a:rPr lang="en-CA" sz="2100" b="1" dirty="0" smtClean="0"/>
              <a:t>omnivores.</a:t>
            </a:r>
            <a:endParaRPr lang="en-CA" sz="2100" dirty="0"/>
          </a:p>
        </p:txBody>
      </p:sp>
      <p:pic>
        <p:nvPicPr>
          <p:cNvPr id="4098" name="Picture 2" descr="http://www.uen.org/core/science/sciber/sciber8/images/pyram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1000"/>
            <a:ext cx="3076575"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43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sz="2500" dirty="0" smtClean="0"/>
              <a:t>Then there are </a:t>
            </a:r>
            <a:r>
              <a:rPr lang="en-CA" sz="2500" b="1" dirty="0" smtClean="0"/>
              <a:t>______________</a:t>
            </a:r>
            <a:r>
              <a:rPr lang="en-CA" sz="2500" b="1" dirty="0" smtClean="0"/>
              <a:t> </a:t>
            </a:r>
            <a:r>
              <a:rPr lang="en-CA" sz="2500" dirty="0" smtClean="0"/>
              <a:t>(bacteria and fungi) which feed on decaying matter.</a:t>
            </a:r>
          </a:p>
          <a:p>
            <a:endParaRPr lang="en-CA" sz="2500" dirty="0"/>
          </a:p>
          <a:p>
            <a:pPr marL="0" indent="0">
              <a:buNone/>
            </a:pPr>
            <a:endParaRPr lang="en-CA" sz="2500" dirty="0" smtClean="0"/>
          </a:p>
          <a:p>
            <a:r>
              <a:rPr lang="en-CA" sz="2500" dirty="0" smtClean="0"/>
              <a:t>These decomposers speed up the decaying process that releases mineral salts back into the food chain for absorption by plants as nutrients.</a:t>
            </a:r>
            <a:endParaRPr lang="en-CA" sz="2500" dirty="0"/>
          </a:p>
        </p:txBody>
      </p:sp>
      <p:pic>
        <p:nvPicPr>
          <p:cNvPr id="5122" name="Picture 2" descr="https://encrypted-tbn1.gstatic.com/images?q=tbn:ANd9GcRBjwresF3oP3tDFcZN5ktaajBAyrTgarxsQf-04hN5Eo2tC-D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90780"/>
            <a:ext cx="3581400" cy="2684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573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900943"/>
            <a:ext cx="8229600" cy="3225220"/>
          </a:xfrm>
        </p:spPr>
        <p:txBody>
          <a:bodyPr>
            <a:normAutofit/>
          </a:bodyPr>
          <a:lstStyle/>
          <a:p>
            <a:pPr marL="0" indent="0">
              <a:buNone/>
            </a:pPr>
            <a:r>
              <a:rPr lang="en-CA" sz="2500" dirty="0" smtClean="0"/>
              <a:t>The above energy pyramid shows many trees and shrubs providing food and energy to giraffes.  Note that as we go up, there are fewer giraffes than trees and shrubs and even fewer lions than giraffes … as we go further along a food chain, there are fewer and fewer consumers.</a:t>
            </a:r>
            <a:endParaRPr lang="en-CA" sz="2500" dirty="0"/>
          </a:p>
        </p:txBody>
      </p:sp>
      <p:pic>
        <p:nvPicPr>
          <p:cNvPr id="6146" name="Picture 2" descr="http://t1.gstatic.com/images?q=tbn:ANd9GcQzHwM7rLVZmpfIdultaNS8x7Jm5kuzTT-2QfXbA0Hbx_u7GL0np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28600"/>
            <a:ext cx="3352800" cy="2672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661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pPr algn="l"/>
            <a:r>
              <a:rPr lang="en-CA" sz="2500" b="1" dirty="0" smtClean="0"/>
              <a:t>Domino effect </a:t>
            </a:r>
            <a:r>
              <a:rPr lang="en-CA" sz="2500" dirty="0" smtClean="0"/>
              <a:t>– </a:t>
            </a:r>
            <a:r>
              <a:rPr lang="en-CA" sz="2500" dirty="0" smtClean="0"/>
              <a:t/>
            </a:r>
            <a:br>
              <a:rPr lang="en-CA" sz="2500" dirty="0" smtClean="0"/>
            </a:br>
            <a:endParaRPr lang="en-CA" sz="2500" b="1" dirty="0"/>
          </a:p>
        </p:txBody>
      </p:sp>
      <p:sp>
        <p:nvSpPr>
          <p:cNvPr id="3" name="Content Placeholder 2"/>
          <p:cNvSpPr>
            <a:spLocks noGrp="1"/>
          </p:cNvSpPr>
          <p:nvPr>
            <p:ph idx="1"/>
          </p:nvPr>
        </p:nvSpPr>
        <p:spPr>
          <a:xfrm>
            <a:off x="457200" y="2209800"/>
            <a:ext cx="8229600" cy="3916363"/>
          </a:xfrm>
        </p:spPr>
        <p:txBody>
          <a:bodyPr>
            <a:normAutofit lnSpcReduction="10000"/>
          </a:bodyPr>
          <a:lstStyle/>
          <a:p>
            <a:pPr marL="0" indent="0">
              <a:buNone/>
            </a:pPr>
            <a:r>
              <a:rPr lang="en-CA" sz="2500" b="1" dirty="0" smtClean="0"/>
              <a:t>Predator-Prey relationship</a:t>
            </a:r>
          </a:p>
          <a:p>
            <a:pPr marL="0" indent="0">
              <a:buNone/>
            </a:pPr>
            <a:endParaRPr lang="en-CA" sz="2500" b="1" dirty="0"/>
          </a:p>
          <a:p>
            <a:pPr marL="0" indent="0">
              <a:buNone/>
            </a:pPr>
            <a:r>
              <a:rPr lang="en-CA" sz="2500" dirty="0" smtClean="0"/>
              <a:t>A </a:t>
            </a:r>
            <a:r>
              <a:rPr lang="en-CA" sz="2500" b="1" dirty="0" smtClean="0"/>
              <a:t>predator</a:t>
            </a:r>
            <a:r>
              <a:rPr lang="en-CA" sz="2500" dirty="0" smtClean="0"/>
              <a:t> </a:t>
            </a:r>
          </a:p>
          <a:p>
            <a:pPr marL="0" indent="0">
              <a:buNone/>
            </a:pPr>
            <a:endParaRPr lang="en-CA" sz="2500" dirty="0"/>
          </a:p>
          <a:p>
            <a:pPr marL="0" indent="0">
              <a:buNone/>
            </a:pPr>
            <a:r>
              <a:rPr lang="en-CA" sz="2500" dirty="0" smtClean="0"/>
              <a:t>A </a:t>
            </a:r>
            <a:r>
              <a:rPr lang="en-CA" sz="2500" b="1" dirty="0" smtClean="0"/>
              <a:t>prey</a:t>
            </a:r>
            <a:r>
              <a:rPr lang="en-CA" sz="2500" dirty="0" smtClean="0"/>
              <a:t> </a:t>
            </a:r>
          </a:p>
          <a:p>
            <a:pPr marL="0" indent="0">
              <a:buNone/>
            </a:pPr>
            <a:r>
              <a:rPr lang="en-CA" sz="2000" dirty="0" smtClean="0"/>
              <a:t>Note:</a:t>
            </a:r>
          </a:p>
          <a:p>
            <a:r>
              <a:rPr lang="en-CA" sz="2000" dirty="0" smtClean="0"/>
              <a:t> </a:t>
            </a:r>
          </a:p>
          <a:p>
            <a:r>
              <a:rPr lang="en-CA" sz="2000" smtClean="0"/>
              <a:t> </a:t>
            </a:r>
          </a:p>
          <a:p>
            <a:r>
              <a:rPr lang="en-CA" sz="2000" dirty="0" smtClean="0"/>
              <a:t>Examples </a:t>
            </a:r>
            <a:r>
              <a:rPr lang="en-CA" sz="2000" dirty="0" smtClean="0"/>
              <a:t>of predator and prey are lion and zebra, bear and fish, and fox and rabbit.</a:t>
            </a:r>
            <a:endParaRPr lang="en-CA" sz="2000" dirty="0"/>
          </a:p>
        </p:txBody>
      </p:sp>
    </p:spTree>
    <p:extLst>
      <p:ext uri="{BB962C8B-B14F-4D97-AF65-F5344CB8AC3E}">
        <p14:creationId xmlns:p14="http://schemas.microsoft.com/office/powerpoint/2010/main" val="2562299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Page 10,  1-8</a:t>
            </a:r>
            <a:endParaRPr lang="en-CA"/>
          </a:p>
        </p:txBody>
      </p:sp>
    </p:spTree>
    <p:extLst>
      <p:ext uri="{BB962C8B-B14F-4D97-AF65-F5344CB8AC3E}">
        <p14:creationId xmlns:p14="http://schemas.microsoft.com/office/powerpoint/2010/main" val="417663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981200"/>
          </a:xfrm>
        </p:spPr>
        <p:txBody>
          <a:bodyPr>
            <a:noAutofit/>
          </a:bodyPr>
          <a:lstStyle/>
          <a:p>
            <a:pPr algn="l"/>
            <a:r>
              <a:rPr lang="en-US" sz="2000" dirty="0" smtClean="0"/>
              <a:t>The </a:t>
            </a:r>
            <a:r>
              <a:rPr lang="en-US" sz="2000" b="1" dirty="0" smtClean="0"/>
              <a:t>_________________</a:t>
            </a:r>
            <a:r>
              <a:rPr lang="en-US" sz="2000" dirty="0" smtClean="0"/>
              <a:t> </a:t>
            </a:r>
            <a:r>
              <a:rPr lang="en-US" sz="2000" dirty="0" smtClean="0"/>
              <a:t>is a mixture of </a:t>
            </a:r>
            <a:br>
              <a:rPr lang="en-US" sz="2000" dirty="0" smtClean="0"/>
            </a:br>
            <a:r>
              <a:rPr lang="en-US" sz="2000" dirty="0" smtClean="0"/>
              <a:t>nitrogen and oxygen and other </a:t>
            </a:r>
            <a:br>
              <a:rPr lang="en-US" sz="2000" dirty="0" smtClean="0"/>
            </a:br>
            <a:r>
              <a:rPr lang="en-US" sz="2000" dirty="0" smtClean="0"/>
              <a:t>gases that extend 800 km about</a:t>
            </a:r>
            <a:br>
              <a:rPr lang="en-US" sz="2000" dirty="0" smtClean="0"/>
            </a:br>
            <a:r>
              <a:rPr lang="en-US" sz="2000" dirty="0" smtClean="0"/>
              <a:t> Earths Surface.</a:t>
            </a:r>
            <a:br>
              <a:rPr lang="en-US" sz="2000" dirty="0" smtClean="0"/>
            </a:br>
            <a:r>
              <a:rPr lang="en-US" sz="2000" dirty="0"/>
              <a:t/>
            </a:r>
            <a:br>
              <a:rPr lang="en-US" sz="2000" dirty="0"/>
            </a:br>
            <a:r>
              <a:rPr lang="en-US" sz="2000" dirty="0" smtClean="0"/>
              <a:t>Most of the atmosphere is concentrated </a:t>
            </a:r>
            <a:br>
              <a:rPr lang="en-US" sz="2000" dirty="0" smtClean="0"/>
            </a:br>
            <a:r>
              <a:rPr lang="en-US" sz="2000" dirty="0" smtClean="0"/>
              <a:t>in the lower two parts:</a:t>
            </a:r>
            <a:br>
              <a:rPr lang="en-US" sz="2000" dirty="0" smtClean="0"/>
            </a:br>
            <a:r>
              <a:rPr lang="en-US" sz="2000" dirty="0" smtClean="0"/>
              <a:t>     -  the troposphere (0 – 12 km) and</a:t>
            </a:r>
            <a:br>
              <a:rPr lang="en-US" sz="2000" dirty="0" smtClean="0"/>
            </a:br>
            <a:r>
              <a:rPr lang="en-US" sz="2000" dirty="0" smtClean="0"/>
              <a:t>     -  the stratosphere (13 – 50 km)</a:t>
            </a:r>
            <a:endParaRPr lang="en-US" sz="2000" dirty="0"/>
          </a:p>
        </p:txBody>
      </p:sp>
      <p:sp>
        <p:nvSpPr>
          <p:cNvPr id="3" name="Content Placeholder 2"/>
          <p:cNvSpPr>
            <a:spLocks noGrp="1"/>
          </p:cNvSpPr>
          <p:nvPr>
            <p:ph idx="1"/>
          </p:nvPr>
        </p:nvSpPr>
        <p:spPr>
          <a:xfrm>
            <a:off x="76200" y="2590800"/>
            <a:ext cx="7162800" cy="4525963"/>
          </a:xfrm>
        </p:spPr>
        <p:txBody>
          <a:bodyPr/>
          <a:lstStyle/>
          <a:p>
            <a:endParaRPr lang="en-US" dirty="0" smtClean="0"/>
          </a:p>
          <a:p>
            <a:endParaRPr lang="en-US" dirty="0" smtClean="0"/>
          </a:p>
          <a:p>
            <a:endParaRPr lang="en-US" dirty="0"/>
          </a:p>
        </p:txBody>
      </p:sp>
      <p:pic>
        <p:nvPicPr>
          <p:cNvPr id="2054" name="Picture 6" descr="http://brighterfuturechallenge.com/wp-content/uploads/2012/05/biosphere.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152400"/>
            <a:ext cx="4762500" cy="4095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429000"/>
            <a:ext cx="6648615" cy="1323439"/>
          </a:xfrm>
          <a:prstGeom prst="rect">
            <a:avLst/>
          </a:prstGeom>
          <a:noFill/>
        </p:spPr>
        <p:txBody>
          <a:bodyPr wrap="none" rtlCol="0">
            <a:spAutoFit/>
          </a:bodyPr>
          <a:lstStyle/>
          <a:p>
            <a:r>
              <a:rPr lang="en-US" sz="2000" dirty="0" smtClean="0"/>
              <a:t>The </a:t>
            </a:r>
            <a:r>
              <a:rPr lang="en-US" sz="2000" b="1" dirty="0" smtClean="0"/>
              <a:t>______________</a:t>
            </a:r>
            <a:r>
              <a:rPr lang="en-US" sz="2000" dirty="0" smtClean="0"/>
              <a:t> </a:t>
            </a:r>
            <a:r>
              <a:rPr lang="en-US" sz="2000" dirty="0" smtClean="0"/>
              <a:t>is Earth’s crust that forms</a:t>
            </a:r>
          </a:p>
          <a:p>
            <a:r>
              <a:rPr lang="en-US" sz="2000" dirty="0"/>
              <a:t> </a:t>
            </a:r>
            <a:r>
              <a:rPr lang="en-US" sz="2000" dirty="0" smtClean="0"/>
              <a:t>    - land </a:t>
            </a:r>
            <a:r>
              <a:rPr lang="en-US" sz="2000" b="1" dirty="0" smtClean="0"/>
              <a:t>(continental crust)</a:t>
            </a:r>
            <a:r>
              <a:rPr lang="en-US" sz="2000" dirty="0" smtClean="0"/>
              <a:t> above sea level and at</a:t>
            </a:r>
          </a:p>
          <a:p>
            <a:r>
              <a:rPr lang="en-US" sz="2000" dirty="0" smtClean="0"/>
              <a:t>the ocean bottom (</a:t>
            </a:r>
            <a:r>
              <a:rPr lang="en-US" sz="2000" b="1" dirty="0" smtClean="0"/>
              <a:t>oceanic crust).</a:t>
            </a:r>
          </a:p>
          <a:p>
            <a:r>
              <a:rPr lang="en-US" sz="2000" b="1" dirty="0"/>
              <a:t> </a:t>
            </a:r>
            <a:r>
              <a:rPr lang="en-US" sz="2000" b="1" dirty="0" smtClean="0"/>
              <a:t>    - </a:t>
            </a:r>
            <a:r>
              <a:rPr lang="en-US" sz="2000" dirty="0" smtClean="0"/>
              <a:t>the lithosphere varies in thickness from 100 km to 200 km</a:t>
            </a:r>
            <a:endParaRPr lang="en-US" sz="2000" dirty="0"/>
          </a:p>
        </p:txBody>
      </p:sp>
      <p:sp>
        <p:nvSpPr>
          <p:cNvPr id="7" name="TextBox 6"/>
          <p:cNvSpPr txBox="1"/>
          <p:nvPr/>
        </p:nvSpPr>
        <p:spPr>
          <a:xfrm>
            <a:off x="293914" y="5181600"/>
            <a:ext cx="8001000" cy="707886"/>
          </a:xfrm>
          <a:prstGeom prst="rect">
            <a:avLst/>
          </a:prstGeom>
          <a:noFill/>
        </p:spPr>
        <p:txBody>
          <a:bodyPr wrap="square" rtlCol="0">
            <a:spAutoFit/>
          </a:bodyPr>
          <a:lstStyle/>
          <a:p>
            <a:r>
              <a:rPr lang="en-US" sz="2000" dirty="0" smtClean="0"/>
              <a:t>The </a:t>
            </a:r>
            <a:r>
              <a:rPr lang="en-US" sz="2000" b="1" dirty="0" smtClean="0"/>
              <a:t>______________</a:t>
            </a:r>
            <a:r>
              <a:rPr lang="en-US" sz="2000" dirty="0" smtClean="0"/>
              <a:t> </a:t>
            </a:r>
            <a:r>
              <a:rPr lang="en-US" sz="2000" dirty="0" smtClean="0"/>
              <a:t>is water on or near Earth’s surface.  This includes water in oceans, rivers, lakes, streams, and underground reservoirs.</a:t>
            </a:r>
            <a:endParaRPr lang="en-US" sz="2000" dirty="0"/>
          </a:p>
        </p:txBody>
      </p:sp>
    </p:spTree>
    <p:extLst>
      <p:ext uri="{BB962C8B-B14F-4D97-AF65-F5344CB8AC3E}">
        <p14:creationId xmlns:p14="http://schemas.microsoft.com/office/powerpoint/2010/main" val="25453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630362"/>
          </a:xfrm>
        </p:spPr>
        <p:txBody>
          <a:bodyPr>
            <a:normAutofit/>
          </a:bodyPr>
          <a:lstStyle/>
          <a:p>
            <a:pPr algn="l"/>
            <a:r>
              <a:rPr lang="en-US" sz="2500" dirty="0" smtClean="0"/>
              <a:t>Another component within the hydrosphere is the </a:t>
            </a:r>
            <a:r>
              <a:rPr lang="en-US" sz="2500" b="1" dirty="0" smtClean="0"/>
              <a:t>_____________</a:t>
            </a:r>
            <a:r>
              <a:rPr lang="en-US" sz="2500" dirty="0" smtClean="0"/>
              <a:t>.  </a:t>
            </a:r>
            <a:r>
              <a:rPr lang="en-US" sz="2500" dirty="0" smtClean="0"/>
              <a:t>It consists of water that is temporarily frozen in polar ice caps, snow, permafrost, and glaciers.</a:t>
            </a:r>
            <a:endParaRPr lang="en-US" sz="2500" dirty="0"/>
          </a:p>
        </p:txBody>
      </p:sp>
      <p:sp>
        <p:nvSpPr>
          <p:cNvPr id="3" name="Content Placeholder 2"/>
          <p:cNvSpPr>
            <a:spLocks noGrp="1"/>
          </p:cNvSpPr>
          <p:nvPr>
            <p:ph idx="1"/>
          </p:nvPr>
        </p:nvSpPr>
        <p:spPr>
          <a:xfrm>
            <a:off x="4724400" y="2209800"/>
            <a:ext cx="3276600" cy="4525963"/>
          </a:xfrm>
        </p:spPr>
        <p:txBody>
          <a:bodyPr>
            <a:normAutofit/>
          </a:bodyPr>
          <a:lstStyle/>
          <a:p>
            <a:pPr marL="0" indent="0">
              <a:buNone/>
            </a:pPr>
            <a:r>
              <a:rPr lang="en-US" sz="2500" b="1" dirty="0" smtClean="0"/>
              <a:t>_______________</a:t>
            </a:r>
            <a:r>
              <a:rPr lang="en-US" sz="2500" dirty="0" smtClean="0"/>
              <a:t> </a:t>
            </a:r>
            <a:r>
              <a:rPr lang="en-US" sz="2500" dirty="0" smtClean="0"/>
              <a:t>– the part of the environment made or modified by humans and used for their activities  Ex., human populations, its buildings, dams and other constructions.</a:t>
            </a:r>
            <a:endParaRPr lang="en-US" sz="2500" b="1" dirty="0"/>
          </a:p>
        </p:txBody>
      </p:sp>
      <p:pic>
        <p:nvPicPr>
          <p:cNvPr id="4" name="Picture 2" descr="http://www.eoearth.org/files/226201_226300/226205/home-earth-spher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362200"/>
            <a:ext cx="3619500"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41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dirty="0" smtClean="0"/>
              <a:t>The </a:t>
            </a:r>
            <a:r>
              <a:rPr lang="en-US" sz="2500" b="1" dirty="0" smtClean="0"/>
              <a:t>biosphere,</a:t>
            </a:r>
            <a:endParaRPr lang="en-US" sz="2500" dirty="0"/>
          </a:p>
        </p:txBody>
      </p:sp>
      <p:sp>
        <p:nvSpPr>
          <p:cNvPr id="3" name="Content Placeholder 2"/>
          <p:cNvSpPr>
            <a:spLocks noGrp="1"/>
          </p:cNvSpPr>
          <p:nvPr>
            <p:ph idx="1"/>
          </p:nvPr>
        </p:nvSpPr>
        <p:spPr/>
        <p:txBody>
          <a:bodyPr>
            <a:normAutofit/>
          </a:bodyPr>
          <a:lstStyle/>
          <a:p>
            <a:pPr marL="0" indent="0">
              <a:buNone/>
            </a:pPr>
            <a:r>
              <a:rPr lang="en-US" sz="2500" dirty="0" smtClean="0"/>
              <a:t>_________________________________________________</a:t>
            </a:r>
            <a:r>
              <a:rPr lang="en-US" sz="2500" dirty="0" smtClean="0"/>
              <a:t>  </a:t>
            </a:r>
            <a:r>
              <a:rPr lang="en-US" sz="2500" dirty="0" smtClean="0"/>
              <a:t>It occupies a thin layer of air (</a:t>
            </a:r>
            <a:r>
              <a:rPr lang="en-US" sz="2500" b="1" dirty="0" smtClean="0"/>
              <a:t>atmosphere</a:t>
            </a:r>
            <a:r>
              <a:rPr lang="en-US" sz="2500" dirty="0" smtClean="0"/>
              <a:t>), water (</a:t>
            </a:r>
            <a:r>
              <a:rPr lang="en-US" sz="2500" b="1" dirty="0" smtClean="0"/>
              <a:t>hydrosphere</a:t>
            </a:r>
            <a:r>
              <a:rPr lang="en-US" sz="2500" dirty="0" smtClean="0"/>
              <a:t>), and land (</a:t>
            </a:r>
            <a:r>
              <a:rPr lang="en-US" sz="2500" b="1" dirty="0" smtClean="0"/>
              <a:t>lithosphere</a:t>
            </a:r>
            <a:r>
              <a:rPr lang="en-US" sz="2500" dirty="0" smtClean="0"/>
              <a:t>).  Living organisms are found in all three zones.</a:t>
            </a:r>
            <a:endParaRPr lang="en-US" sz="2500" dirty="0"/>
          </a:p>
        </p:txBody>
      </p:sp>
      <p:pic>
        <p:nvPicPr>
          <p:cNvPr id="4" name="Picture 3" descr="http://www.ucar.edu/learn/images/athylibi.gif"/>
          <p:cNvPicPr/>
          <p:nvPr/>
        </p:nvPicPr>
        <p:blipFill>
          <a:blip r:embed="rId2"/>
          <a:srcRect/>
          <a:stretch>
            <a:fillRect/>
          </a:stretch>
        </p:blipFill>
        <p:spPr bwMode="auto">
          <a:xfrm>
            <a:off x="1828800" y="3341914"/>
            <a:ext cx="5410200" cy="3048000"/>
          </a:xfrm>
          <a:prstGeom prst="rect">
            <a:avLst/>
          </a:prstGeom>
          <a:noFill/>
          <a:ln w="9525">
            <a:noFill/>
            <a:miter lim="800000"/>
            <a:headEnd/>
            <a:tailEnd/>
          </a:ln>
        </p:spPr>
      </p:pic>
    </p:spTree>
    <p:extLst>
      <p:ext uri="{BB962C8B-B14F-4D97-AF65-F5344CB8AC3E}">
        <p14:creationId xmlns:p14="http://schemas.microsoft.com/office/powerpoint/2010/main" val="3915299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Closed system – </a:t>
            </a:r>
            <a:r>
              <a:rPr lang="en-CA" sz="2500" b="1" dirty="0" smtClean="0"/>
              <a:t/>
            </a:r>
            <a:br>
              <a:rPr lang="en-CA" sz="2500" b="1" dirty="0" smtClean="0"/>
            </a:br>
            <a:endParaRPr lang="en-CA" sz="2500" b="1" dirty="0"/>
          </a:p>
        </p:txBody>
      </p:sp>
      <p:sp>
        <p:nvSpPr>
          <p:cNvPr id="3" name="Content Placeholder 2"/>
          <p:cNvSpPr>
            <a:spLocks noGrp="1"/>
          </p:cNvSpPr>
          <p:nvPr>
            <p:ph idx="1"/>
          </p:nvPr>
        </p:nvSpPr>
        <p:spPr/>
        <p:txBody>
          <a:bodyPr>
            <a:normAutofit/>
          </a:bodyPr>
          <a:lstStyle/>
          <a:p>
            <a:pPr marL="0" indent="0">
              <a:buNone/>
            </a:pPr>
            <a:r>
              <a:rPr lang="en-CA" sz="2500" b="1" dirty="0" smtClean="0"/>
              <a:t>Dynamic equilibrium </a:t>
            </a:r>
            <a:r>
              <a:rPr lang="en-CA" sz="2500" dirty="0" smtClean="0"/>
              <a:t>–</a:t>
            </a:r>
          </a:p>
          <a:p>
            <a:pPr marL="0" indent="0">
              <a:buNone/>
            </a:pPr>
            <a:endParaRPr lang="en-CA" sz="2500" b="1" dirty="0"/>
          </a:p>
          <a:p>
            <a:pPr marL="0" indent="0">
              <a:buNone/>
            </a:pPr>
            <a:endParaRPr lang="en-CA" sz="2500" b="1" dirty="0" smtClean="0"/>
          </a:p>
          <a:p>
            <a:pPr marL="0" indent="0">
              <a:buNone/>
            </a:pPr>
            <a:endParaRPr lang="en-CA" sz="2500" b="1" dirty="0"/>
          </a:p>
          <a:p>
            <a:pPr marL="0" indent="0">
              <a:buNone/>
            </a:pPr>
            <a:r>
              <a:rPr lang="en-CA" sz="2500" b="1" dirty="0" smtClean="0"/>
              <a:t>homeostasis </a:t>
            </a:r>
            <a:r>
              <a:rPr lang="en-CA" sz="2500" dirty="0" smtClean="0"/>
              <a:t>– </a:t>
            </a:r>
            <a:endParaRPr lang="en-CA" sz="2500" b="1" dirty="0"/>
          </a:p>
        </p:txBody>
      </p:sp>
    </p:spTree>
    <p:extLst>
      <p:ext uri="{BB962C8B-B14F-4D97-AF65-F5344CB8AC3E}">
        <p14:creationId xmlns:p14="http://schemas.microsoft.com/office/powerpoint/2010/main" val="176785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sz="2500" dirty="0" smtClean="0"/>
              <a:t>An atmosphere in </a:t>
            </a:r>
            <a:r>
              <a:rPr lang="en-CA" sz="2500" b="1" dirty="0" smtClean="0"/>
              <a:t>____________________</a:t>
            </a:r>
            <a:r>
              <a:rPr lang="en-CA" sz="2500" dirty="0" smtClean="0"/>
              <a:t> </a:t>
            </a:r>
            <a:r>
              <a:rPr lang="en-CA" sz="2500" dirty="0" smtClean="0"/>
              <a:t>(like that of Mars) indicates a dead world.  All the reactions have taken place and the elements have found their most stable chemical form.  The atmosphere of a living planet, like ours, is quite different.  Unstable, interesting, and improbable reactions happen all the time, thanks to cycles!</a:t>
            </a:r>
            <a:endParaRPr lang="en-CA" sz="2500" dirty="0"/>
          </a:p>
        </p:txBody>
      </p:sp>
      <p:pic>
        <p:nvPicPr>
          <p:cNvPr id="1026" name="Picture 2" descr="http://startswithabang.com/wp-content/uploads/2009/01/mars_atmosphe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606482"/>
            <a:ext cx="2895600" cy="32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78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Components of the biosphere can be:</a:t>
            </a:r>
            <a:endParaRPr lang="en-CA" sz="2500" dirty="0"/>
          </a:p>
        </p:txBody>
      </p:sp>
      <p:sp>
        <p:nvSpPr>
          <p:cNvPr id="3" name="Content Placeholder 2"/>
          <p:cNvSpPr>
            <a:spLocks noGrp="1"/>
          </p:cNvSpPr>
          <p:nvPr>
            <p:ph idx="1"/>
          </p:nvPr>
        </p:nvSpPr>
        <p:spPr/>
        <p:txBody>
          <a:bodyPr>
            <a:normAutofit/>
          </a:bodyPr>
          <a:lstStyle/>
          <a:p>
            <a:pPr marL="457200" indent="-457200">
              <a:buAutoNum type="arabicParenR"/>
            </a:pPr>
            <a:r>
              <a:rPr lang="en-CA" sz="2500" b="1" dirty="0" smtClean="0"/>
              <a:t>Biotic – </a:t>
            </a:r>
            <a:endParaRPr lang="en-CA" sz="2500" b="1" dirty="0" smtClean="0"/>
          </a:p>
          <a:p>
            <a:pPr marL="457200" indent="-457200">
              <a:buAutoNum type="arabicParenR"/>
            </a:pPr>
            <a:endParaRPr lang="en-CA" sz="2500" b="1" dirty="0"/>
          </a:p>
          <a:p>
            <a:pPr marL="457200" indent="-457200">
              <a:buAutoNum type="arabicParenR"/>
            </a:pPr>
            <a:endParaRPr lang="en-CA" sz="2500" b="1" dirty="0" smtClean="0"/>
          </a:p>
          <a:p>
            <a:pPr marL="457200" indent="-457200">
              <a:buAutoNum type="arabicParenR"/>
            </a:pPr>
            <a:endParaRPr lang="en-CA" sz="2500" b="1" dirty="0"/>
          </a:p>
          <a:p>
            <a:pPr marL="457200" indent="-457200">
              <a:buAutoNum type="arabicParenR"/>
            </a:pPr>
            <a:r>
              <a:rPr lang="en-CA" sz="2500" b="1" dirty="0" smtClean="0"/>
              <a:t>Abiotic – </a:t>
            </a:r>
            <a:endParaRPr lang="en-CA" sz="2500" b="1" dirty="0"/>
          </a:p>
        </p:txBody>
      </p:sp>
    </p:spTree>
    <p:extLst>
      <p:ext uri="{BB962C8B-B14F-4D97-AF65-F5344CB8AC3E}">
        <p14:creationId xmlns:p14="http://schemas.microsoft.com/office/powerpoint/2010/main" val="219888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sz="2500" b="1" dirty="0" smtClean="0"/>
              <a:t>Species – </a:t>
            </a:r>
            <a:endParaRPr lang="en-CA" sz="2500" b="1" dirty="0" smtClean="0"/>
          </a:p>
          <a:p>
            <a:pPr marL="0" indent="0">
              <a:buNone/>
            </a:pPr>
            <a:endParaRPr lang="en-CA" sz="2500" b="1" dirty="0"/>
          </a:p>
          <a:p>
            <a:pPr marL="0" indent="0">
              <a:buNone/>
            </a:pPr>
            <a:endParaRPr lang="en-CA" sz="2500" b="1" dirty="0"/>
          </a:p>
          <a:p>
            <a:pPr marL="0" indent="0">
              <a:buNone/>
            </a:pPr>
            <a:r>
              <a:rPr lang="en-CA" sz="2500" b="1" dirty="0" smtClean="0"/>
              <a:t>Population </a:t>
            </a:r>
            <a:r>
              <a:rPr lang="en-CA" sz="2500" dirty="0" smtClean="0"/>
              <a:t>– </a:t>
            </a:r>
            <a:endParaRPr lang="en-CA" sz="2500" dirty="0" smtClean="0"/>
          </a:p>
          <a:p>
            <a:pPr marL="0" indent="0">
              <a:buNone/>
            </a:pPr>
            <a:endParaRPr lang="en-CA" sz="2500" b="1" dirty="0"/>
          </a:p>
          <a:p>
            <a:pPr marL="0" indent="0">
              <a:buNone/>
            </a:pPr>
            <a:endParaRPr lang="en-CA" sz="2500" b="1" dirty="0"/>
          </a:p>
          <a:p>
            <a:pPr marL="0" indent="0">
              <a:buNone/>
            </a:pPr>
            <a:r>
              <a:rPr lang="en-CA" sz="2500" b="1" dirty="0" smtClean="0"/>
              <a:t>Community – </a:t>
            </a:r>
            <a:endParaRPr lang="en-CA" sz="2500" b="1" dirty="0"/>
          </a:p>
        </p:txBody>
      </p:sp>
    </p:spTree>
    <p:extLst>
      <p:ext uri="{BB962C8B-B14F-4D97-AF65-F5344CB8AC3E}">
        <p14:creationId xmlns:p14="http://schemas.microsoft.com/office/powerpoint/2010/main" val="375165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Ecosystem </a:t>
            </a:r>
            <a:r>
              <a:rPr lang="en-CA" sz="2500" b="1" dirty="0" smtClean="0"/>
              <a:t>–</a:t>
            </a:r>
            <a:br>
              <a:rPr lang="en-CA" sz="2500" b="1" dirty="0" smtClean="0"/>
            </a:br>
            <a:endParaRPr lang="en-CA" sz="2500" b="1" dirty="0"/>
          </a:p>
        </p:txBody>
      </p:sp>
      <p:sp>
        <p:nvSpPr>
          <p:cNvPr id="3" name="Content Placeholder 2"/>
          <p:cNvSpPr>
            <a:spLocks noGrp="1"/>
          </p:cNvSpPr>
          <p:nvPr>
            <p:ph idx="1"/>
          </p:nvPr>
        </p:nvSpPr>
        <p:spPr/>
        <p:txBody>
          <a:bodyPr>
            <a:normAutofit/>
          </a:bodyPr>
          <a:lstStyle/>
          <a:p>
            <a:pPr marL="0" indent="0">
              <a:buNone/>
            </a:pPr>
            <a:r>
              <a:rPr lang="en-CA" sz="2500" dirty="0" smtClean="0"/>
              <a:t>e.g., A forest is a common ecosystem.  Forests consist of air, soil, water, nutrients, and particular species of animals, birds, insects, microorganisms, trees, and other plant life.  If some of the trees are cut down, each of the other elements will be affected.  Animals and birds may lose their habits, soil may erode, nutrients may be displaced, and the flow of waterways may change.</a:t>
            </a:r>
            <a:endParaRPr lang="en-CA" sz="2500" dirty="0"/>
          </a:p>
        </p:txBody>
      </p:sp>
    </p:spTree>
    <p:extLst>
      <p:ext uri="{BB962C8B-B14F-4D97-AF65-F5344CB8AC3E}">
        <p14:creationId xmlns:p14="http://schemas.microsoft.com/office/powerpoint/2010/main" val="859073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630</Words>
  <Application>Microsoft Office PowerPoint</Application>
  <PresentationFormat>On-screen Show (4:3)</PresentationFormat>
  <Paragraphs>63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Biosphere</vt:lpstr>
      <vt:lpstr>The _________________ is a mixture of  nitrogen and oxygen and other  gases that extend 800 km about  Earths Surface.  Most of the atmosphere is concentrated  in the lower two parts:      -  the troposphere (0 – 12 km) and      -  the stratosphere (13 – 50 km)</vt:lpstr>
      <vt:lpstr>Another component within the hydrosphere is the _____________.  It consists of water that is temporarily frozen in polar ice caps, snow, permafrost, and glaciers.</vt:lpstr>
      <vt:lpstr>The biosphere,</vt:lpstr>
      <vt:lpstr>Closed system –  </vt:lpstr>
      <vt:lpstr>PowerPoint Presentation</vt:lpstr>
      <vt:lpstr>Components of the biosphere can be:</vt:lpstr>
      <vt:lpstr>PowerPoint Presentation</vt:lpstr>
      <vt:lpstr>Ecosystem – </vt:lpstr>
      <vt:lpstr>Biodiversity (biological diversity)</vt:lpstr>
      <vt:lpstr>FOOD CHAIN</vt:lpstr>
      <vt:lpstr>PowerPoint Presentation</vt:lpstr>
      <vt:lpstr>PowerPoint Presentation</vt:lpstr>
      <vt:lpstr>PowerPoint Presentation</vt:lpstr>
      <vt:lpstr>Domino effect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Biosphere</dc:title>
  <dc:creator>Vesna MacKenzie</dc:creator>
  <cp:lastModifiedBy>Vesna MacKenzie</cp:lastModifiedBy>
  <cp:revision>27</cp:revision>
  <cp:lastPrinted>2013-05-14T14:08:55Z</cp:lastPrinted>
  <dcterms:created xsi:type="dcterms:W3CDTF">2013-05-13T20:05:43Z</dcterms:created>
  <dcterms:modified xsi:type="dcterms:W3CDTF">2013-05-14T14:09:05Z</dcterms:modified>
</cp:coreProperties>
</file>