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0" r:id="rId8"/>
    <p:sldId id="261" r:id="rId9"/>
    <p:sldId id="262"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5F5727-8D64-4972-9681-6362DDE2CBA2}"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3290203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5F5727-8D64-4972-9681-6362DDE2CBA2}"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3587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5F5727-8D64-4972-9681-6362DDE2CBA2}"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1828390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5F5727-8D64-4972-9681-6362DDE2CBA2}"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60377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5F5727-8D64-4972-9681-6362DDE2CBA2}" type="datetimeFigureOut">
              <a:rPr lang="en-US" smtClean="0"/>
              <a:t>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3468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5F5727-8D64-4972-9681-6362DDE2CBA2}"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296112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5F5727-8D64-4972-9681-6362DDE2CBA2}" type="datetimeFigureOut">
              <a:rPr lang="en-US" smtClean="0"/>
              <a:t>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2744205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5F5727-8D64-4972-9681-6362DDE2CBA2}" type="datetimeFigureOut">
              <a:rPr lang="en-US" smtClean="0"/>
              <a:t>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8798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5F5727-8D64-4972-9681-6362DDE2CBA2}" type="datetimeFigureOut">
              <a:rPr lang="en-US" smtClean="0"/>
              <a:t>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3291654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5F5727-8D64-4972-9681-6362DDE2CBA2}"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1190993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5F5727-8D64-4972-9681-6362DDE2CBA2}" type="datetimeFigureOut">
              <a:rPr lang="en-US" smtClean="0"/>
              <a:t>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059070-0070-4BC8-A7CC-9E7B013B45DF}" type="slidenum">
              <a:rPr lang="en-US" smtClean="0"/>
              <a:t>‹#›</a:t>
            </a:fld>
            <a:endParaRPr lang="en-US"/>
          </a:p>
        </p:txBody>
      </p:sp>
    </p:spTree>
    <p:extLst>
      <p:ext uri="{BB962C8B-B14F-4D97-AF65-F5344CB8AC3E}">
        <p14:creationId xmlns:p14="http://schemas.microsoft.com/office/powerpoint/2010/main" val="3963260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F5727-8D64-4972-9681-6362DDE2CBA2}" type="datetimeFigureOut">
              <a:rPr lang="en-US" smtClean="0"/>
              <a:t>1/6/2014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059070-0070-4BC8-A7CC-9E7B013B45DF}" type="slidenum">
              <a:rPr lang="en-US" smtClean="0"/>
              <a:t>‹#›</a:t>
            </a:fld>
            <a:endParaRPr lang="en-US"/>
          </a:p>
        </p:txBody>
      </p:sp>
    </p:spTree>
    <p:extLst>
      <p:ext uri="{BB962C8B-B14F-4D97-AF65-F5344CB8AC3E}">
        <p14:creationId xmlns:p14="http://schemas.microsoft.com/office/powerpoint/2010/main" val="37755838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google.ca/url?sa=i&amp;rct=j&amp;q=biosphere&amp;source=images&amp;cd=&amp;cad=rja&amp;docid=DJ6NuPQbzxm7JM&amp;tbnid=ZU3Fe0VNMeTVnM:&amp;ved=0CAUQjRw&amp;url=http://brighterfuturechallenge.com/what-is-biosphere/&amp;ei=vEiRUdafEsmpiQK2i4GYDQ&amp;psig=AFQjCNGPz4F5Wh1ZJswTNmCagAbmnIy5Pw&amp;ust=136856223472304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a/url?sa=i&amp;rct=j&amp;q=biosphere&amp;source=images&amp;cd=&amp;cad=rja&amp;docid=4ZIa9J2xs2DUtM&amp;tbnid=I3jFibMvHBFIzM:&amp;ved=0CAUQjRw&amp;url=http://www.eoearth.org/article/Biosphere&amp;ei=cEiRUbzIPMm9iwKczIHYCQ&amp;psig=AFQjCNFXTbpKCWm_F5WMK-UsfPbvnaqNvA&amp;ust=13685621573526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924" y="1545318"/>
            <a:ext cx="7772400" cy="1470025"/>
          </a:xfrm>
        </p:spPr>
        <p:txBody>
          <a:bodyPr/>
          <a:lstStyle/>
          <a:p>
            <a:r>
              <a:rPr lang="en-US" b="1" dirty="0" smtClean="0"/>
              <a:t>The Biosphere</a:t>
            </a:r>
            <a:endParaRPr lang="en-US" b="1" dirty="0"/>
          </a:p>
        </p:txBody>
      </p:sp>
      <p:sp>
        <p:nvSpPr>
          <p:cNvPr id="3" name="Subtitle 2"/>
          <p:cNvSpPr>
            <a:spLocks noGrp="1"/>
          </p:cNvSpPr>
          <p:nvPr>
            <p:ph type="subTitle" idx="1"/>
          </p:nvPr>
        </p:nvSpPr>
        <p:spPr/>
        <p:txBody>
          <a:bodyPr/>
          <a:lstStyle/>
          <a:p>
            <a:endParaRPr lang="en-US" dirty="0"/>
          </a:p>
        </p:txBody>
      </p:sp>
      <p:sp>
        <p:nvSpPr>
          <p:cNvPr id="4" name="AutoShape 2" descr="data:image/jpeg;base64,/9j/4AAQSkZJRgABAQAAAQABAAD/2wCEAAkGBhMSERUUEhIVFRQWGBoZFxcYGBoXFxwaGBgXGBcaGhUYHSYeFxojGRUWHy8gIygpLCwsGB8xNTAqNSYrLCkBCQoKDgwOGg8PGi8kHyUvLDAuLDQqLywwNCwsLCwsKiwyNjQsLC8sLTQsLS0sKi8sLCwsLCwsLCwtLCwpNSwsLP/AABEIAK8BHwMBIgACEQEDEQH/xAAcAAABBQEBAQAAAAAAAAAAAAAGAAIDBAUHAQj/xABBEAABAgMGAwYDBQcEAQUAAAABAhEAAyEEBRIxQVEGYXETIjKBkaFCsfAHFCNSwRVicpLR4fFDgrLCMwgkU6Li/8QAGgEAAgMBAQAAAAAAAAAAAAAAAAQCAwUBBv/EADIRAAEDAwICCAYDAAMAAAAAAAEAAgMEESESMUFRBRMiYXGRofAUMoGx0eEjwfEVM0L/2gAMAwEAAhEDEQA/AOHQoUKBCUKFCgQlChQoEJQo0LnuCfal4ZEsrbM5JT/Eo0EdFuD7L5MtlWhXbL/IHEsH5r9hyil87GGxOeSrfI1nzLndz8PWi1KwyJSltmckJ/iWpkp8zBzcv2SJobXP6y5NT0M1QYeSTHQZSQlIQAEpTRKUgBI6JDAeUNXNSNQOZP8AWEpKpxHZsPulHVZOGBaXC1yXbZmMmyBKxnMUkzV9e0U5TloB0gqTesolsTHYgp/5AQGySezcEEPkDvnpl5whNB0brFlNVCTDnDHiP0uOqXtA7N0bG3y/zp9RD0WhByUk+YgCnz5SA5Urqze5r7RGb5lSlBSZlRXf2MRdXta/Ta/hf8JyITyM6zR2ea6H2qXbEH2cP6Q5o58riNKiVYXJ2ZmpRqsKe8X7Bf8AiBAnFOTOdOWKumfOOO6RjZlwNlaxj3/KL+GUYx7Ap+0lJc9qDq4IJ/8ArnD1cQLUwQoE8ks/qSPSD/lKa1wfRd6qWxJYUTvCeMO675MxRCwEqoBsTth3hs+9yldctQ/VmplGjG5sjdQOEsZ2gXW/Cgc/bpo5KqvQYT0d29orz+JloAUA52Io2tXeL2wudsofFxDF0VxDarYiWO8WeMy1X8kyMctaasFbp3oa6frGYbxxih08RKq7EgawpNJ1Z0nB70wHtO2VuTL4QASBiAzIIb1yflA3fP2e2G3gqVY0SypyJqCJS33Il0V1UDHq5xSpQ8QNFF8/PTq0KVeM5AZMwgaAsS2lSG9IRFWQ6zzhdc62Q0nwXOb+/wDT/aUAqsk1E0fkWcC+gUe4rzwxza9rkn2VfZ2iSuUvZaSH5g5KHMOI+n7PxHMRSajFzHdV6ZHyi9O+622WZU1CJqTUy5iQfMA5HmKiHWStOLqLZGv235L5EhR2fjb7DJaEqnWKbgA/0pjqFTkmZUp/3P1EcivC7JsheCchSFbEZ8wciOYiwOF7cVK4vZavD1zInS1KWhSgJgStaSwlIwKUqYaEFmdjmzCpeKwuBaz3AE92WwUsErWuWJgShgHJDkJ0cAkkh5LjvaXJSkr7TFLnImpCQGVgB7pUVAoctUBVCab2ZHEMoGWpQW8kypiAAGUuXKloKVHF3UlUpBcOWekSXVnouBZzXLDSxMW6mwIUUYSqmZ7VBZLmu4aLM/hxQkv3RNSueFJxh1CUmUs4GoQEqUp9Rk8W7HbpMyQtC1TDgkEKmYE4gDOsuCWBj76UFKmJILKYAMBEFo4hQpThKgALQBllNs6ZEt65jACfZ4EKsOGZu8sUUVErAwYMJWF7KAWktXUByCBVtl0rloStWFiwIBcpJSFJCx8JKS/kRmCBqXlxGJipiiucrtUL/DV4Za1lBOE4y6e6Q7AsE+VW/L57fCRMml2KpavAlQSEkoOIuDVu6GBaucCFkQoUKBCUKFFu6rqm2mYJUlBUs+gGpJ0A3MC4TbJVZCCSAASTQAVJJyAEdA4Y+y1S2mWslIzEkeM/xkeAchXpBRwtwLLsaQstMnaraidwgHLrmeWUaNrvWbLLITTRgFKJ0cvhloqKmp0GZGfU1Tmdloz5JTrjK7Sw45q/d9glSUYBLlpQAwS2Qf1HUVOrxn3rfsqScKj3jkkez7RUXfkmQgoE3tZtCpQBKSrUlT1CXZk00BGcYV6W6zk4yFLmNRHZhEtyXUtZd1kkmjDQZVjLijcXanXN/FTEIfh7gAOZF/yrF6cSzsKVMJSF1S3emKT+YDRPMs+jwPG0grxTFLwknmcg42fIRBbb0mTVbOwYBgAMmbIRTmSyrMndyfU13MakUWkZwrHCFpszIHMb+v4RJYONlyZeBKe0Y0K9sgGqQMzQvlUAVcnji0KoClLMxSmoI1cufWBFKVZCu8W5c3A1GI1/sY6aaO5Nt1WXEZbhEl637MX35hYsH0dtmoN6Zkxm2a8kYu+5D5O31WM2bbHHePsPaIpZS2sTbE1osAoEud8yJpF4pCu4HAfxKJ9shECr4XiJCtXI0z9dYx5QUo90edW+v6xMhC0EgpI+cc0BU6LcUWKvKb2glpzYYjk5wvTlp6RHI4kmySCFFL9SNiG3jFuafNVNwspebIffmct30gitHDU6awKMKQQB+JLV1LuCw1ataO8KSNiabPtlMCefA1nG2TsrFm45WtscvG2aiSnrlSNSyX4JrZE1oh1EerEjOo9IwrXw4lUxUuzzkKwEYzTClqFIwuVKfPIBmd6DauW5xZ6hRKyCCxIRUVABDnqa00hYuiYz+K47sqMpu7+W3kL+lk++rzUiz9rLUipYFRaoJdkqbEqmVBrXIjti4ymHxrBDZYA+2b/oYM12ZUxC5eMpdJAUa4TSrVgHmcGzpU9pjYV42mAhejleFiaPqnZqkRKmqW3cHOsd98oEDXsGkfZX18TWhaT2aEp5hLq8irP62i3ZeIpgopKUqZw+JL1AYM9frpMrhqWApKioqw5pUzLYOdQpL6UPOBy+rPNkgoKgUE0URkwzD18x0LRaOrl24+PsqILr44crD34ojRxESxw9XqfaLcniBKjh3NB9c453Lvtcvu583f5h25Rpy7xQsg4q9KjaogfShTEjm5vuuhdqfejgH2hoUFMpLUL05FwRz6QO2XjBLATEqz8aRTq2YLxctdrlqQZ0qY63AUA4DHJTEUrno50eFpIzGQG7Hu4+/JRa50gLXDI2+nJFku/kzEGXPBIPxDxDqKO30DA5edyybQky5iRMTo4Y9Rqk9DGPIvpQqSFitMjv9aRpXbe6Zr4XxDMH084uBeCOsyBx4qiRznZ4jiub8T/ZtMkgzLO82WM0/wCokdB4xzFeWsBUfRhncoDeLOAZdpeZIaXOzIyQvr+VX73ruHo6ttw0n6q2Gp4P81yWFE1rsi5S1ImJKVpLFJoREMPp9KFChQIShQokkSFLUEpDklgIALoVq5rmmWqaJUoOTmT4UjVSjoBHcuF+G5FklBEqqj41nxLPPYbDTq5Idw9ZEWaWEpHeNVq1Uf6DQf1grsVoM2WUJNSWOlGrX2/zD8kDYIDI8XPL+ljVMkkrw1uG+8q1aOIbPhUe1HdOxDkUZJIAVWjgtAbedttEx0tNCVHCAoqUO8e6AKJrip5QWWm71JDYAqgFQVCmwb5xn2xRdJmHEy0qd6uhT5Ps484zmU3xI6w21cgb+ece9kA9SdIBt3oHmYkrWlRwmX3TQeIHKjuaRo2W7VzJWPCVVIc5cvNv0jXtFxJmTDOKlBSleFJbuswJW+ZwgtzMbZTNl90ypSkJDNLJ7vKorQ7DPV4QqX9U7SEw3tDVa/ghK6riMwq0Ad8shn6CCNXASFI7hB3Lg6Z5wzhW5pqFLCwBLqezJcOcJQHPjASTQsHTBTMnmmTDMe4hCaodrs04WpS0scjTqv795wsOy8HpkS8ISFDMqzJMULdcaRKX+Eygkgd096mnOg9YJLTeBQWQlUyuhYCm+2fv5ZltVNWoYijAPgKirzqliocyfKK2yPvclD6aMm0dyfD+0C3bwlOnOpghnGE+J2Pw55ZUinOubAwU4NXIDgAaljHUkWgZgBwAKBsvowpUuWSSUIdTOTQMMtW9ovFa6+QrXdHPsCD43XOrJd02dKUqSgpQga0Kqvmcy9dOWQEYa7YpySSd3946RxHesrAJEmYE4wQpsWFq1FHJLNQwDrulVompTZ5fdFEuWJA8Si+lflDkDy4XcLLNeGtda9+/grvC9/LlKUEJQp0lRUoFwEJUSAU9BTUjnHTcWJZDgVzyyPtApdfDhscgrVLMy0TCkBCSBhAUCQF5A4Ukk8gNySVAJrrry3rCdbB/ILbkJd0oIxsCsvhfh8WeWcRdajUtoKJD679TGrhO0SIETYXhtlMZh3/dJvlJNyq8tBB8L8jCStjoDqW7zbPoH0ESrBG56QpcncN5vE3dEOsHW8yPsFBtV/5B8l5II2MMtl3JmpwqSFJOYOVaHmOoYxNMmJQIoTr2ThZOca0HRuuMNkVXXua+7EFX9w2bMSoIeWDQliGPwqYgggvUM+laRnSLsSVLSUlCgHAJbyfUHQx0SZLFolLlrY40kf38ix8ow7oupM6W66T5Y7NYJoGGF2zA7pL1cgxnVkZpX6SbjmtSnkNQ3As7iha22OdJYLBKfhJ+qiseWScpYUUzUSlAslKlMpZILgNlSlaEkCDadKHYolzUlUwlSVODhJSwOpocx+kc+vCxzJM1wMId01fLL65QtE/rARxTDrhw1b4Xtrtc5AAWhSCp2cMDpmc6wScO34JkubLMpSCFJCVyUgNUpQC5fHnWrupwA8YX7cJTMAQE4nwnxBGMgzMINO8X6AnrBT9nUsCTNOJ3VUZJHdz3fzbuiOTNLmW05uLIBaxpNkSSJRCWKitqYjn5nXrFhKRRyxipar9QmiCFdP6xlT+ICoswA9/WNqn6HAIMpvj15rFL3v8AlCXGHC0m2y6MmenwL/6qbNJ9RmNQeL26wrkzFS5iSlaSxB+qjV47ALyI1PWMTi6wItctwAJyPCofEPyn9DoepjQmo26f4xkJuklljOl+R9v0uZwo9UkgsQxGYjyMlbKUF/CVzEALI7y/DyT/AH+XWMbhe5Da7SiUMvEo7JGfrQecdpst0S5LFIdTCugFRQeR9IsbURUo62X6DmVUQ+Z/Ux77nkB3qjdNwtWaOiQfn/mCGSKMlIA2FAIrGVuY9PKPN1tfLVuu/bgOH+rdpqGOnGMnn72VkEku5y3gbVw7MUtbrYDwE1xPvto9NY3SvlHoMcpa6al1dUd7cOSnPSRzkF42QzIuq0FeFgliHOjbuM8ss4KZCMKQl3Gr67lW5LRTnzzjSBkXfq39jFiXNcdIur6yaoDDJa1ri3iR/SXpaSKIv07jGfAH+17a0MxS4pmCQ4D5seZiaTa0kd7QNDJxKgEgudOYP17RDZbMqv8AX3jLBur4nRabHB5cf2vDbAmb2ZSnCtJIL1Kk0YjWlejxOi6w7sw2P0IqXnY5ZQDiIWKpWHBcc9usNN4Hs2UUrYVIVhpuXoT0MX6dQFkmyp6ouafp+FVvS+pUkLAKi6SzNXoqrHnGPY+OEplpDHtGYlVTnphDP4c9vVt4WwK7qpYBzS9CxFAW+qwMybApau9VIPePQ5dTD8VOwt7QWbNVSFxJciHhq3dpbMIKCDiqpONyxJwk5Eh0gvQe+/NBkz1LKWlmWlKUJbEZgcslNG7umpga4Zsf4/aEhEpHiJyUpnwgNsHOrDnGpfPEBUSlOTmpHeeoJfQkEjoecN03R76mfU3DQACe/klJJOwGDO+O7GfFW5tuKpyZk5ITKlYuzQ4MwrIwlSgCyWGNh+9F2bxEj4SwYVaoL5N0gM7eG9tHqoKNkWdyk3w690XzL+/eHlFadfKm8TnbP3gY7Yx794MNBoGwUBSt45RGL3V+aEviBbM8DvbmGmYY7Zd+GZyW1Ov1animq2GKOKPVzSa6/TR1Wtha3YLWst7rlFwfWN6xTZc1QmS6LA7w3GoyrpXkIDDOfOH2e1qQXSSISrKKOqZpdg8CpNBjdrZgo/nWYLABQGfPIgnMjeg9tYFeLblIlnmQQcz8+ca9hvFFoldkokKIZ9eRSrQjOGW0GZKMmd/5E1BBosNQj++RHr4qSmlpJdLtgfTgVoPlZO29rO/viPwuaSrGpbBKVKOyQSerVgkuKUJVnmKL41qCGqGCQFVG5enQ843LNeaUS5aZaQGQGISHq2KpfMu8e2qemYXnJKVADEwOFSHoSfhZyxfUjWN6Kmkj0zvtpwbXz3cB3FImUOOgA+/6Q8qfDFTzE142Ey1kOFDMEVpvSKbR6Jj2vaHN2KkGhSGcd4bjhrQmiSlYId4ou3/WSOS/0V+npA7HSRZwsFKg4IYjkY5/eNiMmaqWrNJbqMwfMEGMath0u1jY/dMwvv2V0r7J7rCbPNtB8S1YE/wpzbqon+WDpdvkuEKWMQAH9vnGJwgpMuxyZbCiEk9Vd4+6jGVf9m7O0qWB3VsoHRzm3IHTnGL0nRvL2F3y2x48UrS1hZJI5vzX9PdkbfdUnwl9Y8XZS1BAja580UTMbEAQ1GIzf0EV5fEUyWkqKqqfJ3fluNMtYxhSuIuCtkdLEYc1GAkKfKPTLOUAdp4zViGE90ABm3zjdsXGypiQUpAACiXzLB2NeWkDqSQC6ub0qw/M0hEEuynUep5/XvHqJNDyLGMfhW1rnJxLcrWXfkmg6ACnnrG5MkEOS/8An50ip4cHBjjtj1/JQKohjpmNvffO1sfa2yYicArE2KjDbpDmNVZUyHLL5R4EgByQwiOTbAogD08o2qTofrGue/l6rzNT0lI+QPO4KhtNjfDmaZZvTfSu/OGfs2XgwLDqVmau52/xHsiUoKIKqkEIGuFKiD7lMRSyszKv3f0hrovo6OWIySG++OSjXVb2yWZi3FYVusaytKSKsAQC1K1J5sT5RalypMuWhQQ5aveNFAhwU7PXPUbxdtdg7ZSyFkLCJbesx35EUpqIzUXWEJUFqdaji5pBAz0xFtOUcpKS9R1UouBf0JHlcWyrHzgt1N7vHI/e6ivO2hUpgyQ9EpSABvllR4xFGCSzXensiVkAkUdgADqSeYH+YHMO1eYj0sGhrnRtFrchbf8AYKjEQQcpsImPCDDSkwyrwEsUJ48aEUwKVgvXhwMNAj0IgXDZPxQ1497OHplwKOE0CHBMTokiJ0ygfKBQLrKCzqKSCI2LZ/7pCfxME1BJSrSrODqBQemRinJs6X7xI94v2SQgKFRFUsbZW6XDCVmcPmG4VWxqn2apspmMCQUq7o3ILVBqcOY86ULpkTJiUhSz2iioMtfeJc0qXy+tzxM5BSAkgkaPGdPuNBUmYlIQsLSSQGxMRQjInY+8eec+Wmn0tFwNrgnCnFM1zc4JQz90JPicl3I35bnXm8aEvhkkOHd6f4jy02lNlQVrDqchIUCBiBD1OTAvVn55x6ni1YoZaGYZqKAk6h6vXMAvmNIel6Qhi/6hfHgPDx+n1Ui2Z2QbD36KreFy4UhQBBq4PJt/NoyAmDm6L0l2uWaB0lpiNs2zzFM4imcMSmpiHmCz1DuHixvSkIa0yG19vfd/i60vYS12bIYsEklQo8YX2k3SEmVOSPEChXUd5PsSP9sG0yxiSujtv+hjF4xl9rY1oGaVJWl98QT8lGG6luuIqMcpMrXN2/KL5NzlISAGYAegiWddYIAWkLALsSzGK12cQJKU4iagHPcRqi1JPxCuQ1imp1ubp0ggrNALXXcSCobLZEpqJbHp8oHeJbjlv3aEguH86DN6K5UgpUCziM69bIhWFTFRHxUDMdgX1G4LqjzNbLFFpY1mk371p0jJJCTqvjmPfkuczrlVoM6+WQh9y2UypwUoApSoODUEHOm7ZDnBDa7IVMUgsTh0ox+TZPFi7LqCSoze8CvFSgyoPnnC7pxpym48us7ZEVlTKlI7WUkEzMKUhOWpYbUc8oszVFZ22ijd6kqUQw/DcBsgVNiLZfC3kd40gdotpejg9gmkyP62VdZXEkwtwOXesq9rYAjCDXKKF22kJVWtDEt8WElVIx02VRerMPWrMI9lGxojDW7WWXG0OabnPFb0y95eIKYFQDPrVnA2yHpEUy9XU6WrA0tJSaw+XPOkSZExl9IAvurTTA2JN1sqtcz7zJSpZCwTVgBMlLBDNQY0KGWtSKljT4ht4s6iScc5QBCW7gckBSjqKeEfKLRsK7RLSQcMyWcUtXo4IFWLD0HSJrfd8ifhE0rStLpCiCg6UJIwqD1HnvHmp5JaOR0TTh2b8c35/wC+iYj0PsTuMFVbtXMmWVD41qmBWMqSTQqUGoPDUt1I0YezrjCE6qNXUNw7sNo1pN3JTNQUrThShMtifyhVQBkXIr13iS12LHhOJ1A4kqZNCNRTV6vDQq3U0YJZjjz98u5Ug6n9lyCpsoClfSICI1Ly7aRPMt/vC38Kxm9e4tNU0bu5B8otTbEiYgLSkJCsiaF8ikgFgQXB2bqz9J0hFUi7U1IXQmzwh7DFyx3SuZ4Wh06xKQWUlvl5EZxast49nlD4N9lF73aexunyuFphzIEXbPwqBmXiEX+o6iJE32reBIuNUeIWmi40AeB/eJJd0IYjsx6RmpvZR+KHi8JhyMcyljFLxPqtMWJgwlhukNFkP5B6RmTLfNSWUSI8Rei/zQZUfh3739Vq/sz90Q2bdD/DEEu9VfmicXis6xHt9y4WlvEqJVxF6UiWVd6wzqcDnD5dtU9TF5ChhJiiZ8sbdWPVSa4POk39Fg8XzUdkELGKoJHRwAepf0MAl4WlS0kMwd21c6+5gn43SUCWoCiylzrTF/8AqBGda3BAAbfpHk2y9cestut5kfVtDUw2hScPZlUteFlFJKXqSKp8vSDW47+nTpDk45krxOHdBcJNMyG94AJ1qAqwPWvtFq67ROSRNl4gQXpR26ZjOnWLA1oc15ANjx+3vuV9+wWu2P39+iNZlpmzal2/dDP1bOLMu6jMSxS/0/6RjS7UohyAhTAnDiCS+jEllegiZN8qQkqxGnPmB+seqhnZMzUzZZT4n7MssG5LdikSy/wgfy939I1JdtVoS8CHClr7qpexxDoaH3b1giQuJwP1xgp+SMaiiG77ym0GI18zSCaVLxIY55F9Qf7GBK7L2CCCQP1gvkWhKsMzMatGd0ximcdN1nhumccAhq1WjAsS0imFhTUPhD86esVpU1ZIJxJBoXpkHL8+m0GEy60zT3QEqHiB11CgdjnGbarrVLIcDUsK+npHi2TtI2W1NSyRnOyzrneWtSQqhxFs3q6SDrQq9eUadqvbAoSyaqBVlRg2u9cuUZ1yWRLzJhIMwqbolgzDLvM7+W8Vr8BxpbXH1qZZH1yj1dJI+KGIHIc4+X+3WE6Nks7hyCs2i8lEFgKN3jpXSM6ZbSKrIOw/xFZZLZ0ipNMb6vjga3AV2feAWagDeIpkwaGKUex1XhgGy27vvYJqRUfWUbg4hTQK2fp6QFyw8bFzWFK1Moj1r5RXIxj22eLhLSwsB15Hgt+z26VNUQEOG72gbn6w+fb1DwN0NANg3SL8m50pwoCWT8R+VXePZtgSl2BXkzHKuwzjwtbXRvfanGlvdi60oejntBMnrlZd4TlCWFJZ9SKsCkgtqGLQPTbwbEMIGIknPxammZ3OsG067kKceF67daZa5coGbddSFAhJAWnQHMBgXGih+oeH+hqxmsxPG+3io1NIYAC7ZUF3oSlmB5tGfOmVyjQRZCn4X0/v8ohvCxEGv9o9bxSbCwGwVBVNCHiNazvFpanbFVhFOaIkO9MNyvUziNYsWe2KSXBNIow5KoFY6MELam3yVpAVprrESbTzjKUsx52hgsqxTgDC20WvnFmz28uzwOdvDk2g5wWUHU1xkIylWoGkalim6PAJKvRQjXu69z1Vp/mOOFxYrOmpHDLVscUXWqdZ1oQHUDiT12/5e8cxtFhmS1LSsBJltiBLGu2+8ddlTsSH1AqcoGeNLrlLWiY34ikErD0UAwSSN8RP8pjxErHUtQYnbHIWzA4S03WDduCgOZdilOUoUp/C2xLA0zaCK77IESwK5j0qdPI+ce3QQfEzHNqDn1i1a1FeFEpQBVkduZP67AwOc5x0qpzrhK8rYlRBCQKUpXYv8m67QN8S20pkEA1UUj3xf9Y1rXLAUQkuAWB3aj+efnAhxTanWlA+EOep/sB6x6RsTaWl0jc/cq2JupwKzLutnZTEr0GfMHODtKgQCKg1B5HKOdwT8LXk/wCCrP4PmU/qPOK6KbSdB4/dXzNuLogTG7w9efZqYuQaNGSLGrNovXfY15gHONcgEWKzptJabo4lLIZQdtOhqR6/rvFqegTkAOXBB/y+mkYdhnqBCSD55RpKmqSp04SCGLkhubgF848V0r0V1B62L5eI5Jzo7pJpZ8PPw2Ko2GxBKprV7wAP7rEgNoa+8NvqypUjLvMcPX/Ai/Y5WEF6klzRohtBxfC7Ru9HxfwMbINs/XgsKplDZnPZxQTOKgWIisuWonIwZru4KFUv/WIjdyXyLiNlTbXN5IPFmUdDDvuitoNxYQw2itMkgHIQXXRXAmwCGpd2qjTuuWpCwcMWps1jQRPZLYl2OscOd1ySZ5bsrJ4gbFLWGUj4snBZSS27EDqDF+y23J0Okt3g9NdM4gkWCUVleBJUoAEmrtQUNPNotFHOPJu6EYXu7Vhw/pODpeQNBtcqwZ6S5BBYPTV3o2usCSV47UhKRqSaHLArErl8I8xyjTt1kmGskpCtQp2bcYclAufoRBw3YVpxzFzETFEs6agAVZ+YKS2kJw0MlNONfiPomqivbVRXHh5rTVYQ0U7TYioZNplGtijNvi3GWEYU41laR2YIDhRwl+Vc9C2jx6g1ZYzW7ZYLYLvsw5WNabgGF3r7+kD8+yEaR0S0SSoAUG/1rA3e1gwnRodjkDxdMwTuDtLyhRUuPMMakyyRAbLFi0hIqJRHmCLpkwhKEdUxIQqQlw7BFvshDkyI4gykqolEalz2FUxYSH5mPbLZgSIMJMtEmXsaB2cucgBqSaAawvU1DaeMvclZJS46GjJUswAJwjICp6QF3/MUcawWdxXPCAwHufMqgot1oKEBB8Rqpi7PVn5ZPq0D8m6J1pWXcIyKyPUDc8tI8P1zppTK/jt+BzWgWaIRCwYGXePfytssa4bEuaWfAhKcSyQ9CWGRqo1Yddo1JyZaAUywRoVEuSBUDZIetBtBFNuhMuUJcvuoGmpJzKjqTAza7EpL0PWPV0VEGDrJB2vt+/Y5nMbM2R5AOyy7fNEtKlqNEh/6D9I57aJ5WoqOai5jb4pvXGrsknupPe5q28vnGBFVZNrdpGw+61oWWFylD5U0pUFJJBBBBGYIqCIZChFXrtvBPE8q3ScKwkT0Blp3H50jY6jQ8iIKZchKckgeUfOV3XhMkTEzZSilaS4I+RGoIoRrHbeD+NJduQ1ET0jvy/8Ash80+410JcZM9/ZLlh1VIIu2wYREUDYR4tY3ENUgnOKc+zKdsQb60h0QteLOcsrWQbgWVorLu4byjzEfzAe8UTZiS2JxyDQ77iUjPyP6RV8Ay+XnzU+vNsWVvtgC1fSkSoU9Wiip0g1J5PEBtA6bxd8JsWuI9f2q2yk8LrUmrBcesVJtkCusU/vLFwaxPMvAMGFTnHJBPHYQgHxPv6KYaHG7rhRqu+jRWVZR9f1jYTOAS5LfXvEU+0ILEMR5RdDM5/zNIXCXNyDdVZUxQyIaJxNO4ihaLUyqGI/veUMYUOqc7K2ZS1Bq0ES2OXLQCJYCQSVEc1FyYyrJbS9SMoulShUVGpELyRNcQTugF8fZV1YLEhnakUbDYyPxJpBmqDEpNGBLAEgbk+fnDu3LFiXiNKjrQcqQu+iEjrvO2yk2pLWkN4rQFOcUrbYcdR7w9VuATQPTeGy7Yo1wlsqfPaCOGSI3BFu9TMgdbmsdd1qSpiKGIF3StnIDHL60gmTNUfEls+cQC11qk+cNMk1bfdS657ULquleqTEEyyFOcGRWktRxm7xRtlmKwVEACvtFgddTbVOvlCpRDQIsWqSUk0pEt12PtFgesST5eA3UrdzXeVlzRP1TnBDYrJjmCYWwIpKGfeYgr/epQNureJ7JZ0eFTMAGBFDzPKnnQdbX3kJSShnyGWR1bNqdI8H0t0k6of1Ue17DvO1/x3LQpIWRjr5d7YHILJN2S0qUZhMxRL4XIA9IsfeSSHYDIAUAGwGkeGzl61hyJYeKaekmY8Od83f6+/VIzVAfhosPe6eSDnAP9ofFaLMgyJJeesd4/wDxpOv8Z02z2ezxvxyixgypRCrSR1Et9Vbq2T5mlDx2fPUtRUtRUpRJJJcknMk6mPRCplDdJK5TUTXESOGFHChQooWylChQoEJRLZbWuUtK5ailaS6VAsQesRQoELrvB/2kJtDSrSpMubkFZIX5/ArlkdNoNp8rFy3j5sgw4X+0edZgJc38aVkAfGkfuqOY/dPkRFsMpiNx91lVVAHi7PJdhVLThbkz6wyQkAMC+zxTuy95NqliZIXjTkr8yTspOafOh0eLqAB1hZ3SMxk0XACQNMGixCS7KDqw+s4GbenCssXruI17xsk0sZc09Bz2GflEFh4dn4iChRf8yDV9aiPRQyAsuXgqEbNJJHllY5nq6xZsCpipie64BqKt7ZfKDq5uCsDdsE792pPLFoBGqvhSQS4BT0P9QYrfWMFwBdPfDSuGGgeKFVSw1UgNptFOZchKqO5DgMeWTZiDdPDiARVw4NQ5pzy9o0UWRAZkJDZMBGMyqqusJaNLeRzfwscfVWt6OAGXZ7lzj9jAs6m8vlyiOfcZ0JJOTJNdsneOnqlgs4BbKmXTaEEB3YPvr6w+2skByuf8fyd6LkkuwrYkylH2Hr6xeu+0nLs1sDnmwbWmUdPIfOsRizpDsACdRQ66jqYk+q1t0ub6oPR9zfV6ftAD7gc2pDOwBo/qIML4u5JQokjEQAFKcHlVJDnahgcu+wBYXiUSRkSzOaJDjzhJss7LiN9+45PjeyWkogHAW8sKumWEAkn2h0qek5Gu2saiuHJjgByNS4b3rGXellnSFgCQuYn8yElQ3OQ7rc9oujqfiToc0354A+nNVGjkjyAnBBxeKm20Ures4mbIZ6RoCXMwupBTRy7Aj11itOmdxRICgM8Tbsz6V9IBXxwSBklhfwCiKOWT5Gk/QlZsydQ1AZ/Xfn0iuLzcMVVHlXpG3Kuoq/0Qot8LkfKsZtp4fU5ASlCgWIIUS9Gzy8hGqyojeLtNx5qoRhuHgj6KBMtMxJAHe3JEOsVnVKUDQuO8HApGldfB85xiBrqXSlumb+euUbqODkjNONW7sgPnmXV6RTJWRC43TDaWY/KMd6whbQsgAPhzbR9zFhK2H9I2TwqzMoBtEpYf3PVoHOKr4k2BJNomAKIdMsEKmq6IHhB3UW5xmPETcwNANuWbqx1NOfnufrwU3bs+2fQdY57xb9pAQ8qxqdWRmjIfwbn97LZ8wMcT8dz7Y6f/AByfyJNT/Gr4ulBygajKipSHmSQ3K0oqYADV5Jy1kkkkkkuSakk5knUw2FCh5OJQoUKBCUKFCgQlChQoEJQoUKBCsWG3zJKxMlLUhYyUksf8coP7l+1lVE2tD6dpLDHqqXl/K3SOcQorkjbI3S4KDmB26+uOGr2sdplBVkmS5gArh8SX/Mk95B6gRsx8a2O2zJSwuUtUtYyUhRSodFCojonDv2722QybSlFpQNT+HN/nSGP+5JPOLmkAWUgLbL6GhQF8Lfa1YbcpMtJmS5yspa0GvRaHS3VoNHiaEoUJ4TwIShQnhPAhKFCeE8CFVtt3Jm+IqFG7pbV9uXy2iCzXMmW+Eu5B7weo6NGi8J4jobq1Wza30RbFlWTZ1/FM/lSE/wDLEflDkWJABGHPN3U/Uqd4neE8daNIsEHJuVGmQkVCUh9gBEM265SqmWl2ZwACxLsCOYeLTwniJjY4WIC6CRsmdilgGDDINQNEKbulgghADFw0WHgB4l+2qw2VSkI7SfNTQpQkoSDspcwD2Co6WtIsQuIyVOUCStwkGgTrzJevSMfiLj6y2EfjqKSzhLd89EZkc2auccV4j+268LS6ZShZZZ0lf+Ruc01B/hwwATpylqKlKKlEuSS5J3JNTFdrLljzXUuKvt5tE4FFil/d0n/UUy5p6fDL9zsRHLrRaVzFFcxSlrUXUpRKlE7lRqTEcKOqSUKFCgQlChQoEJQoUKBC/9k="/>
          <p:cNvSpPr>
            <a:spLocks noChangeAspect="1" noChangeArrowheads="1"/>
          </p:cNvSpPr>
          <p:nvPr/>
        </p:nvSpPr>
        <p:spPr bwMode="auto">
          <a:xfrm>
            <a:off x="63500" y="-1555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MSERUUEhIVFRQWGBoZFxcYGBoXFxwaGBgXGBcaGhUYHSYeFxojGRUWHy8gIygpLCwsGB8xNTAqNSYrLCkBCQoKDgwOGg8PGi8kHyUvLDAuLDQqLywwNCwsLCwsKiwyNjQsLC8sLTQsLS0sKi8sLCwsLCwsLCwtLCwpNSwsLP/AABEIAK8BHwMBIgACEQEDEQH/xAAcAAABBQEBAQAAAAAAAAAAAAAGAAIDBAUHAQj/xABBEAABAgMGAwYDBQcEAQUAAAABAhEAAyEEBRIxQVEGYXETIjKBkaFCsfAHFCNSwRVicpLR4fFDgrLCMwgkU6Li/8QAGgEAAgMBAQAAAAAAAAAAAAAAAAQCAwUBBv/EADIRAAEDAwICCAYDAAMAAAAAAAEAAgMEESESMUFRBRMiYXGRofAUMoGx0eEjwfEVM0L/2gAMAwEAAhEDEQA/AOHQoUKBCUKFCgQlChQoEJQo0LnuCfal4ZEsrbM5JT/Eo0EdFuD7L5MtlWhXbL/IHEsH5r9hyil87GGxOeSrfI1nzLndz8PWi1KwyJSltmckJ/iWpkp8zBzcv2SJobXP6y5NT0M1QYeSTHQZSQlIQAEpTRKUgBI6JDAeUNXNSNQOZP8AWEpKpxHZsPulHVZOGBaXC1yXbZmMmyBKxnMUkzV9e0U5TloB0gqTesolsTHYgp/5AQGySezcEEPkDvnpl5whNB0brFlNVCTDnDHiP0uOqXtA7N0bG3y/zp9RD0WhByUk+YgCnz5SA5Urqze5r7RGb5lSlBSZlRXf2MRdXta/Ta/hf8JyITyM6zR2ea6H2qXbEH2cP6Q5o58riNKiVYXJ2ZmpRqsKe8X7Bf8AiBAnFOTOdOWKumfOOO6RjZlwNlaxj3/KL+GUYx7Ap+0lJc9qDq4IJ/8ArnD1cQLUwQoE8ks/qSPSD/lKa1wfRd6qWxJYUTvCeMO675MxRCwEqoBsTth3hs+9yldctQ/VmplGjG5sjdQOEsZ2gXW/Cgc/bpo5KqvQYT0d29orz+JloAUA52Io2tXeL2wudsofFxDF0VxDarYiWO8WeMy1X8kyMctaasFbp3oa6frGYbxxih08RKq7EgawpNJ1Z0nB70wHtO2VuTL4QASBiAzIIb1yflA3fP2e2G3gqVY0SypyJqCJS33Il0V1UDHq5xSpQ8QNFF8/PTq0KVeM5AZMwgaAsS2lSG9IRFWQ6zzhdc62Q0nwXOb+/wDT/aUAqsk1E0fkWcC+gUe4rzwxza9rkn2VfZ2iSuUvZaSH5g5KHMOI+n7PxHMRSajFzHdV6ZHyi9O+622WZU1CJqTUy5iQfMA5HmKiHWStOLqLZGv235L5EhR2fjb7DJaEqnWKbgA/0pjqFTkmZUp/3P1EcivC7JsheCchSFbEZ8wciOYiwOF7cVK4vZavD1zInS1KWhSgJgStaSwlIwKUqYaEFmdjmzCpeKwuBaz3AE92WwUsErWuWJgShgHJDkJ0cAkkh5LjvaXJSkr7TFLnImpCQGVgB7pUVAoctUBVCab2ZHEMoGWpQW8kypiAAGUuXKloKVHF3UlUpBcOWekSXVnouBZzXLDSxMW6mwIUUYSqmZ7VBZLmu4aLM/hxQkv3RNSueFJxh1CUmUs4GoQEqUp9Rk8W7HbpMyQtC1TDgkEKmYE4gDOsuCWBj76UFKmJILKYAMBEFo4hQpThKgALQBllNs6ZEt65jACfZ4EKsOGZu8sUUVErAwYMJWF7KAWktXUByCBVtl0rloStWFiwIBcpJSFJCx8JKS/kRmCBqXlxGJipiiucrtUL/DV4Za1lBOE4y6e6Q7AsE+VW/L57fCRMml2KpavAlQSEkoOIuDVu6GBaucCFkQoUKBCUKFFu6rqm2mYJUlBUs+gGpJ0A3MC4TbJVZCCSAASTQAVJJyAEdA4Y+y1S2mWslIzEkeM/xkeAchXpBRwtwLLsaQstMnaraidwgHLrmeWUaNrvWbLLITTRgFKJ0cvhloqKmp0GZGfU1Tmdloz5JTrjK7Sw45q/d9glSUYBLlpQAwS2Qf1HUVOrxn3rfsqScKj3jkkez7RUXfkmQgoE3tZtCpQBKSrUlT1CXZk00BGcYV6W6zk4yFLmNRHZhEtyXUtZd1kkmjDQZVjLijcXanXN/FTEIfh7gAOZF/yrF6cSzsKVMJSF1S3emKT+YDRPMs+jwPG0grxTFLwknmcg42fIRBbb0mTVbOwYBgAMmbIRTmSyrMndyfU13MakUWkZwrHCFpszIHMb+v4RJYONlyZeBKe0Y0K9sgGqQMzQvlUAVcnji0KoClLMxSmoI1cufWBFKVZCu8W5c3A1GI1/sY6aaO5Nt1WXEZbhEl637MX35hYsH0dtmoN6Zkxm2a8kYu+5D5O31WM2bbHHePsPaIpZS2sTbE1osAoEud8yJpF4pCu4HAfxKJ9shECr4XiJCtXI0z9dYx5QUo90edW+v6xMhC0EgpI+cc0BU6LcUWKvKb2glpzYYjk5wvTlp6RHI4kmySCFFL9SNiG3jFuafNVNwspebIffmct30gitHDU6awKMKQQB+JLV1LuCw1ataO8KSNiabPtlMCefA1nG2TsrFm45WtscvG2aiSnrlSNSyX4JrZE1oh1EerEjOo9IwrXw4lUxUuzzkKwEYzTClqFIwuVKfPIBmd6DauW5xZ6hRKyCCxIRUVABDnqa00hYuiYz+K47sqMpu7+W3kL+lk++rzUiz9rLUipYFRaoJdkqbEqmVBrXIjti4ymHxrBDZYA+2b/oYM12ZUxC5eMpdJAUa4TSrVgHmcGzpU9pjYV42mAhejleFiaPqnZqkRKmqW3cHOsd98oEDXsGkfZX18TWhaT2aEp5hLq8irP62i3ZeIpgopKUqZw+JL1AYM9frpMrhqWApKioqw5pUzLYOdQpL6UPOBy+rPNkgoKgUE0URkwzD18x0LRaOrl24+PsqILr44crD34ojRxESxw9XqfaLcniBKjh3NB9c453Lvtcvu583f5h25Rpy7xQsg4q9KjaogfShTEjm5vuuhdqfejgH2hoUFMpLUL05FwRz6QO2XjBLATEqz8aRTq2YLxctdrlqQZ0qY63AUA4DHJTEUrno50eFpIzGQG7Hu4+/JRa50gLXDI2+nJFku/kzEGXPBIPxDxDqKO30DA5edyybQky5iRMTo4Y9Rqk9DGPIvpQqSFitMjv9aRpXbe6Zr4XxDMH084uBeCOsyBx4qiRznZ4jiub8T/ZtMkgzLO82WM0/wCokdB4xzFeWsBUfRhncoDeLOAZdpeZIaXOzIyQvr+VX73ruHo6ttw0n6q2Gp4P81yWFE1rsi5S1ImJKVpLFJoREMPp9KFChQIShQokkSFLUEpDklgIALoVq5rmmWqaJUoOTmT4UjVSjoBHcuF+G5FklBEqqj41nxLPPYbDTq5Idw9ZEWaWEpHeNVq1Uf6DQf1grsVoM2WUJNSWOlGrX2/zD8kDYIDI8XPL+ljVMkkrw1uG+8q1aOIbPhUe1HdOxDkUZJIAVWjgtAbedttEx0tNCVHCAoqUO8e6AKJrip5QWWm71JDYAqgFQVCmwb5xn2xRdJmHEy0qd6uhT5Ps484zmU3xI6w21cgb+ece9kA9SdIBt3oHmYkrWlRwmX3TQeIHKjuaRo2W7VzJWPCVVIc5cvNv0jXtFxJmTDOKlBSleFJbuswJW+ZwgtzMbZTNl90ypSkJDNLJ7vKorQ7DPV4QqX9U7SEw3tDVa/ghK6riMwq0Ad8shn6CCNXASFI7hB3Lg6Z5wzhW5pqFLCwBLqezJcOcJQHPjASTQsHTBTMnmmTDMe4hCaodrs04WpS0scjTqv795wsOy8HpkS8ISFDMqzJMULdcaRKX+Eygkgd096mnOg9YJLTeBQWQlUyuhYCm+2fv5ZltVNWoYijAPgKirzqliocyfKK2yPvclD6aMm0dyfD+0C3bwlOnOpghnGE+J2Pw55ZUinOubAwU4NXIDgAaljHUkWgZgBwAKBsvowpUuWSSUIdTOTQMMtW9ovFa6+QrXdHPsCD43XOrJd02dKUqSgpQga0Kqvmcy9dOWQEYa7YpySSd3946RxHesrAJEmYE4wQpsWFq1FHJLNQwDrulVompTZ5fdFEuWJA8Si+lflDkDy4XcLLNeGtda9+/grvC9/LlKUEJQp0lRUoFwEJUSAU9BTUjnHTcWJZDgVzyyPtApdfDhscgrVLMy0TCkBCSBhAUCQF5A4Ukk8gNySVAJrrry3rCdbB/ILbkJd0oIxsCsvhfh8WeWcRdajUtoKJD679TGrhO0SIETYXhtlMZh3/dJvlJNyq8tBB8L8jCStjoDqW7zbPoH0ESrBG56QpcncN5vE3dEOsHW8yPsFBtV/5B8l5II2MMtl3JmpwqSFJOYOVaHmOoYxNMmJQIoTr2ThZOca0HRuuMNkVXXua+7EFX9w2bMSoIeWDQliGPwqYgggvUM+laRnSLsSVLSUlCgHAJbyfUHQx0SZLFolLlrY40kf38ix8ow7oupM6W66T5Y7NYJoGGF2zA7pL1cgxnVkZpX6SbjmtSnkNQ3As7iha22OdJYLBKfhJ+qiseWScpYUUzUSlAslKlMpZILgNlSlaEkCDadKHYolzUlUwlSVODhJSwOpocx+kc+vCxzJM1wMId01fLL65QtE/rARxTDrhw1b4Xtrtc5AAWhSCp2cMDpmc6wScO34JkubLMpSCFJCVyUgNUpQC5fHnWrupwA8YX7cJTMAQE4nwnxBGMgzMINO8X6AnrBT9nUsCTNOJ3VUZJHdz3fzbuiOTNLmW05uLIBaxpNkSSJRCWKitqYjn5nXrFhKRRyxipar9QmiCFdP6xlT+ICoswA9/WNqn6HAIMpvj15rFL3v8AlCXGHC0m2y6MmenwL/6qbNJ9RmNQeL26wrkzFS5iSlaSxB+qjV47ALyI1PWMTi6wItctwAJyPCofEPyn9DoepjQmo26f4xkJuklljOl+R9v0uZwo9UkgsQxGYjyMlbKUF/CVzEALI7y/DyT/AH+XWMbhe5Da7SiUMvEo7JGfrQecdpst0S5LFIdTCugFRQeR9IsbURUo62X6DmVUQ+Z/Ux77nkB3qjdNwtWaOiQfn/mCGSKMlIA2FAIrGVuY9PKPN1tfLVuu/bgOH+rdpqGOnGMnn72VkEku5y3gbVw7MUtbrYDwE1xPvto9NY3SvlHoMcpa6al1dUd7cOSnPSRzkF42QzIuq0FeFgliHOjbuM8ss4KZCMKQl3Gr67lW5LRTnzzjSBkXfq39jFiXNcdIur6yaoDDJa1ri3iR/SXpaSKIv07jGfAH+17a0MxS4pmCQ4D5seZiaTa0kd7QNDJxKgEgudOYP17RDZbMqv8AX3jLBur4nRabHB5cf2vDbAmb2ZSnCtJIL1Kk0YjWlejxOi6w7sw2P0IqXnY5ZQDiIWKpWHBcc9usNN4Hs2UUrYVIVhpuXoT0MX6dQFkmyp6ouafp+FVvS+pUkLAKi6SzNXoqrHnGPY+OEplpDHtGYlVTnphDP4c9vVt4WwK7qpYBzS9CxFAW+qwMybApau9VIPePQ5dTD8VOwt7QWbNVSFxJciHhq3dpbMIKCDiqpONyxJwk5Eh0gvQe+/NBkz1LKWlmWlKUJbEZgcslNG7umpga4Zsf4/aEhEpHiJyUpnwgNsHOrDnGpfPEBUSlOTmpHeeoJfQkEjoecN03R76mfU3DQACe/klJJOwGDO+O7GfFW5tuKpyZk5ITKlYuzQ4MwrIwlSgCyWGNh+9F2bxEj4SwYVaoL5N0gM7eG9tHqoKNkWdyk3w690XzL+/eHlFadfKm8TnbP3gY7Yx794MNBoGwUBSt45RGL3V+aEviBbM8DvbmGmYY7Zd+GZyW1Ov1animq2GKOKPVzSa6/TR1Wtha3YLWst7rlFwfWN6xTZc1QmS6LA7w3GoyrpXkIDDOfOH2e1qQXSSISrKKOqZpdg8CpNBjdrZgo/nWYLABQGfPIgnMjeg9tYFeLblIlnmQQcz8+ca9hvFFoldkokKIZ9eRSrQjOGW0GZKMmd/5E1BBosNQj++RHr4qSmlpJdLtgfTgVoPlZO29rO/viPwuaSrGpbBKVKOyQSerVgkuKUJVnmKL41qCGqGCQFVG5enQ843LNeaUS5aZaQGQGISHq2KpfMu8e2qemYXnJKVADEwOFSHoSfhZyxfUjWN6Kmkj0zvtpwbXz3cB3FImUOOgA+/6Q8qfDFTzE142Ey1kOFDMEVpvSKbR6Jj2vaHN2KkGhSGcd4bjhrQmiSlYId4ou3/WSOS/0V+npA7HSRZwsFKg4IYjkY5/eNiMmaqWrNJbqMwfMEGMath0u1jY/dMwvv2V0r7J7rCbPNtB8S1YE/wpzbqon+WDpdvkuEKWMQAH9vnGJwgpMuxyZbCiEk9Vd4+6jGVf9m7O0qWB3VsoHRzm3IHTnGL0nRvL2F3y2x48UrS1hZJI5vzX9PdkbfdUnwl9Y8XZS1BAja580UTMbEAQ1GIzf0EV5fEUyWkqKqqfJ3fluNMtYxhSuIuCtkdLEYc1GAkKfKPTLOUAdp4zViGE90ABm3zjdsXGypiQUpAACiXzLB2NeWkDqSQC6ub0qw/M0hEEuynUep5/XvHqJNDyLGMfhW1rnJxLcrWXfkmg6ACnnrG5MkEOS/8An50ip4cHBjjtj1/JQKohjpmNvffO1sfa2yYicArE2KjDbpDmNVZUyHLL5R4EgByQwiOTbAogD08o2qTofrGue/l6rzNT0lI+QPO4KhtNjfDmaZZvTfSu/OGfs2XgwLDqVmau52/xHsiUoKIKqkEIGuFKiD7lMRSyszKv3f0hrovo6OWIySG++OSjXVb2yWZi3FYVusaytKSKsAQC1K1J5sT5RalypMuWhQQ5aveNFAhwU7PXPUbxdtdg7ZSyFkLCJbesx35EUpqIzUXWEJUFqdaji5pBAz0xFtOUcpKS9R1UouBf0JHlcWyrHzgt1N7vHI/e6ivO2hUpgyQ9EpSABvllR4xFGCSzXensiVkAkUdgADqSeYH+YHMO1eYj0sGhrnRtFrchbf8AYKjEQQcpsImPCDDSkwyrwEsUJ48aEUwKVgvXhwMNAj0IgXDZPxQ1497OHplwKOE0CHBMTokiJ0ygfKBQLrKCzqKSCI2LZ/7pCfxME1BJSrSrODqBQemRinJs6X7xI94v2SQgKFRFUsbZW6XDCVmcPmG4VWxqn2apspmMCQUq7o3ILVBqcOY86ULpkTJiUhSz2iioMtfeJc0qXy+tzxM5BSAkgkaPGdPuNBUmYlIQsLSSQGxMRQjInY+8eec+Wmn0tFwNrgnCnFM1zc4JQz90JPicl3I35bnXm8aEvhkkOHd6f4jy02lNlQVrDqchIUCBiBD1OTAvVn55x6ni1YoZaGYZqKAk6h6vXMAvmNIel6Qhi/6hfHgPDx+n1Ui2Z2QbD36KreFy4UhQBBq4PJt/NoyAmDm6L0l2uWaB0lpiNs2zzFM4imcMSmpiHmCz1DuHixvSkIa0yG19vfd/i60vYS12bIYsEklQo8YX2k3SEmVOSPEChXUd5PsSP9sG0yxiSujtv+hjF4xl9rY1oGaVJWl98QT8lGG6luuIqMcpMrXN2/KL5NzlISAGYAegiWddYIAWkLALsSzGK12cQJKU4iagHPcRqi1JPxCuQ1imp1ubp0ggrNALXXcSCobLZEpqJbHp8oHeJbjlv3aEguH86DN6K5UgpUCziM69bIhWFTFRHxUDMdgX1G4LqjzNbLFFpY1mk371p0jJJCTqvjmPfkuczrlVoM6+WQh9y2UypwUoApSoODUEHOm7ZDnBDa7IVMUgsTh0ox+TZPFi7LqCSoze8CvFSgyoPnnC7pxpym48us7ZEVlTKlI7WUkEzMKUhOWpYbUc8oszVFZ22ijd6kqUQw/DcBsgVNiLZfC3kd40gdotpejg9gmkyP62VdZXEkwtwOXesq9rYAjCDXKKF22kJVWtDEt8WElVIx02VRerMPWrMI9lGxojDW7WWXG0OabnPFb0y95eIKYFQDPrVnA2yHpEUy9XU6WrA0tJSaw+XPOkSZExl9IAvurTTA2JN1sqtcz7zJSpZCwTVgBMlLBDNQY0KGWtSKljT4ht4s6iScc5QBCW7gckBSjqKeEfKLRsK7RLSQcMyWcUtXo4IFWLD0HSJrfd8ifhE0rStLpCiCg6UJIwqD1HnvHmp5JaOR0TTh2b8c35/wC+iYj0PsTuMFVbtXMmWVD41qmBWMqSTQqUGoPDUt1I0YezrjCE6qNXUNw7sNo1pN3JTNQUrThShMtifyhVQBkXIr13iS12LHhOJ1A4kqZNCNRTV6vDQq3U0YJZjjz98u5Ug6n9lyCpsoClfSICI1Ly7aRPMt/vC38Kxm9e4tNU0bu5B8otTbEiYgLSkJCsiaF8ikgFgQXB2bqz9J0hFUi7U1IXQmzwh7DFyx3SuZ4Wh06xKQWUlvl5EZxast49nlD4N9lF73aexunyuFphzIEXbPwqBmXiEX+o6iJE32reBIuNUeIWmi40AeB/eJJd0IYjsx6RmpvZR+KHi8JhyMcyljFLxPqtMWJgwlhukNFkP5B6RmTLfNSWUSI8Rei/zQZUfh3739Vq/sz90Q2bdD/DEEu9VfmicXis6xHt9y4WlvEqJVxF6UiWVd6wzqcDnD5dtU9TF5ChhJiiZ8sbdWPVSa4POk39Fg8XzUdkELGKoJHRwAepf0MAl4WlS0kMwd21c6+5gn43SUCWoCiylzrTF/8AqBGda3BAAbfpHk2y9cestut5kfVtDUw2hScPZlUteFlFJKXqSKp8vSDW47+nTpDk45krxOHdBcJNMyG94AJ1qAqwPWvtFq67ROSRNl4gQXpR26ZjOnWLA1oc15ANjx+3vuV9+wWu2P39+iNZlpmzal2/dDP1bOLMu6jMSxS/0/6RjS7UohyAhTAnDiCS+jEllegiZN8qQkqxGnPmB+seqhnZMzUzZZT4n7MssG5LdikSy/wgfy939I1JdtVoS8CHClr7qpexxDoaH3b1giQuJwP1xgp+SMaiiG77ym0GI18zSCaVLxIY55F9Qf7GBK7L2CCCQP1gvkWhKsMzMatGd0ximcdN1nhumccAhq1WjAsS0imFhTUPhD86esVpU1ZIJxJBoXpkHL8+m0GEy60zT3QEqHiB11CgdjnGbarrVLIcDUsK+npHi2TtI2W1NSyRnOyzrneWtSQqhxFs3q6SDrQq9eUadqvbAoSyaqBVlRg2u9cuUZ1yWRLzJhIMwqbolgzDLvM7+W8Vr8BxpbXH1qZZH1yj1dJI+KGIHIc4+X+3WE6Nks7hyCs2i8lEFgKN3jpXSM6ZbSKrIOw/xFZZLZ0ipNMb6vjga3AV2feAWagDeIpkwaGKUex1XhgGy27vvYJqRUfWUbg4hTQK2fp6QFyw8bFzWFK1Moj1r5RXIxj22eLhLSwsB15Hgt+z26VNUQEOG72gbn6w+fb1DwN0NANg3SL8m50pwoCWT8R+VXePZtgSl2BXkzHKuwzjwtbXRvfanGlvdi60oejntBMnrlZd4TlCWFJZ9SKsCkgtqGLQPTbwbEMIGIknPxammZ3OsG067kKceF67daZa5coGbddSFAhJAWnQHMBgXGih+oeH+hqxmsxPG+3io1NIYAC7ZUF3oSlmB5tGfOmVyjQRZCn4X0/v8ohvCxEGv9o9bxSbCwGwVBVNCHiNazvFpanbFVhFOaIkO9MNyvUziNYsWe2KSXBNIow5KoFY6MELam3yVpAVprrESbTzjKUsx52hgsqxTgDC20WvnFmz28uzwOdvDk2g5wWUHU1xkIylWoGkalim6PAJKvRQjXu69z1Vp/mOOFxYrOmpHDLVscUXWqdZ1oQHUDiT12/5e8cxtFhmS1LSsBJltiBLGu2+8ddlTsSH1AqcoGeNLrlLWiY34ikErD0UAwSSN8RP8pjxErHUtQYnbHIWzA4S03WDduCgOZdilOUoUp/C2xLA0zaCK77IESwK5j0qdPI+ce3QQfEzHNqDn1i1a1FeFEpQBVkduZP67AwOc5x0qpzrhK8rYlRBCQKUpXYv8m67QN8S20pkEA1UUj3xf9Y1rXLAUQkuAWB3aj+efnAhxTanWlA+EOep/sB6x6RsTaWl0jc/cq2JupwKzLutnZTEr0GfMHODtKgQCKg1B5HKOdwT8LXk/wCCrP4PmU/qPOK6KbSdB4/dXzNuLogTG7w9efZqYuQaNGSLGrNovXfY15gHONcgEWKzptJabo4lLIZQdtOhqR6/rvFqegTkAOXBB/y+mkYdhnqBCSD55RpKmqSp04SCGLkhubgF848V0r0V1B62L5eI5Jzo7pJpZ8PPw2Ko2GxBKprV7wAP7rEgNoa+8NvqypUjLvMcPX/Ai/Y5WEF6klzRohtBxfC7Ru9HxfwMbINs/XgsKplDZnPZxQTOKgWIisuWonIwZru4KFUv/WIjdyXyLiNlTbXN5IPFmUdDDvuitoNxYQw2itMkgHIQXXRXAmwCGpd2qjTuuWpCwcMWps1jQRPZLYl2OscOd1ySZ5bsrJ4gbFLWGUj4snBZSS27EDqDF+y23J0Okt3g9NdM4gkWCUVleBJUoAEmrtQUNPNotFHOPJu6EYXu7Vhw/pODpeQNBtcqwZ6S5BBYPTV3o2usCSV47UhKRqSaHLArErl8I8xyjTt1kmGskpCtQp2bcYclAufoRBw3YVpxzFzETFEs6agAVZ+YKS2kJw0MlNONfiPomqivbVRXHh5rTVYQ0U7TYioZNplGtijNvi3GWEYU41laR2YIDhRwl+Vc9C2jx6g1ZYzW7ZYLYLvsw5WNabgGF3r7+kD8+yEaR0S0SSoAUG/1rA3e1gwnRodjkDxdMwTuDtLyhRUuPMMakyyRAbLFi0hIqJRHmCLpkwhKEdUxIQqQlw7BFvshDkyI4gykqolEalz2FUxYSH5mPbLZgSIMJMtEmXsaB2cucgBqSaAawvU1DaeMvclZJS46GjJUswAJwjICp6QF3/MUcawWdxXPCAwHufMqgot1oKEBB8Rqpi7PVn5ZPq0D8m6J1pWXcIyKyPUDc8tI8P1zppTK/jt+BzWgWaIRCwYGXePfytssa4bEuaWfAhKcSyQ9CWGRqo1Yddo1JyZaAUywRoVEuSBUDZIetBtBFNuhMuUJcvuoGmpJzKjqTAza7EpL0PWPV0VEGDrJB2vt+/Y5nMbM2R5AOyy7fNEtKlqNEh/6D9I57aJ5WoqOai5jb4pvXGrsknupPe5q28vnGBFVZNrdpGw+61oWWFylD5U0pUFJJBBBBGYIqCIZChFXrtvBPE8q3ScKwkT0Blp3H50jY6jQ8iIKZchKckgeUfOV3XhMkTEzZSilaS4I+RGoIoRrHbeD+NJduQ1ET0jvy/8Ash80+410JcZM9/ZLlh1VIIu2wYREUDYR4tY3ENUgnOKc+zKdsQb60h0QteLOcsrWQbgWVorLu4byjzEfzAe8UTZiS2JxyDQ77iUjPyP6RV8Ay+XnzU+vNsWVvtgC1fSkSoU9Wiip0g1J5PEBtA6bxd8JsWuI9f2q2yk8LrUmrBcesVJtkCusU/vLFwaxPMvAMGFTnHJBPHYQgHxPv6KYaHG7rhRqu+jRWVZR9f1jYTOAS5LfXvEU+0ILEMR5RdDM5/zNIXCXNyDdVZUxQyIaJxNO4ihaLUyqGI/veUMYUOqc7K2ZS1Bq0ES2OXLQCJYCQSVEc1FyYyrJbS9SMoulShUVGpELyRNcQTugF8fZV1YLEhnakUbDYyPxJpBmqDEpNGBLAEgbk+fnDu3LFiXiNKjrQcqQu+iEjrvO2yk2pLWkN4rQFOcUrbYcdR7w9VuATQPTeGy7Yo1wlsqfPaCOGSI3BFu9TMgdbmsdd1qSpiKGIF3StnIDHL60gmTNUfEls+cQC11qk+cNMk1bfdS657ULquleqTEEyyFOcGRWktRxm7xRtlmKwVEACvtFgddTbVOvlCpRDQIsWqSUk0pEt12PtFgesST5eA3UrdzXeVlzRP1TnBDYrJjmCYWwIpKGfeYgr/epQNureJ7JZ0eFTMAGBFDzPKnnQdbX3kJSShnyGWR1bNqdI8H0t0k6of1Ue17DvO1/x3LQpIWRjr5d7YHILJN2S0qUZhMxRL4XIA9IsfeSSHYDIAUAGwGkeGzl61hyJYeKaekmY8Od83f6+/VIzVAfhosPe6eSDnAP9ofFaLMgyJJeesd4/wDxpOv8Z02z2ezxvxyixgypRCrSR1Et9Vbq2T5mlDx2fPUtRUtRUpRJJJcknMk6mPRCplDdJK5TUTXESOGFHChQooWylChQoEJRLZbWuUtK5ailaS6VAsQesRQoELrvB/2kJtDSrSpMubkFZIX5/ArlkdNoNp8rFy3j5sgw4X+0edZgJc38aVkAfGkfuqOY/dPkRFsMpiNx91lVVAHi7PJdhVLThbkz6wyQkAMC+zxTuy95NqliZIXjTkr8yTspOafOh0eLqAB1hZ3SMxk0XACQNMGixCS7KDqw+s4GbenCssXruI17xsk0sZc09Bz2GflEFh4dn4iChRf8yDV9aiPRQyAsuXgqEbNJJHllY5nq6xZsCpipie64BqKt7ZfKDq5uCsDdsE792pPLFoBGqvhSQS4BT0P9QYrfWMFwBdPfDSuGGgeKFVSw1UgNptFOZchKqO5DgMeWTZiDdPDiARVw4NQ5pzy9o0UWRAZkJDZMBGMyqqusJaNLeRzfwscfVWt6OAGXZ7lzj9jAs6m8vlyiOfcZ0JJOTJNdsneOnqlgs4BbKmXTaEEB3YPvr6w+2skByuf8fyd6LkkuwrYkylH2Hr6xeu+0nLs1sDnmwbWmUdPIfOsRizpDsACdRQ66jqYk+q1t0ub6oPR9zfV6ftAD7gc2pDOwBo/qIML4u5JQokjEQAFKcHlVJDnahgcu+wBYXiUSRkSzOaJDjzhJss7LiN9+45PjeyWkogHAW8sKumWEAkn2h0qek5Gu2saiuHJjgByNS4b3rGXellnSFgCQuYn8yElQ3OQ7rc9oujqfiToc0354A+nNVGjkjyAnBBxeKm20Ures4mbIZ6RoCXMwupBTRy7Aj11itOmdxRICgM8Tbsz6V9IBXxwSBklhfwCiKOWT5Gk/QlZsydQ1AZ/Xfn0iuLzcMVVHlXpG3Kuoq/0Qot8LkfKsZtp4fU5ASlCgWIIUS9Gzy8hGqyojeLtNx5qoRhuHgj6KBMtMxJAHe3JEOsVnVKUDQuO8HApGldfB85xiBrqXSlumb+euUbqODkjNONW7sgPnmXV6RTJWRC43TDaWY/KMd6whbQsgAPhzbR9zFhK2H9I2TwqzMoBtEpYf3PVoHOKr4k2BJNomAKIdMsEKmq6IHhB3UW5xmPETcwNANuWbqx1NOfnufrwU3bs+2fQdY57xb9pAQ8qxqdWRmjIfwbn97LZ8wMcT8dz7Y6f/AByfyJNT/Gr4ulBygajKipSHmSQ3K0oqYADV5Jy1kkkkkkuSakk5knUw2FCh5OJQoUKBCUKFCgQlChQoEJQoUKBCsWG3zJKxMlLUhYyUksf8coP7l+1lVE2tD6dpLDHqqXl/K3SOcQorkjbI3S4KDmB26+uOGr2sdplBVkmS5gArh8SX/Mk95B6gRsx8a2O2zJSwuUtUtYyUhRSodFCojonDv2722QybSlFpQNT+HN/nSGP+5JPOLmkAWUgLbL6GhQF8Lfa1YbcpMtJmS5yspa0GvRaHS3VoNHiaEoUJ4TwIShQnhPAhKFCeE8CFVtt3Jm+IqFG7pbV9uXy2iCzXMmW+Eu5B7weo6NGi8J4jobq1Wza30RbFlWTZ1/FM/lSE/wDLEflDkWJABGHPN3U/Uqd4neE8daNIsEHJuVGmQkVCUh9gBEM265SqmWl2ZwACxLsCOYeLTwniJjY4WIC6CRsmdilgGDDINQNEKbulgghADFw0WHgB4l+2qw2VSkI7SfNTQpQkoSDspcwD2Co6WtIsQuIyVOUCStwkGgTrzJevSMfiLj6y2EfjqKSzhLd89EZkc2auccV4j+268LS6ZShZZZ0lf+Ruc01B/hwwATpylqKlKKlEuSS5J3JNTFdrLljzXUuKvt5tE4FFil/d0n/UUy5p6fDL9zsRHLrRaVzFFcxSlrUXUpRKlE7lRqTEcKOqSUKFCgQlChQoEJQoUKBC/9k="/>
          <p:cNvSpPr>
            <a:spLocks noChangeAspect="1" noChangeArrowheads="1"/>
          </p:cNvSpPr>
          <p:nvPr/>
        </p:nvSpPr>
        <p:spPr bwMode="auto">
          <a:xfrm>
            <a:off x="215900" y="-31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portfolio.kelsocartography.com/albums/ng-supplements/biosphere_FINA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2819400"/>
            <a:ext cx="5584649" cy="341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492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b="1" dirty="0" smtClean="0"/>
              <a:t>Biodiversity (biological diversity)</a:t>
            </a:r>
            <a:endParaRPr lang="en-CA" sz="2500" b="1" dirty="0"/>
          </a:p>
        </p:txBody>
      </p:sp>
      <p:sp>
        <p:nvSpPr>
          <p:cNvPr id="3" name="Content Placeholder 2"/>
          <p:cNvSpPr>
            <a:spLocks noGrp="1"/>
          </p:cNvSpPr>
          <p:nvPr>
            <p:ph idx="1"/>
          </p:nvPr>
        </p:nvSpPr>
        <p:spPr/>
        <p:txBody>
          <a:bodyPr>
            <a:normAutofit/>
          </a:bodyPr>
          <a:lstStyle/>
          <a:p>
            <a:pPr>
              <a:buFontTx/>
              <a:buChar char="-"/>
            </a:pPr>
            <a:r>
              <a:rPr lang="en-CA" sz="2500" dirty="0" smtClean="0"/>
              <a:t>A variation of life forms within a given ecosystem.</a:t>
            </a:r>
          </a:p>
          <a:p>
            <a:pPr>
              <a:buFontTx/>
              <a:buChar char="-"/>
            </a:pPr>
            <a:r>
              <a:rPr lang="en-CA" sz="2500" dirty="0" smtClean="0"/>
              <a:t>The number and variety of organisms in a given area.</a:t>
            </a:r>
          </a:p>
        </p:txBody>
      </p:sp>
      <p:pic>
        <p:nvPicPr>
          <p:cNvPr id="2050" name="Picture 2" descr="http://marinebio.org/i/biodiversity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2743200"/>
            <a:ext cx="4286250" cy="2943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743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500" b="1" dirty="0" smtClean="0"/>
              <a:t>FOOD CHAIN</a:t>
            </a:r>
            <a:endParaRPr lang="en-CA" sz="2500" b="1" dirty="0"/>
          </a:p>
        </p:txBody>
      </p:sp>
      <p:sp>
        <p:nvSpPr>
          <p:cNvPr id="3" name="Content Placeholder 2"/>
          <p:cNvSpPr>
            <a:spLocks noGrp="1"/>
          </p:cNvSpPr>
          <p:nvPr>
            <p:ph idx="1"/>
          </p:nvPr>
        </p:nvSpPr>
        <p:spPr/>
        <p:txBody>
          <a:bodyPr>
            <a:normAutofit/>
          </a:bodyPr>
          <a:lstStyle/>
          <a:p>
            <a:r>
              <a:rPr lang="en-CA" sz="2500" dirty="0" smtClean="0"/>
              <a:t>Shows how each living organism gets its food.</a:t>
            </a:r>
          </a:p>
          <a:p>
            <a:r>
              <a:rPr lang="en-CA" sz="2500" dirty="0" smtClean="0"/>
              <a:t>Always starts with plant life </a:t>
            </a:r>
            <a:r>
              <a:rPr lang="en-CA" sz="2500" b="1" dirty="0" smtClean="0"/>
              <a:t>(producers) </a:t>
            </a:r>
            <a:r>
              <a:rPr lang="en-CA" sz="2500" dirty="0" smtClean="0"/>
              <a:t>and ends with an animal </a:t>
            </a:r>
            <a:r>
              <a:rPr lang="en-CA" sz="2500" b="1" dirty="0" smtClean="0"/>
              <a:t>(consumer)</a:t>
            </a:r>
            <a:r>
              <a:rPr lang="en-CA" sz="2500" dirty="0" smtClean="0"/>
              <a:t>.</a:t>
            </a:r>
          </a:p>
          <a:p>
            <a:r>
              <a:rPr lang="en-CA" sz="2500" dirty="0" smtClean="0"/>
              <a:t>For example, a simple food chain links the trees and shrubs, the giraffes (that eat the trees and shrubs), and the lions (that eat the giraffes).</a:t>
            </a:r>
            <a:endParaRPr lang="en-CA" sz="2500" dirty="0"/>
          </a:p>
        </p:txBody>
      </p:sp>
      <p:pic>
        <p:nvPicPr>
          <p:cNvPr id="3074" name="Picture 2" descr="https://encrypted-tbn3.gstatic.com/images?q=tbn:ANd9GcSiQdHxCs6FhuacDrBElMrY2Kra_bHHZ5QC-xG351UHbuD-Q7r-f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 y="4114799"/>
            <a:ext cx="3424237" cy="256698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encrypted-tbn0.gstatic.com/images?q=tbn:ANd9GcTzeVFE91lIkv8FMIs86F-RG0ETvfjwQ50BnnMNwkIIYg4aRZv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93473" y="4114800"/>
            <a:ext cx="1828800" cy="256988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25.media.tumblr.com/tumblr_m0jrt59NSP1r0ockuo1_50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4114800"/>
            <a:ext cx="2819400" cy="26487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586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4"/>
                                        </p:tgtEl>
                                        <p:attrNameLst>
                                          <p:attrName>style.visibility</p:attrName>
                                        </p:attrNameLst>
                                      </p:cBhvr>
                                      <p:to>
                                        <p:strVal val="visible"/>
                                      </p:to>
                                    </p:set>
                                    <p:anim calcmode="lin" valueType="num">
                                      <p:cBhvr additive="base">
                                        <p:cTn id="19" dur="500" fill="hold"/>
                                        <p:tgtEl>
                                          <p:spTgt spid="3074"/>
                                        </p:tgtEl>
                                        <p:attrNameLst>
                                          <p:attrName>ppt_x</p:attrName>
                                        </p:attrNameLst>
                                      </p:cBhvr>
                                      <p:tavLst>
                                        <p:tav tm="0">
                                          <p:val>
                                            <p:strVal val="#ppt_x"/>
                                          </p:val>
                                        </p:tav>
                                        <p:tav tm="100000">
                                          <p:val>
                                            <p:strVal val="#ppt_x"/>
                                          </p:val>
                                        </p:tav>
                                      </p:tavLst>
                                    </p:anim>
                                    <p:anim calcmode="lin" valueType="num">
                                      <p:cBhvr additive="base">
                                        <p:cTn id="20" dur="500" fill="hold"/>
                                        <p:tgtEl>
                                          <p:spTgt spid="307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3076"/>
                                        </p:tgtEl>
                                        <p:attrNameLst>
                                          <p:attrName>style.visibility</p:attrName>
                                        </p:attrNameLst>
                                      </p:cBhvr>
                                      <p:to>
                                        <p:strVal val="visible"/>
                                      </p:to>
                                    </p:set>
                                    <p:animEffect transition="in" filter="fade">
                                      <p:cBhvr>
                                        <p:cTn id="25" dur="1000"/>
                                        <p:tgtEl>
                                          <p:spTgt spid="3076"/>
                                        </p:tgtEl>
                                      </p:cBhvr>
                                    </p:animEffect>
                                    <p:anim calcmode="lin" valueType="num">
                                      <p:cBhvr>
                                        <p:cTn id="26" dur="1000" fill="hold"/>
                                        <p:tgtEl>
                                          <p:spTgt spid="3076"/>
                                        </p:tgtEl>
                                        <p:attrNameLst>
                                          <p:attrName>ppt_x</p:attrName>
                                        </p:attrNameLst>
                                      </p:cBhvr>
                                      <p:tavLst>
                                        <p:tav tm="0">
                                          <p:val>
                                            <p:strVal val="#ppt_x"/>
                                          </p:val>
                                        </p:tav>
                                        <p:tav tm="100000">
                                          <p:val>
                                            <p:strVal val="#ppt_x"/>
                                          </p:val>
                                        </p:tav>
                                      </p:tavLst>
                                    </p:anim>
                                    <p:anim calcmode="lin" valueType="num">
                                      <p:cBhvr>
                                        <p:cTn id="27" dur="1000" fill="hold"/>
                                        <p:tgtEl>
                                          <p:spTgt spid="3076"/>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3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2438400"/>
            <a:ext cx="8229600" cy="4114799"/>
          </a:xfrm>
        </p:spPr>
        <p:txBody>
          <a:bodyPr>
            <a:normAutofit fontScale="92500" lnSpcReduction="20000"/>
          </a:bodyPr>
          <a:lstStyle/>
          <a:p>
            <a:r>
              <a:rPr lang="en-CA" sz="2500" dirty="0" smtClean="0"/>
              <a:t>Plants are called </a:t>
            </a:r>
            <a:r>
              <a:rPr lang="en-CA" sz="2500" b="1" dirty="0" smtClean="0"/>
              <a:t>producers</a:t>
            </a:r>
            <a:r>
              <a:rPr lang="en-CA" sz="2500" dirty="0" smtClean="0"/>
              <a:t> because they are able to use light energy from the sun to produce food (sugar) from carbon dioxide and water.</a:t>
            </a:r>
          </a:p>
          <a:p>
            <a:r>
              <a:rPr lang="en-CA" sz="2500" dirty="0" smtClean="0"/>
              <a:t>Animals cannot make their own food so they must eat plants and/or other animals.  They are called </a:t>
            </a:r>
            <a:r>
              <a:rPr lang="en-CA" sz="2500" b="1" dirty="0" smtClean="0"/>
              <a:t>consumers</a:t>
            </a:r>
            <a:r>
              <a:rPr lang="en-CA" sz="2500" dirty="0" smtClean="0"/>
              <a:t>.  There are three groups of consumers.</a:t>
            </a:r>
          </a:p>
          <a:p>
            <a:pPr lvl="1"/>
            <a:r>
              <a:rPr lang="en-CA" sz="2100" dirty="0" smtClean="0"/>
              <a:t>Animals that eat ONLY PLANTS are called </a:t>
            </a:r>
            <a:r>
              <a:rPr lang="en-CA" sz="2100" b="1" dirty="0" smtClean="0"/>
              <a:t>herbivores</a:t>
            </a:r>
            <a:r>
              <a:rPr lang="en-CA" sz="2100" dirty="0" smtClean="0"/>
              <a:t> (or primary consumers).</a:t>
            </a:r>
          </a:p>
          <a:p>
            <a:pPr lvl="1"/>
            <a:r>
              <a:rPr lang="en-CA" sz="2100" dirty="0" smtClean="0"/>
              <a:t>Animals that eat OTHER ANIMALS are called </a:t>
            </a:r>
            <a:r>
              <a:rPr lang="en-CA" sz="2100" b="1" dirty="0" smtClean="0"/>
              <a:t>carnivores. </a:t>
            </a:r>
          </a:p>
          <a:p>
            <a:pPr lvl="2"/>
            <a:r>
              <a:rPr lang="en-CA" sz="1700" b="1" dirty="0" smtClean="0"/>
              <a:t>Carnivores that eat herbivores are called SECONDARY CONSUMERS</a:t>
            </a:r>
          </a:p>
          <a:p>
            <a:pPr lvl="2"/>
            <a:r>
              <a:rPr lang="en-CA" sz="1700" b="1" dirty="0" smtClean="0"/>
              <a:t>Carnivores that eat other carnivores are called TERTIARY CONSUMERS</a:t>
            </a:r>
          </a:p>
          <a:p>
            <a:pPr lvl="2"/>
            <a:r>
              <a:rPr lang="en-CA" sz="1700" b="1" dirty="0" smtClean="0"/>
              <a:t>Ex., phytoplankton -&gt; small fishes -&gt; seals -&gt; killer whales</a:t>
            </a:r>
            <a:endParaRPr lang="en-CA" sz="1700" dirty="0" smtClean="0"/>
          </a:p>
          <a:p>
            <a:pPr lvl="1"/>
            <a:r>
              <a:rPr lang="en-CA" sz="2100" dirty="0" smtClean="0"/>
              <a:t>Animals and people who eat BOTH animals and plants are called </a:t>
            </a:r>
            <a:r>
              <a:rPr lang="en-CA" sz="2100" b="1" dirty="0" smtClean="0"/>
              <a:t>omnivores.</a:t>
            </a:r>
            <a:endParaRPr lang="en-CA" sz="2100" dirty="0"/>
          </a:p>
        </p:txBody>
      </p:sp>
      <p:pic>
        <p:nvPicPr>
          <p:cNvPr id="4098" name="Picture 2" descr="http://www.uen.org/core/science/sciber/sciber8/images/pyrami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381000"/>
            <a:ext cx="3076575" cy="2057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04302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r>
              <a:rPr lang="en-CA" sz="2500" dirty="0" smtClean="0"/>
              <a:t>Then there are </a:t>
            </a:r>
            <a:r>
              <a:rPr lang="en-CA" sz="2500" b="1" dirty="0" smtClean="0"/>
              <a:t>decomposers </a:t>
            </a:r>
            <a:r>
              <a:rPr lang="en-CA" sz="2500" dirty="0" smtClean="0"/>
              <a:t>(bacteria and fungi) which feed on decaying matter.</a:t>
            </a:r>
          </a:p>
          <a:p>
            <a:endParaRPr lang="en-CA" sz="2500" dirty="0"/>
          </a:p>
          <a:p>
            <a:pPr marL="0" indent="0">
              <a:buNone/>
            </a:pPr>
            <a:endParaRPr lang="en-CA" sz="2500" dirty="0" smtClean="0"/>
          </a:p>
          <a:p>
            <a:r>
              <a:rPr lang="en-CA" sz="2500" dirty="0" smtClean="0"/>
              <a:t>These decomposers speed up the decaying process that releases mineral salts back into the food chain for absorption by plants as nutrients.</a:t>
            </a:r>
            <a:endParaRPr lang="en-CA" sz="2500" dirty="0"/>
          </a:p>
        </p:txBody>
      </p:sp>
      <p:pic>
        <p:nvPicPr>
          <p:cNvPr id="5122" name="Picture 2" descr="https://encrypted-tbn1.gstatic.com/images?q=tbn:ANd9GcRBjwresF3oP3tDFcZN5ktaajBAyrTgarxsQf-04hN5Eo2tC-D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190780"/>
            <a:ext cx="3581400" cy="2684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5734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457200" y="2900943"/>
            <a:ext cx="8229600" cy="3225220"/>
          </a:xfrm>
        </p:spPr>
        <p:txBody>
          <a:bodyPr>
            <a:normAutofit/>
          </a:bodyPr>
          <a:lstStyle/>
          <a:p>
            <a:pPr marL="0" indent="0">
              <a:buNone/>
            </a:pPr>
            <a:r>
              <a:rPr lang="en-CA" sz="2500" dirty="0" smtClean="0"/>
              <a:t>The above energy pyramid shows many trees and shrubs providing food and energy to giraffes.  Note that as we go up, there are fewer giraffes than trees and shrubs and even fewer lions than giraffes … as we go further along a food chain, there are fewer and fewer consumers.</a:t>
            </a:r>
            <a:endParaRPr lang="en-CA" sz="2500" dirty="0"/>
          </a:p>
        </p:txBody>
      </p:sp>
      <p:pic>
        <p:nvPicPr>
          <p:cNvPr id="6146" name="Picture 2" descr="http://t1.gstatic.com/images?q=tbn:ANd9GcQzHwM7rLVZmpfIdultaNS8x7Jm5kuzTT-2QfXbA0Hbx_u7GL0np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28600"/>
            <a:ext cx="3352800" cy="2672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46613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pPr algn="l"/>
            <a:r>
              <a:rPr lang="en-CA" sz="2500" b="1" dirty="0" smtClean="0"/>
              <a:t>Domino effect </a:t>
            </a:r>
            <a:r>
              <a:rPr lang="en-CA" sz="2500" dirty="0" smtClean="0"/>
              <a:t>– is a simple chain reaction that occurs when a small change causes a similar change nearby, which then will cause another similar change, and so on in linear sequence.</a:t>
            </a:r>
            <a:endParaRPr lang="en-CA" sz="2500" b="1" dirty="0"/>
          </a:p>
        </p:txBody>
      </p:sp>
      <p:sp>
        <p:nvSpPr>
          <p:cNvPr id="3" name="Content Placeholder 2"/>
          <p:cNvSpPr>
            <a:spLocks noGrp="1"/>
          </p:cNvSpPr>
          <p:nvPr>
            <p:ph idx="1"/>
          </p:nvPr>
        </p:nvSpPr>
        <p:spPr>
          <a:xfrm>
            <a:off x="457200" y="2209800"/>
            <a:ext cx="8229600" cy="3916363"/>
          </a:xfrm>
        </p:spPr>
        <p:txBody>
          <a:bodyPr>
            <a:normAutofit fontScale="92500"/>
          </a:bodyPr>
          <a:lstStyle/>
          <a:p>
            <a:pPr marL="0" indent="0">
              <a:buNone/>
            </a:pPr>
            <a:r>
              <a:rPr lang="en-CA" sz="2500" b="1" dirty="0" smtClean="0"/>
              <a:t>Predator-Prey relationship</a:t>
            </a:r>
          </a:p>
          <a:p>
            <a:pPr marL="0" indent="0">
              <a:buNone/>
            </a:pPr>
            <a:endParaRPr lang="en-CA" sz="2500" b="1" dirty="0"/>
          </a:p>
          <a:p>
            <a:pPr marL="0" indent="0">
              <a:buNone/>
            </a:pPr>
            <a:r>
              <a:rPr lang="en-CA" sz="2500" dirty="0" smtClean="0"/>
              <a:t>A </a:t>
            </a:r>
            <a:r>
              <a:rPr lang="en-CA" sz="2500" b="1" dirty="0" smtClean="0"/>
              <a:t>predator</a:t>
            </a:r>
            <a:r>
              <a:rPr lang="en-CA" sz="2500" dirty="0" smtClean="0"/>
              <a:t> is an organism that eats another organism.</a:t>
            </a:r>
          </a:p>
          <a:p>
            <a:pPr marL="0" indent="0">
              <a:buNone/>
            </a:pPr>
            <a:endParaRPr lang="en-CA" sz="2500" dirty="0"/>
          </a:p>
          <a:p>
            <a:pPr marL="0" indent="0">
              <a:buNone/>
            </a:pPr>
            <a:r>
              <a:rPr lang="en-CA" sz="2500" dirty="0" smtClean="0"/>
              <a:t>A </a:t>
            </a:r>
            <a:r>
              <a:rPr lang="en-CA" sz="2500" b="1" dirty="0" smtClean="0"/>
              <a:t>prey</a:t>
            </a:r>
            <a:r>
              <a:rPr lang="en-CA" sz="2500" dirty="0" smtClean="0"/>
              <a:t> is the organism which the predator eats.</a:t>
            </a:r>
          </a:p>
          <a:p>
            <a:pPr marL="0" indent="0">
              <a:buNone/>
            </a:pPr>
            <a:r>
              <a:rPr lang="en-CA" sz="2000" dirty="0" smtClean="0"/>
              <a:t>Note:</a:t>
            </a:r>
          </a:p>
          <a:p>
            <a:r>
              <a:rPr lang="en-CA" sz="2000" dirty="0" smtClean="0"/>
              <a:t>When a species acts as a predator, it keeps the population of its prey in check.</a:t>
            </a:r>
          </a:p>
          <a:p>
            <a:r>
              <a:rPr lang="en-CA" sz="2000" dirty="0" smtClean="0"/>
              <a:t>When a species acts as a prey, it provides an important food source.</a:t>
            </a:r>
          </a:p>
          <a:p>
            <a:r>
              <a:rPr lang="en-CA" sz="2000" dirty="0" smtClean="0"/>
              <a:t>Examples of predator and prey are lion and zebra, bear and fish, and fox and rabbit.</a:t>
            </a:r>
            <a:endParaRPr lang="en-CA" sz="2000" dirty="0"/>
          </a:p>
        </p:txBody>
      </p:sp>
    </p:spTree>
    <p:extLst>
      <p:ext uri="{BB962C8B-B14F-4D97-AF65-F5344CB8AC3E}">
        <p14:creationId xmlns:p14="http://schemas.microsoft.com/office/powerpoint/2010/main" val="2562299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lstStyle/>
          <a:p>
            <a:r>
              <a:rPr lang="en-CA" smtClean="0"/>
              <a:t>Page 10,  1-8</a:t>
            </a:r>
            <a:endParaRPr lang="en-CA"/>
          </a:p>
        </p:txBody>
      </p:sp>
    </p:spTree>
    <p:extLst>
      <p:ext uri="{BB962C8B-B14F-4D97-AF65-F5344CB8AC3E}">
        <p14:creationId xmlns:p14="http://schemas.microsoft.com/office/powerpoint/2010/main" val="4176630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229600" cy="1981200"/>
          </a:xfrm>
        </p:spPr>
        <p:txBody>
          <a:bodyPr>
            <a:noAutofit/>
          </a:bodyPr>
          <a:lstStyle/>
          <a:p>
            <a:pPr algn="l"/>
            <a:r>
              <a:rPr lang="en-US" sz="2000" dirty="0" smtClean="0"/>
              <a:t>The </a:t>
            </a:r>
            <a:r>
              <a:rPr lang="en-US" sz="2000" b="1" dirty="0" smtClean="0"/>
              <a:t>atmosphere</a:t>
            </a:r>
            <a:r>
              <a:rPr lang="en-US" sz="2000" dirty="0" smtClean="0"/>
              <a:t> is a mixture of </a:t>
            </a:r>
            <a:br>
              <a:rPr lang="en-US" sz="2000" dirty="0" smtClean="0"/>
            </a:br>
            <a:r>
              <a:rPr lang="en-US" sz="2000" dirty="0" smtClean="0"/>
              <a:t>nitrogen and oxygen and other </a:t>
            </a:r>
            <a:br>
              <a:rPr lang="en-US" sz="2000" dirty="0" smtClean="0"/>
            </a:br>
            <a:r>
              <a:rPr lang="en-US" sz="2000" dirty="0" smtClean="0"/>
              <a:t>gases that extend 800 km about</a:t>
            </a:r>
            <a:br>
              <a:rPr lang="en-US" sz="2000" dirty="0" smtClean="0"/>
            </a:br>
            <a:r>
              <a:rPr lang="en-US" sz="2000" dirty="0" smtClean="0"/>
              <a:t> Earths Surface.</a:t>
            </a:r>
            <a:br>
              <a:rPr lang="en-US" sz="2000" dirty="0" smtClean="0"/>
            </a:br>
            <a:r>
              <a:rPr lang="en-US" sz="2000" dirty="0"/>
              <a:t/>
            </a:r>
            <a:br>
              <a:rPr lang="en-US" sz="2000" dirty="0"/>
            </a:br>
            <a:r>
              <a:rPr lang="en-US" sz="2000" dirty="0" smtClean="0"/>
              <a:t>Most of the atmosphere is concentrated </a:t>
            </a:r>
            <a:br>
              <a:rPr lang="en-US" sz="2000" dirty="0" smtClean="0"/>
            </a:br>
            <a:r>
              <a:rPr lang="en-US" sz="2000" dirty="0" smtClean="0"/>
              <a:t>in the lower two parts:</a:t>
            </a:r>
            <a:br>
              <a:rPr lang="en-US" sz="2000" dirty="0" smtClean="0"/>
            </a:br>
            <a:r>
              <a:rPr lang="en-US" sz="2000" dirty="0" smtClean="0"/>
              <a:t>     -  the troposphere (0 – 12 km) and</a:t>
            </a:r>
            <a:br>
              <a:rPr lang="en-US" sz="2000" dirty="0" smtClean="0"/>
            </a:br>
            <a:r>
              <a:rPr lang="en-US" sz="2000" dirty="0" smtClean="0"/>
              <a:t>     -  the stratosphere (13 – 50 km)</a:t>
            </a:r>
            <a:endParaRPr lang="en-US" sz="2000" dirty="0"/>
          </a:p>
        </p:txBody>
      </p:sp>
      <p:sp>
        <p:nvSpPr>
          <p:cNvPr id="3" name="Content Placeholder 2"/>
          <p:cNvSpPr>
            <a:spLocks noGrp="1"/>
          </p:cNvSpPr>
          <p:nvPr>
            <p:ph idx="1"/>
          </p:nvPr>
        </p:nvSpPr>
        <p:spPr>
          <a:xfrm>
            <a:off x="76200" y="2590800"/>
            <a:ext cx="7162800" cy="4525963"/>
          </a:xfrm>
        </p:spPr>
        <p:txBody>
          <a:bodyPr/>
          <a:lstStyle/>
          <a:p>
            <a:endParaRPr lang="en-US" dirty="0" smtClean="0"/>
          </a:p>
          <a:p>
            <a:endParaRPr lang="en-US" dirty="0" smtClean="0"/>
          </a:p>
          <a:p>
            <a:endParaRPr lang="en-US" dirty="0"/>
          </a:p>
        </p:txBody>
      </p:sp>
      <p:pic>
        <p:nvPicPr>
          <p:cNvPr id="2054" name="Picture 6" descr="http://brighterfuturechallenge.com/wp-content/uploads/2012/05/biosphere.gif">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0" y="152400"/>
            <a:ext cx="4762500" cy="40957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 y="3429000"/>
            <a:ext cx="6648615" cy="1323439"/>
          </a:xfrm>
          <a:prstGeom prst="rect">
            <a:avLst/>
          </a:prstGeom>
          <a:noFill/>
        </p:spPr>
        <p:txBody>
          <a:bodyPr wrap="none" rtlCol="0">
            <a:spAutoFit/>
          </a:bodyPr>
          <a:lstStyle/>
          <a:p>
            <a:r>
              <a:rPr lang="en-US" sz="2000" dirty="0" smtClean="0"/>
              <a:t>The </a:t>
            </a:r>
            <a:r>
              <a:rPr lang="en-US" sz="2000" b="1" dirty="0" smtClean="0"/>
              <a:t>lithosphere</a:t>
            </a:r>
            <a:r>
              <a:rPr lang="en-US" sz="2000" dirty="0" smtClean="0"/>
              <a:t> is Earth’s crust that forms</a:t>
            </a:r>
          </a:p>
          <a:p>
            <a:r>
              <a:rPr lang="en-US" sz="2000" dirty="0"/>
              <a:t> </a:t>
            </a:r>
            <a:r>
              <a:rPr lang="en-US" sz="2000" dirty="0" smtClean="0"/>
              <a:t>    - land </a:t>
            </a:r>
            <a:r>
              <a:rPr lang="en-US" sz="2000" b="1" dirty="0" smtClean="0"/>
              <a:t>(continental crust)</a:t>
            </a:r>
            <a:r>
              <a:rPr lang="en-US" sz="2000" dirty="0" smtClean="0"/>
              <a:t> above sea level and at</a:t>
            </a:r>
          </a:p>
          <a:p>
            <a:r>
              <a:rPr lang="en-US" sz="2000" dirty="0" smtClean="0"/>
              <a:t>the ocean bottom (</a:t>
            </a:r>
            <a:r>
              <a:rPr lang="en-US" sz="2000" b="1" dirty="0" smtClean="0"/>
              <a:t>oceanic crust).</a:t>
            </a:r>
          </a:p>
          <a:p>
            <a:r>
              <a:rPr lang="en-US" sz="2000" b="1" dirty="0"/>
              <a:t> </a:t>
            </a:r>
            <a:r>
              <a:rPr lang="en-US" sz="2000" b="1" dirty="0" smtClean="0"/>
              <a:t>    - </a:t>
            </a:r>
            <a:r>
              <a:rPr lang="en-US" sz="2000" dirty="0" smtClean="0"/>
              <a:t>the lithosphere varies in thickness from 100 km to 200 km</a:t>
            </a:r>
            <a:endParaRPr lang="en-US" sz="2000" dirty="0"/>
          </a:p>
        </p:txBody>
      </p:sp>
      <p:sp>
        <p:nvSpPr>
          <p:cNvPr id="7" name="TextBox 6"/>
          <p:cNvSpPr txBox="1"/>
          <p:nvPr/>
        </p:nvSpPr>
        <p:spPr>
          <a:xfrm>
            <a:off x="293914" y="5181600"/>
            <a:ext cx="8001000" cy="707886"/>
          </a:xfrm>
          <a:prstGeom prst="rect">
            <a:avLst/>
          </a:prstGeom>
          <a:noFill/>
        </p:spPr>
        <p:txBody>
          <a:bodyPr wrap="square" rtlCol="0">
            <a:spAutoFit/>
          </a:bodyPr>
          <a:lstStyle/>
          <a:p>
            <a:r>
              <a:rPr lang="en-US" sz="2000" dirty="0" smtClean="0"/>
              <a:t>The </a:t>
            </a:r>
            <a:r>
              <a:rPr lang="en-US" sz="2000" b="1" dirty="0" smtClean="0"/>
              <a:t>hydrosphere</a:t>
            </a:r>
            <a:r>
              <a:rPr lang="en-US" sz="2000" dirty="0" smtClean="0"/>
              <a:t> is water on or near Earth’s surface.  This includes water in oceans, rivers, lakes, streams, and underground reservoirs.</a:t>
            </a:r>
            <a:endParaRPr lang="en-US" sz="2000" dirty="0"/>
          </a:p>
        </p:txBody>
      </p:sp>
    </p:spTree>
    <p:extLst>
      <p:ext uri="{BB962C8B-B14F-4D97-AF65-F5344CB8AC3E}">
        <p14:creationId xmlns:p14="http://schemas.microsoft.com/office/powerpoint/2010/main" val="254533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24800" cy="1630362"/>
          </a:xfrm>
        </p:spPr>
        <p:txBody>
          <a:bodyPr>
            <a:normAutofit/>
          </a:bodyPr>
          <a:lstStyle/>
          <a:p>
            <a:pPr algn="l"/>
            <a:r>
              <a:rPr lang="en-US" sz="2500" dirty="0" smtClean="0"/>
              <a:t>Another component within the hydrosphere is the </a:t>
            </a:r>
            <a:r>
              <a:rPr lang="en-US" sz="2500" b="1" dirty="0" err="1" smtClean="0"/>
              <a:t>cryosphere</a:t>
            </a:r>
            <a:r>
              <a:rPr lang="en-US" sz="2500" dirty="0" smtClean="0"/>
              <a:t>.  It consists of water that is temporarily frozen in polar ice caps, snow, permafrost, and glaciers.</a:t>
            </a:r>
            <a:endParaRPr lang="en-US" sz="2500" dirty="0"/>
          </a:p>
        </p:txBody>
      </p:sp>
      <p:sp>
        <p:nvSpPr>
          <p:cNvPr id="3" name="Content Placeholder 2"/>
          <p:cNvSpPr>
            <a:spLocks noGrp="1"/>
          </p:cNvSpPr>
          <p:nvPr>
            <p:ph idx="1"/>
          </p:nvPr>
        </p:nvSpPr>
        <p:spPr>
          <a:xfrm>
            <a:off x="4724400" y="2209800"/>
            <a:ext cx="3276600" cy="4525963"/>
          </a:xfrm>
        </p:spPr>
        <p:txBody>
          <a:bodyPr>
            <a:normAutofit/>
          </a:bodyPr>
          <a:lstStyle/>
          <a:p>
            <a:pPr marL="0" indent="0">
              <a:buNone/>
            </a:pPr>
            <a:r>
              <a:rPr lang="en-US" sz="2500" b="1" dirty="0" err="1" smtClean="0"/>
              <a:t>Anthrosphere</a:t>
            </a:r>
            <a:r>
              <a:rPr lang="en-US" sz="2500" dirty="0" smtClean="0"/>
              <a:t> – the part of the environment made or modified by humans and used for their activities  Ex., human populations, its buildings, dams and other constructions.</a:t>
            </a:r>
            <a:endParaRPr lang="en-US" sz="2500" b="1" dirty="0"/>
          </a:p>
        </p:txBody>
      </p:sp>
      <p:pic>
        <p:nvPicPr>
          <p:cNvPr id="4" name="Picture 2" descr="http://www.eoearth.org/files/226201_226300/226205/home-earth-spheres.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362200"/>
            <a:ext cx="3619500" cy="3419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415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500" dirty="0" smtClean="0"/>
              <a:t>The </a:t>
            </a:r>
            <a:r>
              <a:rPr lang="en-US" sz="2500" b="1" dirty="0" smtClean="0"/>
              <a:t>biosphere,</a:t>
            </a:r>
            <a:endParaRPr lang="en-US" sz="2500" dirty="0"/>
          </a:p>
        </p:txBody>
      </p:sp>
      <p:sp>
        <p:nvSpPr>
          <p:cNvPr id="3" name="Content Placeholder 2"/>
          <p:cNvSpPr>
            <a:spLocks noGrp="1"/>
          </p:cNvSpPr>
          <p:nvPr>
            <p:ph idx="1"/>
          </p:nvPr>
        </p:nvSpPr>
        <p:spPr/>
        <p:txBody>
          <a:bodyPr>
            <a:normAutofit/>
          </a:bodyPr>
          <a:lstStyle/>
          <a:p>
            <a:pPr marL="0" indent="0">
              <a:buNone/>
            </a:pPr>
            <a:r>
              <a:rPr lang="en-US" sz="2500" dirty="0" smtClean="0"/>
              <a:t>is the portion of earth in which all known life forms exist.  It occupies a thin layer of air (</a:t>
            </a:r>
            <a:r>
              <a:rPr lang="en-US" sz="2500" b="1" dirty="0" smtClean="0"/>
              <a:t>atmosphere</a:t>
            </a:r>
            <a:r>
              <a:rPr lang="en-US" sz="2500" dirty="0" smtClean="0"/>
              <a:t>), water (</a:t>
            </a:r>
            <a:r>
              <a:rPr lang="en-US" sz="2500" b="1" dirty="0" smtClean="0"/>
              <a:t>hydrosphere</a:t>
            </a:r>
            <a:r>
              <a:rPr lang="en-US" sz="2500" dirty="0" smtClean="0"/>
              <a:t>), and land (</a:t>
            </a:r>
            <a:r>
              <a:rPr lang="en-US" sz="2500" b="1" dirty="0" smtClean="0"/>
              <a:t>lithosphere</a:t>
            </a:r>
            <a:r>
              <a:rPr lang="en-US" sz="2500" dirty="0" smtClean="0"/>
              <a:t>).  Living organisms are found in all three zones.</a:t>
            </a:r>
            <a:endParaRPr lang="en-US" sz="2500" dirty="0"/>
          </a:p>
        </p:txBody>
      </p:sp>
      <p:pic>
        <p:nvPicPr>
          <p:cNvPr id="4" name="Picture 3" descr="http://www.ucar.edu/learn/images/athylibi.gif"/>
          <p:cNvPicPr/>
          <p:nvPr/>
        </p:nvPicPr>
        <p:blipFill>
          <a:blip r:embed="rId2"/>
          <a:srcRect/>
          <a:stretch>
            <a:fillRect/>
          </a:stretch>
        </p:blipFill>
        <p:spPr bwMode="auto">
          <a:xfrm>
            <a:off x="1828800" y="3341914"/>
            <a:ext cx="5410200" cy="3048000"/>
          </a:xfrm>
          <a:prstGeom prst="rect">
            <a:avLst/>
          </a:prstGeom>
          <a:noFill/>
          <a:ln w="9525">
            <a:noFill/>
            <a:miter lim="800000"/>
            <a:headEnd/>
            <a:tailEnd/>
          </a:ln>
        </p:spPr>
      </p:pic>
    </p:spTree>
    <p:extLst>
      <p:ext uri="{BB962C8B-B14F-4D97-AF65-F5344CB8AC3E}">
        <p14:creationId xmlns:p14="http://schemas.microsoft.com/office/powerpoint/2010/main" val="3915299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b="1" dirty="0" smtClean="0"/>
              <a:t>Closed system – </a:t>
            </a:r>
            <a:r>
              <a:rPr lang="en-CA" sz="2500" dirty="0" smtClean="0"/>
              <a:t>a system that allows energy but not matter to cross the system’s boundary</a:t>
            </a:r>
            <a:endParaRPr lang="en-CA" sz="2500" b="1" dirty="0"/>
          </a:p>
        </p:txBody>
      </p:sp>
      <p:sp>
        <p:nvSpPr>
          <p:cNvPr id="3" name="Content Placeholder 2"/>
          <p:cNvSpPr>
            <a:spLocks noGrp="1"/>
          </p:cNvSpPr>
          <p:nvPr>
            <p:ph idx="1"/>
          </p:nvPr>
        </p:nvSpPr>
        <p:spPr/>
        <p:txBody>
          <a:bodyPr>
            <a:normAutofit/>
          </a:bodyPr>
          <a:lstStyle/>
          <a:p>
            <a:pPr marL="0" indent="0">
              <a:buNone/>
            </a:pPr>
            <a:r>
              <a:rPr lang="en-CA" sz="2500" b="1" dirty="0" smtClean="0"/>
              <a:t>Dynamic equilibrium </a:t>
            </a:r>
            <a:r>
              <a:rPr lang="en-CA" sz="2500" dirty="0" smtClean="0"/>
              <a:t>– when a system is constantly moving and changing – substances enter and leave the atmosphere, but whose components adjust to changes without disturbing the entire system.</a:t>
            </a:r>
          </a:p>
          <a:p>
            <a:pPr marL="0" indent="0">
              <a:buNone/>
            </a:pPr>
            <a:r>
              <a:rPr lang="en-CA" sz="2500" b="1" dirty="0"/>
              <a:t>	</a:t>
            </a:r>
            <a:r>
              <a:rPr lang="en-CA" sz="2500" b="1" dirty="0" smtClean="0"/>
              <a:t>homeostasis </a:t>
            </a:r>
            <a:r>
              <a:rPr lang="en-CA" sz="2500" dirty="0" smtClean="0"/>
              <a:t>– stability while adjusting to conditions that are optimal for survival.  If homeostasis is successful, life continues; if unsuccessful, disaster or death ensues.  The stability attained is actually a dynamic equilibrium, in which continuous change occurs yet relatively uniform conditions prevail.</a:t>
            </a:r>
            <a:endParaRPr lang="en-CA" sz="2500" b="1" dirty="0"/>
          </a:p>
        </p:txBody>
      </p:sp>
    </p:spTree>
    <p:extLst>
      <p:ext uri="{BB962C8B-B14F-4D97-AF65-F5344CB8AC3E}">
        <p14:creationId xmlns:p14="http://schemas.microsoft.com/office/powerpoint/2010/main" val="1767854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buNone/>
            </a:pPr>
            <a:r>
              <a:rPr lang="en-CA" sz="2500" dirty="0" smtClean="0"/>
              <a:t>An atmosphere in </a:t>
            </a:r>
            <a:r>
              <a:rPr lang="en-CA" sz="2500" b="1" dirty="0" smtClean="0"/>
              <a:t>static equilibrium</a:t>
            </a:r>
            <a:r>
              <a:rPr lang="en-CA" sz="2500" dirty="0" smtClean="0"/>
              <a:t> (like that of Mars) indicates a dead world.  All the reactions have taken place and the elements have found their most stable chemical form.  The atmosphere of a living planet, like ours, is quite different.  Unstable, interesting, and improbable reactions happen all the time, thanks to cycles!</a:t>
            </a:r>
            <a:endParaRPr lang="en-CA" sz="2500" dirty="0"/>
          </a:p>
        </p:txBody>
      </p:sp>
      <p:pic>
        <p:nvPicPr>
          <p:cNvPr id="1026" name="Picture 2" descr="http://startswithabang.com/wp-content/uploads/2009/01/mars_atmospher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3606482"/>
            <a:ext cx="2895600" cy="32515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780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dirty="0" smtClean="0"/>
              <a:t>Components of the biosphere can be:</a:t>
            </a:r>
            <a:endParaRPr lang="en-CA" sz="2500" dirty="0"/>
          </a:p>
        </p:txBody>
      </p:sp>
      <p:sp>
        <p:nvSpPr>
          <p:cNvPr id="3" name="Content Placeholder 2"/>
          <p:cNvSpPr>
            <a:spLocks noGrp="1"/>
          </p:cNvSpPr>
          <p:nvPr>
            <p:ph idx="1"/>
          </p:nvPr>
        </p:nvSpPr>
        <p:spPr/>
        <p:txBody>
          <a:bodyPr>
            <a:normAutofit/>
          </a:bodyPr>
          <a:lstStyle/>
          <a:p>
            <a:pPr marL="457200" indent="-457200">
              <a:buAutoNum type="arabicParenR"/>
            </a:pPr>
            <a:r>
              <a:rPr lang="en-CA" sz="2500" b="1" dirty="0" smtClean="0"/>
              <a:t>Biotic – </a:t>
            </a:r>
            <a:r>
              <a:rPr lang="en-CA" sz="2500" dirty="0" smtClean="0"/>
              <a:t>living factors, e.g., plants, animals, fungi, </a:t>
            </a:r>
            <a:r>
              <a:rPr lang="en-CA" sz="2500" dirty="0" err="1" smtClean="0"/>
              <a:t>protist</a:t>
            </a:r>
            <a:r>
              <a:rPr lang="en-CA" sz="2500" dirty="0" smtClean="0"/>
              <a:t> and bacteria</a:t>
            </a:r>
          </a:p>
          <a:p>
            <a:pPr marL="457200" indent="-457200">
              <a:buAutoNum type="arabicParenR"/>
            </a:pPr>
            <a:endParaRPr lang="en-CA" sz="2500" b="1" dirty="0"/>
          </a:p>
          <a:p>
            <a:pPr marL="457200" indent="-457200">
              <a:buAutoNum type="arabicParenR"/>
            </a:pPr>
            <a:r>
              <a:rPr lang="en-CA" sz="2500" b="1" dirty="0" smtClean="0"/>
              <a:t>Abiotic – </a:t>
            </a:r>
            <a:r>
              <a:rPr lang="en-CA" sz="2500" dirty="0" smtClean="0"/>
              <a:t>non-living factors, e.g. rocks, minerals, physical factors (temperature, weather)</a:t>
            </a:r>
            <a:endParaRPr lang="en-CA" sz="2500" b="1" dirty="0"/>
          </a:p>
        </p:txBody>
      </p:sp>
    </p:spTree>
    <p:extLst>
      <p:ext uri="{BB962C8B-B14F-4D97-AF65-F5344CB8AC3E}">
        <p14:creationId xmlns:p14="http://schemas.microsoft.com/office/powerpoint/2010/main" val="2198889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p:txBody>
          <a:bodyPr>
            <a:normAutofit/>
          </a:bodyPr>
          <a:lstStyle/>
          <a:p>
            <a:pPr marL="0" indent="0">
              <a:buNone/>
            </a:pPr>
            <a:r>
              <a:rPr lang="en-CA" sz="2500" b="1" dirty="0" smtClean="0"/>
              <a:t>Species – </a:t>
            </a:r>
            <a:r>
              <a:rPr lang="en-CA" sz="2500" dirty="0" smtClean="0"/>
              <a:t>group of organisms capable of breeding and producing fertile off spring</a:t>
            </a:r>
          </a:p>
          <a:p>
            <a:pPr marL="0" indent="0">
              <a:buNone/>
            </a:pPr>
            <a:endParaRPr lang="en-CA" sz="2500" b="1" dirty="0"/>
          </a:p>
          <a:p>
            <a:pPr marL="0" indent="0">
              <a:buNone/>
            </a:pPr>
            <a:r>
              <a:rPr lang="en-CA" sz="2500" b="1" dirty="0" smtClean="0"/>
              <a:t>Population </a:t>
            </a:r>
            <a:r>
              <a:rPr lang="en-CA" sz="2500" dirty="0" smtClean="0"/>
              <a:t>– is a group of individuals of the same species within a given space and time</a:t>
            </a:r>
          </a:p>
          <a:p>
            <a:pPr marL="0" indent="0">
              <a:buNone/>
            </a:pPr>
            <a:endParaRPr lang="en-CA" sz="2500" b="1" dirty="0"/>
          </a:p>
          <a:p>
            <a:pPr marL="0" indent="0">
              <a:buNone/>
            </a:pPr>
            <a:r>
              <a:rPr lang="en-CA" sz="2500" b="1" dirty="0" smtClean="0"/>
              <a:t>Community – </a:t>
            </a:r>
            <a:r>
              <a:rPr lang="en-CA" sz="2500" dirty="0" smtClean="0"/>
              <a:t>consists of a collection of populations of different species (populations) interacting within a specific area</a:t>
            </a:r>
            <a:endParaRPr lang="en-CA" sz="2500" b="1" dirty="0"/>
          </a:p>
        </p:txBody>
      </p:sp>
    </p:spTree>
    <p:extLst>
      <p:ext uri="{BB962C8B-B14F-4D97-AF65-F5344CB8AC3E}">
        <p14:creationId xmlns:p14="http://schemas.microsoft.com/office/powerpoint/2010/main" val="3751655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2500" b="1" dirty="0" smtClean="0"/>
              <a:t>Ecosystem - </a:t>
            </a:r>
            <a:r>
              <a:rPr lang="en-CA" sz="2500" dirty="0" smtClean="0"/>
              <a:t>a </a:t>
            </a:r>
            <a:r>
              <a:rPr lang="en-CA" sz="2500" dirty="0"/>
              <a:t>community of living and nonliving things considered as a unit.</a:t>
            </a:r>
            <a:endParaRPr lang="en-CA" sz="2500" b="1" dirty="0"/>
          </a:p>
        </p:txBody>
      </p:sp>
      <p:sp>
        <p:nvSpPr>
          <p:cNvPr id="3" name="Content Placeholder 2"/>
          <p:cNvSpPr>
            <a:spLocks noGrp="1"/>
          </p:cNvSpPr>
          <p:nvPr>
            <p:ph idx="1"/>
          </p:nvPr>
        </p:nvSpPr>
        <p:spPr/>
        <p:txBody>
          <a:bodyPr>
            <a:normAutofit/>
          </a:bodyPr>
          <a:lstStyle/>
          <a:p>
            <a:pPr marL="0" indent="0">
              <a:buNone/>
            </a:pPr>
            <a:r>
              <a:rPr lang="en-CA" sz="2500" dirty="0" smtClean="0"/>
              <a:t>e.g., A forest is a common ecosystem.  Forests consist of air, soil, water, nutrients, and particular species of animals, birds, insects, microorganisms, trees, and other plant life.  If some of the trees are cut down, each of the other elements will be affected.  Animals and birds may lose their habits, soil may erode, nutrients may be displaced, and the flow of waterways may change.</a:t>
            </a:r>
            <a:endParaRPr lang="en-CA" sz="2500" dirty="0"/>
          </a:p>
        </p:txBody>
      </p:sp>
    </p:spTree>
    <p:extLst>
      <p:ext uri="{BB962C8B-B14F-4D97-AF65-F5344CB8AC3E}">
        <p14:creationId xmlns:p14="http://schemas.microsoft.com/office/powerpoint/2010/main" val="8590732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881</Words>
  <Application>Microsoft Office PowerPoint</Application>
  <PresentationFormat>On-screen Show (4:3)</PresentationFormat>
  <Paragraphs>58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Biosphere</vt:lpstr>
      <vt:lpstr>The atmosphere is a mixture of  nitrogen and oxygen and other  gases that extend 800 km about  Earths Surface.  Most of the atmosphere is concentrated  in the lower two parts:      -  the troposphere (0 – 12 km) and      -  the stratosphere (13 – 50 km)</vt:lpstr>
      <vt:lpstr>Another component within the hydrosphere is the cryosphere.  It consists of water that is temporarily frozen in polar ice caps, snow, permafrost, and glaciers.</vt:lpstr>
      <vt:lpstr>The biosphere,</vt:lpstr>
      <vt:lpstr>Closed system – a system that allows energy but not matter to cross the system’s boundary</vt:lpstr>
      <vt:lpstr>PowerPoint Presentation</vt:lpstr>
      <vt:lpstr>Components of the biosphere can be:</vt:lpstr>
      <vt:lpstr>PowerPoint Presentation</vt:lpstr>
      <vt:lpstr>Ecosystem - a community of living and nonliving things considered as a unit.</vt:lpstr>
      <vt:lpstr>Biodiversity (biological diversity)</vt:lpstr>
      <vt:lpstr>FOOD CHAIN</vt:lpstr>
      <vt:lpstr>PowerPoint Presentation</vt:lpstr>
      <vt:lpstr>PowerPoint Presentation</vt:lpstr>
      <vt:lpstr>PowerPoint Presentation</vt:lpstr>
      <vt:lpstr>Domino effect – is a simple chain reaction that occurs when a small change causes a similar change nearby, which then will cause another similar change, and so on in linear sequence.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Biosphere</dc:title>
  <dc:creator>Vesna MacKenzie</dc:creator>
  <cp:lastModifiedBy>Vesna MacKenzie</cp:lastModifiedBy>
  <cp:revision>27</cp:revision>
  <dcterms:created xsi:type="dcterms:W3CDTF">2013-05-13T20:05:43Z</dcterms:created>
  <dcterms:modified xsi:type="dcterms:W3CDTF">2014-01-06T16:34:12Z</dcterms:modified>
</cp:coreProperties>
</file>