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460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27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9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15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82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8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28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43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68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47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805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98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CA" sz="2400" b="1" dirty="0" smtClean="0"/>
              <a:t>Scientific Models</a:t>
            </a:r>
            <a:endParaRPr lang="en-CA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385346"/>
            <a:ext cx="7272808" cy="1752600"/>
          </a:xfrm>
        </p:spPr>
        <p:txBody>
          <a:bodyPr>
            <a:normAutofit/>
          </a:bodyPr>
          <a:lstStyle/>
          <a:p>
            <a:pPr algn="l"/>
            <a:r>
              <a:rPr lang="en-CA" sz="2000" b="1" dirty="0" smtClean="0">
                <a:solidFill>
                  <a:schemeClr val="tx1"/>
                </a:solidFill>
              </a:rPr>
              <a:t>Ecological Pyramid – </a:t>
            </a:r>
            <a:endParaRPr lang="en-CA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oocities.org/rjwarren_stm/2P4/pyramidEnerg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08720"/>
            <a:ext cx="44767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15816" y="332656"/>
            <a:ext cx="3054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http://youtu.be/cWh-XKhh8xo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749985" y="372235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REVIEW -&gt;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2635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pPr algn="l"/>
            <a:r>
              <a:rPr lang="en-CA" sz="2000" b="1" dirty="0" smtClean="0">
                <a:solidFill>
                  <a:schemeClr val="tx1"/>
                </a:solidFill>
              </a:rPr>
              <a:t>Pyramid of Numbers </a:t>
            </a:r>
            <a:r>
              <a:rPr lang="en-CA" sz="2000" b="1" dirty="0" smtClean="0">
                <a:solidFill>
                  <a:schemeClr val="tx1"/>
                </a:solidFill>
              </a:rPr>
              <a:t>–                                                             </a:t>
            </a:r>
            <a:endParaRPr lang="en-CA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http://www.dave-cushman.net/bee/gif/papers/image0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35528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learning.royallatin.bucks.sch.uk/file.php/163/assets/images/ks4/pyramid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72816"/>
            <a:ext cx="47625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2.bp.blogspot.com/-9FHzx4G4NRg/T2knlO3k7AI/AAAAAAAAGEA/Z_oHRmnSorc/s1600/pyramid2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916" y="3429000"/>
            <a:ext cx="451814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924" y="3995678"/>
            <a:ext cx="49436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____________________________________</a:t>
            </a:r>
          </a:p>
          <a:p>
            <a:r>
              <a:rPr lang="en-CA" sz="2000" dirty="0" smtClean="0"/>
              <a:t>____________________________________</a:t>
            </a:r>
          </a:p>
          <a:p>
            <a:r>
              <a:rPr lang="en-CA" sz="2000" dirty="0" smtClean="0"/>
              <a:t>____________________________________</a:t>
            </a:r>
            <a:endParaRPr lang="en-CA" sz="2000" dirty="0"/>
          </a:p>
          <a:p>
            <a:r>
              <a:rPr lang="en-CA" sz="2000" dirty="0" smtClean="0"/>
              <a:t>If the producer is a large plant such as an oak</a:t>
            </a:r>
          </a:p>
          <a:p>
            <a:r>
              <a:rPr lang="en-CA" sz="2000" dirty="0"/>
              <a:t>t</a:t>
            </a:r>
            <a:r>
              <a:rPr lang="en-CA" sz="2000" dirty="0" smtClean="0"/>
              <a:t>ree, the second layer of the pyramid </a:t>
            </a:r>
          </a:p>
          <a:p>
            <a:r>
              <a:rPr lang="en-CA" sz="2000" dirty="0"/>
              <a:t>r</a:t>
            </a:r>
            <a:r>
              <a:rPr lang="en-CA" sz="2000" dirty="0" smtClean="0"/>
              <a:t>epresenting primary consumers (caterpillars)</a:t>
            </a:r>
          </a:p>
          <a:p>
            <a:r>
              <a:rPr lang="en-CA" sz="2000" dirty="0"/>
              <a:t>w</a:t>
            </a:r>
            <a:r>
              <a:rPr lang="en-CA" sz="2000" dirty="0" smtClean="0"/>
              <a:t>ill be much larger than the base.  In this </a:t>
            </a:r>
          </a:p>
          <a:p>
            <a:r>
              <a:rPr lang="en-CA" sz="2000" dirty="0"/>
              <a:t>c</a:t>
            </a:r>
            <a:r>
              <a:rPr lang="en-CA" sz="2000" dirty="0" smtClean="0"/>
              <a:t>ase it would make more sense to draw</a:t>
            </a:r>
          </a:p>
          <a:p>
            <a:r>
              <a:rPr lang="en-CA" sz="2000" dirty="0" smtClean="0"/>
              <a:t>a </a:t>
            </a:r>
            <a:r>
              <a:rPr lang="en-CA" sz="2000" b="1" dirty="0" smtClean="0"/>
              <a:t>pyramid of biomass.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78735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000" b="1" dirty="0" smtClean="0"/>
              <a:t>Pyramid of biomass</a:t>
            </a:r>
            <a:r>
              <a:rPr lang="en-CA" sz="2000" dirty="0" smtClean="0"/>
              <a:t> – </a:t>
            </a:r>
            <a:endParaRPr lang="en-CA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 descr="http://www.bbc.co.uk/schools/gcsebitesize/science/images/23_2_pyramids_of_biomass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52428"/>
            <a:ext cx="2476686" cy="441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652428"/>
            <a:ext cx="6243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A pyramid of biomass for the oak tree would look like this: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790220"/>
            <a:ext cx="57703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 smtClean="0"/>
              <a:t>Biomass</a:t>
            </a:r>
          </a:p>
          <a:p>
            <a:endParaRPr lang="en-CA" sz="2000" b="1" dirty="0" smtClean="0"/>
          </a:p>
          <a:p>
            <a:endParaRPr lang="en-CA" sz="2000" b="1" dirty="0"/>
          </a:p>
          <a:p>
            <a:endParaRPr lang="en-CA" sz="2000" b="1" dirty="0" smtClean="0"/>
          </a:p>
          <a:p>
            <a:endParaRPr lang="en-CA" sz="2000" b="1" dirty="0"/>
          </a:p>
          <a:p>
            <a:r>
              <a:rPr lang="en-CA" sz="2000" b="1" i="1" dirty="0" smtClean="0"/>
              <a:t>Pyramid of biomass is more accurate than a pyramid</a:t>
            </a:r>
          </a:p>
          <a:p>
            <a:r>
              <a:rPr lang="en-CA" sz="2000" b="1" i="1" dirty="0" smtClean="0"/>
              <a:t>Of numbers.</a:t>
            </a:r>
            <a:endParaRPr lang="en-CA" sz="2000" b="1" i="1" dirty="0"/>
          </a:p>
        </p:txBody>
      </p:sp>
    </p:spTree>
    <p:extLst>
      <p:ext uri="{BB962C8B-B14F-4D97-AF65-F5344CB8AC3E}">
        <p14:creationId xmlns:p14="http://schemas.microsoft.com/office/powerpoint/2010/main" val="332333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323528" y="5949280"/>
            <a:ext cx="3015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http://youtu.be/De_53QflEXQ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609074"/>
            <a:ext cx="143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Watch video:</a:t>
            </a:r>
            <a:endParaRPr lang="en-CA" b="1" dirty="0"/>
          </a:p>
        </p:txBody>
      </p:sp>
      <p:pic>
        <p:nvPicPr>
          <p:cNvPr id="5122" name="Picture 2" descr="http://schoolworkhelper.net/wp-content/uploads/2011/01/EnergyPyramid-26a65z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2" y="260648"/>
            <a:ext cx="4257675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7" y="4005064"/>
            <a:ext cx="2369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 smtClean="0"/>
              <a:t>Pyramid of Energy </a:t>
            </a:r>
            <a:r>
              <a:rPr lang="en-CA" sz="2000" dirty="0" smtClean="0"/>
              <a:t>–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50384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b="1" dirty="0" smtClean="0"/>
              <a:t>Human Use of Energy in Ecosystems</a:t>
            </a:r>
            <a:endParaRPr lang="en-C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sz="2400" dirty="0"/>
          </a:p>
          <a:p>
            <a:r>
              <a:rPr lang="en-CA" sz="2400" dirty="0" smtClean="0"/>
              <a:t> </a:t>
            </a:r>
            <a:endParaRPr lang="en-CA" sz="2400" dirty="0" smtClean="0"/>
          </a:p>
          <a:p>
            <a:r>
              <a:rPr lang="en-CA" sz="2400" dirty="0" smtClean="0"/>
              <a:t>Hunting, fishing, and extensive crop growth have impacted many large ecosystems </a:t>
            </a:r>
            <a:r>
              <a:rPr lang="en-CA" sz="2400" dirty="0" smtClean="0">
                <a:sym typeface="Wingdings" pitchFamily="2" charset="2"/>
              </a:rPr>
              <a:t> changes the types and sizes of populations of organisms.</a:t>
            </a:r>
          </a:p>
          <a:p>
            <a:r>
              <a:rPr lang="en-CA" sz="2400" dirty="0" smtClean="0">
                <a:sym typeface="Wingdings" pitchFamily="2" charset="2"/>
              </a:rPr>
              <a:t>Cultivation of land has disrupted many food chains.  In Alberta, this contributed to a decline in the populations of mule deer, bison, elk, and moose, while increasing the number of whitetail deer.</a:t>
            </a:r>
          </a:p>
          <a:p>
            <a:r>
              <a:rPr lang="en-CA" sz="2400" dirty="0" smtClean="0">
                <a:sym typeface="Wingdings" pitchFamily="2" charset="2"/>
              </a:rPr>
              <a:t>Overhunting of wild species such as wolves and buffalo lead to extirpation (almost eliminated completely) and large changes in the ecosystem.</a:t>
            </a:r>
          </a:p>
          <a:p>
            <a:r>
              <a:rPr lang="en-CA" sz="2400" dirty="0" smtClean="0">
                <a:sym typeface="Wingdings" pitchFamily="2" charset="2"/>
              </a:rPr>
              <a:t>Short-term economic gain at the expense of long-term economic collapse resulted from overfishing.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5776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400" b="1" dirty="0" smtClean="0"/>
              <a:t>Monocultures</a:t>
            </a:r>
            <a:endParaRPr lang="en-C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400" dirty="0"/>
              <a:t> </a:t>
            </a:r>
            <a:endParaRPr lang="en-CA" sz="2400" dirty="0" smtClean="0"/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Tropical rain forests are not well suited for monocultures of grains such as wheat and barley.</a:t>
            </a:r>
          </a:p>
          <a:p>
            <a:r>
              <a:rPr lang="en-CA" sz="2400" dirty="0" smtClean="0"/>
              <a:t>Greatest biodiversity exists in the tropical rain forests.</a:t>
            </a:r>
          </a:p>
          <a:p>
            <a:r>
              <a:rPr lang="en-CA" sz="2400" dirty="0" smtClean="0"/>
              <a:t>Many wild plants important for medicinal purposes have been destroyed to grow food crops, especially in tropical rain forests.</a:t>
            </a:r>
          </a:p>
          <a:p>
            <a:r>
              <a:rPr lang="en-CA" sz="2400" dirty="0" smtClean="0"/>
              <a:t>Examples of monoculture include lawns and most field crops, such as wheat or corn or apple orchards or grape vineyards.</a:t>
            </a:r>
          </a:p>
          <a:p>
            <a:r>
              <a:rPr lang="en-CA" sz="2400" dirty="0" smtClean="0"/>
              <a:t>Monoculture produces great yields by utilizing plants’ abilities to maximize growth under less pressure from other species and more uniform plant structure.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972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400" dirty="0" smtClean="0"/>
              <a:t>Monocultures have a greater drain on soil nutrients.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Monocultures are extremely sensitive to attack.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Monocultures consist of identical plants with identical defenses.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A disease or infestation can devastate a monoculture, rendering the entire forest or fields </a:t>
            </a:r>
            <a:r>
              <a:rPr lang="en-CA" sz="2400" smtClean="0"/>
              <a:t>worthless.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In a monoculture, every adjacent plant is an inviting host, waiting for an attacker to get lucky.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198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Scientific Models</vt:lpstr>
      <vt:lpstr>Pyramid of Numbers –                                                             </vt:lpstr>
      <vt:lpstr>Pyramid of biomass – </vt:lpstr>
      <vt:lpstr> </vt:lpstr>
      <vt:lpstr>Human Use of Energy in Ecosystems</vt:lpstr>
      <vt:lpstr>Monocultures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</dc:creator>
  <cp:lastModifiedBy>Vesna MacKenzie</cp:lastModifiedBy>
  <cp:revision>20</cp:revision>
  <dcterms:created xsi:type="dcterms:W3CDTF">2013-05-22T02:44:07Z</dcterms:created>
  <dcterms:modified xsi:type="dcterms:W3CDTF">2013-05-22T14:15:17Z</dcterms:modified>
</cp:coreProperties>
</file>