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0" r:id="rId5"/>
    <p:sldId id="259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40FF-4E35-4D29-B122-740CE7653CA2}" type="datetimeFigureOut">
              <a:rPr lang="en-CA" smtClean="0"/>
              <a:t>22/05/2013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76BA-0842-40DD-AB36-92A990870D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74609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40FF-4E35-4D29-B122-740CE7653CA2}" type="datetimeFigureOut">
              <a:rPr lang="en-CA" smtClean="0"/>
              <a:t>22/05/2013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76BA-0842-40DD-AB36-92A990870D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82724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40FF-4E35-4D29-B122-740CE7653CA2}" type="datetimeFigureOut">
              <a:rPr lang="en-CA" smtClean="0"/>
              <a:t>22/05/2013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76BA-0842-40DD-AB36-92A990870D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5166961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40FF-4E35-4D29-B122-740CE7653CA2}" type="datetimeFigureOut">
              <a:rPr lang="en-CA" smtClean="0"/>
              <a:t>22/05/2013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76BA-0842-40DD-AB36-92A990870D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31525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40FF-4E35-4D29-B122-740CE7653CA2}" type="datetimeFigureOut">
              <a:rPr lang="en-CA" smtClean="0"/>
              <a:t>22/05/2013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76BA-0842-40DD-AB36-92A990870D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94820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40FF-4E35-4D29-B122-740CE7653CA2}" type="datetimeFigureOut">
              <a:rPr lang="en-CA" smtClean="0"/>
              <a:t>22/05/2013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76BA-0842-40DD-AB36-92A990870D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8889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40FF-4E35-4D29-B122-740CE7653CA2}" type="datetimeFigureOut">
              <a:rPr lang="en-CA" smtClean="0"/>
              <a:t>22/05/2013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76BA-0842-40DD-AB36-92A990870D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6284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40FF-4E35-4D29-B122-740CE7653CA2}" type="datetimeFigureOut">
              <a:rPr lang="en-CA" smtClean="0"/>
              <a:t>22/05/2013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76BA-0842-40DD-AB36-92A990870D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49438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40FF-4E35-4D29-B122-740CE7653CA2}" type="datetimeFigureOut">
              <a:rPr lang="en-CA" smtClean="0"/>
              <a:t>22/05/2013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76BA-0842-40DD-AB36-92A990870D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26867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40FF-4E35-4D29-B122-740CE7653CA2}" type="datetimeFigureOut">
              <a:rPr lang="en-CA" smtClean="0"/>
              <a:t>22/05/2013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76BA-0842-40DD-AB36-92A990870D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29477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940FF-4E35-4D29-B122-740CE7653CA2}" type="datetimeFigureOut">
              <a:rPr lang="en-CA" smtClean="0"/>
              <a:t>22/05/2013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0B76BA-0842-40DD-AB36-92A990870D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58054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940FF-4E35-4D29-B122-740CE7653CA2}" type="datetimeFigureOut">
              <a:rPr lang="en-CA" smtClean="0"/>
              <a:t>22/05/2013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0B76BA-0842-40DD-AB36-92A990870D6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879863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476672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en-CA" sz="2400" b="1" dirty="0" smtClean="0"/>
              <a:t>Scientific Models</a:t>
            </a:r>
            <a:endParaRPr lang="en-CA" sz="2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7584" y="4385346"/>
            <a:ext cx="7272808" cy="1752600"/>
          </a:xfrm>
        </p:spPr>
        <p:txBody>
          <a:bodyPr>
            <a:normAutofit/>
          </a:bodyPr>
          <a:lstStyle/>
          <a:p>
            <a:pPr algn="l"/>
            <a:r>
              <a:rPr lang="en-CA" sz="2000" b="1" dirty="0" smtClean="0">
                <a:solidFill>
                  <a:schemeClr val="tx1"/>
                </a:solidFill>
              </a:rPr>
              <a:t>Ecological Pyramid – </a:t>
            </a:r>
            <a:r>
              <a:rPr lang="en-CA" sz="2000" dirty="0" smtClean="0">
                <a:solidFill>
                  <a:schemeClr val="tx1"/>
                </a:solidFill>
              </a:rPr>
              <a:t>represents </a:t>
            </a:r>
            <a:r>
              <a:rPr lang="en-CA" sz="2000" i="1" dirty="0" smtClean="0">
                <a:solidFill>
                  <a:schemeClr val="tx1"/>
                </a:solidFill>
              </a:rPr>
              <a:t>energy</a:t>
            </a:r>
            <a:r>
              <a:rPr lang="en-CA" sz="2000" dirty="0" smtClean="0">
                <a:solidFill>
                  <a:schemeClr val="tx1"/>
                </a:solidFill>
              </a:rPr>
              <a:t> amounts in different trophic levels of food chains and webs.</a:t>
            </a:r>
          </a:p>
          <a:p>
            <a:pPr algn="l"/>
            <a:endParaRPr lang="en-CA" sz="20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http://www.oocities.org/rjwarren_stm/2P4/pyramidEnergy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908720"/>
            <a:ext cx="4476750" cy="3476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2915816" y="332656"/>
            <a:ext cx="30548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 smtClean="0"/>
              <a:t>http://youtu.be/cWh-XKhh8xo</a:t>
            </a:r>
            <a:endParaRPr lang="en-CA" dirty="0"/>
          </a:p>
        </p:txBody>
      </p:sp>
      <p:sp>
        <p:nvSpPr>
          <p:cNvPr id="9" name="TextBox 8"/>
          <p:cNvSpPr txBox="1"/>
          <p:nvPr/>
        </p:nvSpPr>
        <p:spPr>
          <a:xfrm>
            <a:off x="1749985" y="372235"/>
            <a:ext cx="12378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/>
              <a:t>REVIEW -&gt; </a:t>
            </a:r>
            <a:endParaRPr lang="en-CA" b="1" dirty="0"/>
          </a:p>
        </p:txBody>
      </p:sp>
    </p:spTree>
    <p:extLst>
      <p:ext uri="{BB962C8B-B14F-4D97-AF65-F5344CB8AC3E}">
        <p14:creationId xmlns:p14="http://schemas.microsoft.com/office/powerpoint/2010/main" val="4263551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8219256" cy="1143000"/>
          </a:xfrm>
        </p:spPr>
        <p:txBody>
          <a:bodyPr>
            <a:normAutofit/>
          </a:bodyPr>
          <a:lstStyle/>
          <a:p>
            <a:r>
              <a:rPr lang="en-CA" sz="2000" b="1" dirty="0" smtClean="0">
                <a:solidFill>
                  <a:schemeClr val="tx1"/>
                </a:solidFill>
              </a:rPr>
              <a:t>Pyramid of Numbers – </a:t>
            </a:r>
            <a:r>
              <a:rPr lang="en-CA" sz="2000" dirty="0" smtClean="0">
                <a:solidFill>
                  <a:schemeClr val="tx1"/>
                </a:solidFill>
              </a:rPr>
              <a:t>is a graphical representation of the numbers of individuals at each trophic level.</a:t>
            </a:r>
            <a:endParaRPr lang="en-CA" sz="2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2050" name="Picture 2" descr="http://www.dave-cushman.net/bee/gif/papers/image00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700808"/>
            <a:ext cx="3552825" cy="2066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learning.royallatin.bucks.sch.uk/file.php/163/assets/images/ks4/pyramidb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772816"/>
            <a:ext cx="4762500" cy="148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2.bp.blogspot.com/-9FHzx4G4NRg/T2knlO3k7AI/AAAAAAAAGEA/Z_oHRmnSorc/s1600/pyramid2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8916" y="3429000"/>
            <a:ext cx="4518148" cy="316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63924" y="3995678"/>
            <a:ext cx="4992264" cy="286232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 smtClean="0"/>
              <a:t>Pyramid of number are often pyramid</a:t>
            </a:r>
          </a:p>
          <a:p>
            <a:r>
              <a:rPr lang="en-CA" sz="2000" dirty="0" smtClean="0"/>
              <a:t>shaped - </a:t>
            </a:r>
            <a:r>
              <a:rPr lang="en-CA" sz="2000" b="1" dirty="0" smtClean="0"/>
              <a:t>but not always.</a:t>
            </a:r>
            <a:r>
              <a:rPr lang="en-CA" sz="2000" dirty="0" smtClean="0"/>
              <a:t> </a:t>
            </a:r>
          </a:p>
          <a:p>
            <a:endParaRPr lang="en-CA" sz="2000" dirty="0"/>
          </a:p>
          <a:p>
            <a:r>
              <a:rPr lang="en-CA" sz="2000" dirty="0" smtClean="0"/>
              <a:t>If the producer is a large plant such as an oak</a:t>
            </a:r>
          </a:p>
          <a:p>
            <a:r>
              <a:rPr lang="en-CA" sz="2000" dirty="0"/>
              <a:t>t</a:t>
            </a:r>
            <a:r>
              <a:rPr lang="en-CA" sz="2000" dirty="0" smtClean="0"/>
              <a:t>ree, the second layer of the pyramid </a:t>
            </a:r>
          </a:p>
          <a:p>
            <a:r>
              <a:rPr lang="en-CA" sz="2000" dirty="0"/>
              <a:t>r</a:t>
            </a:r>
            <a:r>
              <a:rPr lang="en-CA" sz="2000" dirty="0" smtClean="0"/>
              <a:t>epresenting primary consumers (caterpillars)</a:t>
            </a:r>
          </a:p>
          <a:p>
            <a:r>
              <a:rPr lang="en-CA" sz="2000" dirty="0"/>
              <a:t>w</a:t>
            </a:r>
            <a:r>
              <a:rPr lang="en-CA" sz="2000" dirty="0" smtClean="0"/>
              <a:t>ill be much larger than the base.  In this </a:t>
            </a:r>
          </a:p>
          <a:p>
            <a:r>
              <a:rPr lang="en-CA" sz="2000" dirty="0"/>
              <a:t>c</a:t>
            </a:r>
            <a:r>
              <a:rPr lang="en-CA" sz="2000" dirty="0" smtClean="0"/>
              <a:t>ase it would make more sense to draw</a:t>
            </a:r>
          </a:p>
          <a:p>
            <a:r>
              <a:rPr lang="en-CA" sz="2000" dirty="0" smtClean="0"/>
              <a:t>a </a:t>
            </a:r>
            <a:r>
              <a:rPr lang="en-CA" sz="2000" b="1" dirty="0" smtClean="0"/>
              <a:t>pyramid of biomass.</a:t>
            </a:r>
            <a:endParaRPr lang="en-CA" sz="2000" dirty="0" smtClean="0"/>
          </a:p>
        </p:txBody>
      </p:sp>
    </p:spTree>
    <p:extLst>
      <p:ext uri="{BB962C8B-B14F-4D97-AF65-F5344CB8AC3E}">
        <p14:creationId xmlns:p14="http://schemas.microsoft.com/office/powerpoint/2010/main" val="7873554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CA" sz="2000" b="1" dirty="0" smtClean="0"/>
              <a:t>Pyramid of biomass</a:t>
            </a:r>
            <a:r>
              <a:rPr lang="en-CA" sz="2000" dirty="0" smtClean="0"/>
              <a:t> – shows not the </a:t>
            </a:r>
            <a:r>
              <a:rPr lang="en-CA" sz="2000" i="1" dirty="0" smtClean="0"/>
              <a:t>numbers of organisms</a:t>
            </a:r>
            <a:r>
              <a:rPr lang="en-CA" sz="2000" dirty="0" smtClean="0"/>
              <a:t> at each level, but the </a:t>
            </a:r>
            <a:r>
              <a:rPr lang="en-CA" sz="2000" i="1" dirty="0" smtClean="0"/>
              <a:t>amount of biological material.</a:t>
            </a:r>
            <a:endParaRPr lang="en-CA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CA" dirty="0"/>
          </a:p>
        </p:txBody>
      </p:sp>
      <p:pic>
        <p:nvPicPr>
          <p:cNvPr id="4098" name="Picture 2" descr="http://www.bbc.co.uk/schools/gcsebitesize/science/images/23_2_pyramids_of_biomass_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1652428"/>
            <a:ext cx="2476686" cy="44163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95536" y="1652428"/>
            <a:ext cx="62436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dirty="0" smtClean="0"/>
              <a:t>A pyramid of biomass for the oak tree would look like this:</a:t>
            </a:r>
            <a:endParaRPr lang="en-CA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611560" y="2790220"/>
            <a:ext cx="5851410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b="1" dirty="0" smtClean="0"/>
              <a:t>Biomass</a:t>
            </a:r>
            <a:r>
              <a:rPr lang="en-CA" sz="2000" dirty="0" smtClean="0"/>
              <a:t>  is the total dry mass of all the living material </a:t>
            </a:r>
          </a:p>
          <a:p>
            <a:r>
              <a:rPr lang="en-CA" sz="2000" dirty="0" smtClean="0"/>
              <a:t>in an ecosystem.</a:t>
            </a:r>
          </a:p>
          <a:p>
            <a:endParaRPr lang="en-CA" sz="2000" b="1" dirty="0" smtClean="0"/>
          </a:p>
          <a:p>
            <a:endParaRPr lang="en-CA" sz="2000" b="1" dirty="0"/>
          </a:p>
          <a:p>
            <a:endParaRPr lang="en-CA" sz="2000" b="1" dirty="0" smtClean="0"/>
          </a:p>
          <a:p>
            <a:endParaRPr lang="en-CA" sz="2000" b="1" dirty="0"/>
          </a:p>
          <a:p>
            <a:r>
              <a:rPr lang="en-CA" sz="2000" b="1" i="1" dirty="0" smtClean="0"/>
              <a:t>Pyramid of biomass is more accurate than a pyramid</a:t>
            </a:r>
          </a:p>
          <a:p>
            <a:r>
              <a:rPr lang="en-CA" sz="2000" b="1" i="1" dirty="0" smtClean="0"/>
              <a:t>Of numbers.</a:t>
            </a:r>
            <a:endParaRPr lang="en-CA" sz="2000" b="1" i="1" dirty="0"/>
          </a:p>
        </p:txBody>
      </p:sp>
    </p:spTree>
    <p:extLst>
      <p:ext uri="{BB962C8B-B14F-4D97-AF65-F5344CB8AC3E}">
        <p14:creationId xmlns:p14="http://schemas.microsoft.com/office/powerpoint/2010/main" val="3323330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/>
            </a:r>
            <a:br>
              <a:rPr lang="en-CA" dirty="0" smtClean="0"/>
            </a:b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Rectangle 3"/>
          <p:cNvSpPr/>
          <p:nvPr/>
        </p:nvSpPr>
        <p:spPr>
          <a:xfrm>
            <a:off x="323528" y="5949280"/>
            <a:ext cx="30155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CA" dirty="0" smtClean="0"/>
              <a:t>http://youtu.be/De_53QflEXQ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467544" y="5609074"/>
            <a:ext cx="14391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1" dirty="0" smtClean="0"/>
              <a:t>Watch video:</a:t>
            </a:r>
            <a:endParaRPr lang="en-CA" b="1" dirty="0"/>
          </a:p>
        </p:txBody>
      </p:sp>
      <p:pic>
        <p:nvPicPr>
          <p:cNvPr id="5122" name="Picture 2" descr="http://schoolworkhelper.net/wp-content/uploads/2011/01/EnergyPyramid-26a65z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4412" y="260648"/>
            <a:ext cx="4257675" cy="3190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3567" y="4005064"/>
            <a:ext cx="80727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000" b="1" dirty="0" smtClean="0"/>
              <a:t>Pyramid of Energy </a:t>
            </a:r>
            <a:r>
              <a:rPr lang="en-CA" sz="2000" dirty="0" smtClean="0"/>
              <a:t>– represents the amount of energy stored at each tropic </a:t>
            </a:r>
          </a:p>
          <a:p>
            <a:r>
              <a:rPr lang="en-CA" sz="2000" dirty="0"/>
              <a:t>l</a:t>
            </a:r>
            <a:r>
              <a:rPr lang="en-CA" sz="2000" dirty="0" smtClean="0"/>
              <a:t>evel.  It is </a:t>
            </a:r>
            <a:r>
              <a:rPr lang="en-CA" sz="2000" i="1" dirty="0" smtClean="0"/>
              <a:t>most accurate</a:t>
            </a:r>
            <a:r>
              <a:rPr lang="en-CA" sz="2000" dirty="0" smtClean="0"/>
              <a:t> compared to the pyramid of biomass and pyramid </a:t>
            </a:r>
          </a:p>
          <a:p>
            <a:r>
              <a:rPr lang="en-CA" sz="2000" dirty="0" smtClean="0"/>
              <a:t>of numbers. 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5038498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CA" sz="2800" b="1" dirty="0" smtClean="0"/>
              <a:t>Human Use of Energy in Ecosystems</a:t>
            </a:r>
            <a:endParaRPr lang="en-CA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CA" sz="2400" dirty="0" smtClean="0"/>
              <a:t>Human use of the energy in an ecosystem can change the ecosystem itself.</a:t>
            </a:r>
          </a:p>
          <a:p>
            <a:r>
              <a:rPr lang="en-CA" sz="2400" dirty="0" smtClean="0"/>
              <a:t>Hunting, fishing, and extensive crop growth have impacted many large ecosystems </a:t>
            </a:r>
            <a:r>
              <a:rPr lang="en-CA" sz="2400" dirty="0" smtClean="0">
                <a:sym typeface="Wingdings" pitchFamily="2" charset="2"/>
              </a:rPr>
              <a:t> changes the types and sizes of populations of organisms.</a:t>
            </a:r>
          </a:p>
          <a:p>
            <a:r>
              <a:rPr lang="en-CA" sz="2400" dirty="0" smtClean="0">
                <a:sym typeface="Wingdings" pitchFamily="2" charset="2"/>
              </a:rPr>
              <a:t>Cultivation of land has disrupted many food chains.  In Alberta, this contributed to a decline in the populations of mule deer, bison, elk, and moose, while increasing the number of whitetail deer.</a:t>
            </a:r>
          </a:p>
          <a:p>
            <a:r>
              <a:rPr lang="en-CA" sz="2400" dirty="0" smtClean="0">
                <a:sym typeface="Wingdings" pitchFamily="2" charset="2"/>
              </a:rPr>
              <a:t>Overhunting of wild species such as wolves and buffalo lead to extirpation (almost eliminated completely) and large changes in the ecosystem.</a:t>
            </a:r>
          </a:p>
          <a:p>
            <a:r>
              <a:rPr lang="en-CA" sz="2400" dirty="0" smtClean="0">
                <a:sym typeface="Wingdings" pitchFamily="2" charset="2"/>
              </a:rPr>
              <a:t>Short-term economic gain at the expense of long-term economic collapse resulted from overfishing.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5577642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CA" sz="2400" b="1" dirty="0" smtClean="0"/>
              <a:t>Monocultures</a:t>
            </a:r>
            <a:endParaRPr lang="en-CA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sz="2400" dirty="0" smtClean="0"/>
              <a:t>is the practice of producing or growing one single crop over a wide area.</a:t>
            </a:r>
          </a:p>
          <a:p>
            <a:r>
              <a:rPr lang="en-CA" sz="2400" dirty="0" smtClean="0"/>
              <a:t>Tropical rain forests are not well suited for monocultures of grains such as wheat and barley.</a:t>
            </a:r>
          </a:p>
          <a:p>
            <a:r>
              <a:rPr lang="en-CA" sz="2400" dirty="0" smtClean="0"/>
              <a:t>Greatest biodiversity exists in the tropical rain forests.</a:t>
            </a:r>
          </a:p>
          <a:p>
            <a:r>
              <a:rPr lang="en-CA" sz="2400" dirty="0" smtClean="0"/>
              <a:t>Many wild plants important for medicinal purposes have been destroyed to grow food crops, especially in tropical rain forests.</a:t>
            </a:r>
          </a:p>
          <a:p>
            <a:r>
              <a:rPr lang="en-CA" sz="2400" dirty="0" smtClean="0"/>
              <a:t>Examples of monoculture include lawns and most field crops, such as wheat or corn or apple orchards or grape vineyards.</a:t>
            </a:r>
          </a:p>
          <a:p>
            <a:r>
              <a:rPr lang="en-CA" sz="2400" dirty="0" smtClean="0"/>
              <a:t>Monoculture produces great yields by utilizing plants’ abilities to maximize growth under less pressure from other species and more uniform plant structure.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1097255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CA" sz="2400" dirty="0" smtClean="0"/>
              <a:t>Monocultures have a greater drain on soil nutrients.</a:t>
            </a:r>
          </a:p>
          <a:p>
            <a:pPr marL="0" indent="0">
              <a:buNone/>
            </a:pPr>
            <a:endParaRPr lang="en-CA" sz="2400" dirty="0" smtClean="0"/>
          </a:p>
          <a:p>
            <a:r>
              <a:rPr lang="en-CA" sz="2400" dirty="0" smtClean="0"/>
              <a:t>Monocultures are extremely sensitive to attack.</a:t>
            </a:r>
          </a:p>
          <a:p>
            <a:pPr marL="0" indent="0">
              <a:buNone/>
            </a:pPr>
            <a:endParaRPr lang="en-CA" sz="2400" dirty="0" smtClean="0"/>
          </a:p>
          <a:p>
            <a:r>
              <a:rPr lang="en-CA" sz="2400" dirty="0" smtClean="0"/>
              <a:t>Monocultures consist of identical plants with identical defenses.</a:t>
            </a:r>
          </a:p>
          <a:p>
            <a:pPr marL="0" indent="0">
              <a:buNone/>
            </a:pPr>
            <a:endParaRPr lang="en-CA" sz="2400" dirty="0" smtClean="0"/>
          </a:p>
          <a:p>
            <a:r>
              <a:rPr lang="en-CA" sz="2400" dirty="0" smtClean="0"/>
              <a:t>A disease or infestation can devastate a monoculture, rendering the entire forest or fields </a:t>
            </a:r>
            <a:r>
              <a:rPr lang="en-CA" sz="2400" smtClean="0"/>
              <a:t>worthless.</a:t>
            </a:r>
          </a:p>
          <a:p>
            <a:pPr marL="0" indent="0">
              <a:buNone/>
            </a:pPr>
            <a:endParaRPr lang="en-CA" sz="2400" dirty="0" smtClean="0"/>
          </a:p>
          <a:p>
            <a:r>
              <a:rPr lang="en-CA" sz="2400" dirty="0" smtClean="0"/>
              <a:t>In a monoculture, every adjacent plant is an inviting host, waiting for an attacker to get lucky.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819869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490</Words>
  <Application>Microsoft Office PowerPoint</Application>
  <PresentationFormat>On-screen Show (4:3)</PresentationFormat>
  <Paragraphs>52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Scientific Models</vt:lpstr>
      <vt:lpstr>Pyramid of Numbers – is a graphical representation of the numbers of individuals at each trophic level.</vt:lpstr>
      <vt:lpstr>Pyramid of biomass – shows not the numbers of organisms at each level, but the amount of biological material.</vt:lpstr>
      <vt:lpstr> </vt:lpstr>
      <vt:lpstr>Human Use of Energy in Ecosystems</vt:lpstr>
      <vt:lpstr>Monocultures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Vesna</dc:creator>
  <cp:lastModifiedBy>Vesna MacKenzie</cp:lastModifiedBy>
  <cp:revision>19</cp:revision>
  <dcterms:created xsi:type="dcterms:W3CDTF">2013-05-22T02:44:07Z</dcterms:created>
  <dcterms:modified xsi:type="dcterms:W3CDTF">2013-05-22T14:13:24Z</dcterms:modified>
</cp:coreProperties>
</file>