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CB68D-3FE0-4628-A747-DF7AF3B0B571}"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D62D8-D655-4A5C-8D09-DF1D04206795}" type="slidenum">
              <a:rPr lang="en-US" smtClean="0"/>
              <a:t>‹#›</a:t>
            </a:fld>
            <a:endParaRPr lang="en-US"/>
          </a:p>
        </p:txBody>
      </p:sp>
    </p:spTree>
    <p:extLst>
      <p:ext uri="{BB962C8B-B14F-4D97-AF65-F5344CB8AC3E}">
        <p14:creationId xmlns:p14="http://schemas.microsoft.com/office/powerpoint/2010/main" val="1843760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CB68D-3FE0-4628-A747-DF7AF3B0B571}"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D62D8-D655-4A5C-8D09-DF1D04206795}" type="slidenum">
              <a:rPr lang="en-US" smtClean="0"/>
              <a:t>‹#›</a:t>
            </a:fld>
            <a:endParaRPr lang="en-US"/>
          </a:p>
        </p:txBody>
      </p:sp>
    </p:spTree>
    <p:extLst>
      <p:ext uri="{BB962C8B-B14F-4D97-AF65-F5344CB8AC3E}">
        <p14:creationId xmlns:p14="http://schemas.microsoft.com/office/powerpoint/2010/main" val="4200210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CB68D-3FE0-4628-A747-DF7AF3B0B571}"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D62D8-D655-4A5C-8D09-DF1D04206795}" type="slidenum">
              <a:rPr lang="en-US" smtClean="0"/>
              <a:t>‹#›</a:t>
            </a:fld>
            <a:endParaRPr lang="en-US"/>
          </a:p>
        </p:txBody>
      </p:sp>
    </p:spTree>
    <p:extLst>
      <p:ext uri="{BB962C8B-B14F-4D97-AF65-F5344CB8AC3E}">
        <p14:creationId xmlns:p14="http://schemas.microsoft.com/office/powerpoint/2010/main" val="116002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CB68D-3FE0-4628-A747-DF7AF3B0B571}"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D62D8-D655-4A5C-8D09-DF1D04206795}" type="slidenum">
              <a:rPr lang="en-US" smtClean="0"/>
              <a:t>‹#›</a:t>
            </a:fld>
            <a:endParaRPr lang="en-US"/>
          </a:p>
        </p:txBody>
      </p:sp>
    </p:spTree>
    <p:extLst>
      <p:ext uri="{BB962C8B-B14F-4D97-AF65-F5344CB8AC3E}">
        <p14:creationId xmlns:p14="http://schemas.microsoft.com/office/powerpoint/2010/main" val="29316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CB68D-3FE0-4628-A747-DF7AF3B0B571}"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D62D8-D655-4A5C-8D09-DF1D04206795}" type="slidenum">
              <a:rPr lang="en-US" smtClean="0"/>
              <a:t>‹#›</a:t>
            </a:fld>
            <a:endParaRPr lang="en-US"/>
          </a:p>
        </p:txBody>
      </p:sp>
    </p:spTree>
    <p:extLst>
      <p:ext uri="{BB962C8B-B14F-4D97-AF65-F5344CB8AC3E}">
        <p14:creationId xmlns:p14="http://schemas.microsoft.com/office/powerpoint/2010/main" val="448017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CB68D-3FE0-4628-A747-DF7AF3B0B571}" type="datetimeFigureOut">
              <a:rPr lang="en-US" smtClean="0"/>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D62D8-D655-4A5C-8D09-DF1D04206795}" type="slidenum">
              <a:rPr lang="en-US" smtClean="0"/>
              <a:t>‹#›</a:t>
            </a:fld>
            <a:endParaRPr lang="en-US"/>
          </a:p>
        </p:txBody>
      </p:sp>
    </p:spTree>
    <p:extLst>
      <p:ext uri="{BB962C8B-B14F-4D97-AF65-F5344CB8AC3E}">
        <p14:creationId xmlns:p14="http://schemas.microsoft.com/office/powerpoint/2010/main" val="148702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CB68D-3FE0-4628-A747-DF7AF3B0B571}" type="datetimeFigureOut">
              <a:rPr lang="en-US" smtClean="0"/>
              <a:t>3/15/2013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9D62D8-D655-4A5C-8D09-DF1D04206795}" type="slidenum">
              <a:rPr lang="en-US" smtClean="0"/>
              <a:t>‹#›</a:t>
            </a:fld>
            <a:endParaRPr lang="en-US"/>
          </a:p>
        </p:txBody>
      </p:sp>
    </p:spTree>
    <p:extLst>
      <p:ext uri="{BB962C8B-B14F-4D97-AF65-F5344CB8AC3E}">
        <p14:creationId xmlns:p14="http://schemas.microsoft.com/office/powerpoint/2010/main" val="24017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CB68D-3FE0-4628-A747-DF7AF3B0B571}" type="datetimeFigureOut">
              <a:rPr lang="en-US" smtClean="0"/>
              <a:t>3/15/2013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9D62D8-D655-4A5C-8D09-DF1D04206795}" type="slidenum">
              <a:rPr lang="en-US" smtClean="0"/>
              <a:t>‹#›</a:t>
            </a:fld>
            <a:endParaRPr lang="en-US"/>
          </a:p>
        </p:txBody>
      </p:sp>
    </p:spTree>
    <p:extLst>
      <p:ext uri="{BB962C8B-B14F-4D97-AF65-F5344CB8AC3E}">
        <p14:creationId xmlns:p14="http://schemas.microsoft.com/office/powerpoint/2010/main" val="202351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CB68D-3FE0-4628-A747-DF7AF3B0B571}" type="datetimeFigureOut">
              <a:rPr lang="en-US" smtClean="0"/>
              <a:t>3/15/2013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9D62D8-D655-4A5C-8D09-DF1D04206795}" type="slidenum">
              <a:rPr lang="en-US" smtClean="0"/>
              <a:t>‹#›</a:t>
            </a:fld>
            <a:endParaRPr lang="en-US"/>
          </a:p>
        </p:txBody>
      </p:sp>
    </p:spTree>
    <p:extLst>
      <p:ext uri="{BB962C8B-B14F-4D97-AF65-F5344CB8AC3E}">
        <p14:creationId xmlns:p14="http://schemas.microsoft.com/office/powerpoint/2010/main" val="1263852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CB68D-3FE0-4628-A747-DF7AF3B0B571}" type="datetimeFigureOut">
              <a:rPr lang="en-US" smtClean="0"/>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D62D8-D655-4A5C-8D09-DF1D04206795}" type="slidenum">
              <a:rPr lang="en-US" smtClean="0"/>
              <a:t>‹#›</a:t>
            </a:fld>
            <a:endParaRPr lang="en-US"/>
          </a:p>
        </p:txBody>
      </p:sp>
    </p:spTree>
    <p:extLst>
      <p:ext uri="{BB962C8B-B14F-4D97-AF65-F5344CB8AC3E}">
        <p14:creationId xmlns:p14="http://schemas.microsoft.com/office/powerpoint/2010/main" val="1831090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CB68D-3FE0-4628-A747-DF7AF3B0B571}" type="datetimeFigureOut">
              <a:rPr lang="en-US" smtClean="0"/>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D62D8-D655-4A5C-8D09-DF1D04206795}" type="slidenum">
              <a:rPr lang="en-US" smtClean="0"/>
              <a:t>‹#›</a:t>
            </a:fld>
            <a:endParaRPr lang="en-US"/>
          </a:p>
        </p:txBody>
      </p:sp>
    </p:spTree>
    <p:extLst>
      <p:ext uri="{BB962C8B-B14F-4D97-AF65-F5344CB8AC3E}">
        <p14:creationId xmlns:p14="http://schemas.microsoft.com/office/powerpoint/2010/main" val="2745243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CB68D-3FE0-4628-A747-DF7AF3B0B571}" type="datetimeFigureOut">
              <a:rPr lang="en-US" smtClean="0"/>
              <a:t>3/15/2013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D62D8-D655-4A5C-8D09-DF1D04206795}" type="slidenum">
              <a:rPr lang="en-US" smtClean="0"/>
              <a:t>‹#›</a:t>
            </a:fld>
            <a:endParaRPr lang="en-US"/>
          </a:p>
        </p:txBody>
      </p:sp>
    </p:spTree>
    <p:extLst>
      <p:ext uri="{BB962C8B-B14F-4D97-AF65-F5344CB8AC3E}">
        <p14:creationId xmlns:p14="http://schemas.microsoft.com/office/powerpoint/2010/main" val="4076347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a/url?sa=i&amp;rct=j&amp;q=synthesis+of+fat+molecule&amp;source=images&amp;cd=&amp;cad=rja&amp;docid=jP6ZMjHImGa9YM&amp;tbnid=GcUM_o4Q6dtz8M:&amp;ved=0CAUQjRw&amp;url=http://www.hobart.k12.in.us/jkousen/Biology/biochem.htm&amp;ei=4ElCUduBPMy8qAGxzYGYDw&amp;psig=AFQjCNHPoRWeJ0P-Wi_y0N9XujeM3tnkTQ&amp;ust=136338515056471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a/url?sa=i&amp;rct=j&amp;q=structure+of+a+protein&amp;source=images&amp;cd=&amp;cad=rja&amp;docid=XEaH2YdMfm4jvM&amp;tbnid=9FXUAQyjYkdPsM:&amp;ved=0CAUQjRw&amp;url=http%3A%2F%2Fwww.interactive-biology.com%2F3730%2Fthe-basics-of-protein-structure-and-function%2F&amp;ei=6kNDUYHbO8WiqwG034HIBQ&amp;psig=AFQjCNHU_h18HamtoY73NA0eXiwibUzssw&amp;ust=136344918149398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hyperlink" Target="http://www.google.ca/url?sa=i&amp;rct=j&amp;q=hdration+synthesis+of+a+protein&amp;source=images&amp;cd=&amp;cad=rja&amp;docid=1O4xlfGi3w_K1M&amp;tbnid=IEmU0yu9Zsr47M:&amp;ved=0CAUQjRw&amp;url=http%3A%2F%2Fquintenrene.wordpress.com%2F&amp;ei=d0RDUaP6IcTDqQHKkIDAAw&amp;psig=AFQjCNGbim58p1JqyGXJ15-12HWERkpkSA&amp;ust=136344932919176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google.ca/url?sa=i&amp;rct=j&amp;q=nucleotide&amp;source=images&amp;cd=&amp;cad=rja&amp;docid=YEyvIN3B5mj1xM&amp;tbnid=QpoDPMayPCe6MM:&amp;ved=0CAUQjRw&amp;url=http%3A%2F%2Fwww.biologyjunction.com%2Fnucleotide_model_preap.htm&amp;ei=xYRDUYCYF4muqQH9qYC4AQ&amp;psig=AFQjCNHUK5wpnhq-joENriprSuE_hKZTSg&amp;ust=136346579280664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google.ca/url?sa=i&amp;rct=j&amp;q=fruit&amp;source=images&amp;cd=&amp;cad=rja&amp;docid=Q9u82mboOqWiTM&amp;tbnid=6JgNqsIiUqd0tM:&amp;ved=0CAUQjRw&amp;url=http://www.edgarsfruit.co.uk/about&amp;ei=9DpCUenTMMmgkQXnxYCICQ&amp;psig=AFQjCNEcpUqoxvZZEbl7GQzi85LPIygVtg&amp;ust=1363381359273022" TargetMode="External"/><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biovia.ca/wp-content/uploads/2009/06/white_potatoes.jpg" TargetMode="External"/><Relationship Id="rId1" Type="http://schemas.openxmlformats.org/officeDocument/2006/relationships/slideLayout" Target="../slideLayouts/slideLayout2.xml"/><Relationship Id="rId6" Type="http://schemas.openxmlformats.org/officeDocument/2006/relationships/hyperlink" Target="http://www.google.ca/url?sa=i&amp;rct=j&amp;q=corn&amp;source=images&amp;cd=&amp;cad=rja&amp;docid=WgtXYlenKIxzQM&amp;tbnid=8FneVwgwQXhmRM:&amp;ved=0CAUQjRw&amp;url=http://www.motherearthnews.com/Sustainable-Farming/Genetically-Modified-Corn-Safe-Or-Toxic.aspx&amp;ei=oDpCUZmmDcS3kAWUjIFw&amp;psig=AFQjCNHbFDGY5Vk6Qz0Z8Qv-thlG0428-A&amp;ust=1363381268533305" TargetMode="External"/><Relationship Id="rId11" Type="http://schemas.openxmlformats.org/officeDocument/2006/relationships/image" Target="../media/image5.jpeg"/><Relationship Id="rId5" Type="http://schemas.openxmlformats.org/officeDocument/2006/relationships/image" Target="../media/image2.jpeg"/><Relationship Id="rId10" Type="http://schemas.openxmlformats.org/officeDocument/2006/relationships/hyperlink" Target="http://evidencebasedliving.human.cornell.edu/wp-content/uploads/2012/10/parboiled-rice.jpg" TargetMode="External"/><Relationship Id="rId4" Type="http://schemas.openxmlformats.org/officeDocument/2006/relationships/hyperlink" Target="http://www.google.ca/url?sa=i&amp;rct=j&amp;q=bread&amp;source=images&amp;cd=&amp;cad=rja&amp;docid=5zvQEBeTseuQUM&amp;tbnid=42n3afSsyOcpSM:&amp;ved=0CAUQjRw&amp;url=http://slicedbreadmag.com/&amp;ei=YTpCUcSEDs6kkQXFhIDYDQ&amp;psig=AFQjCNHoqqhfwSC1ulrVRKCUF9EqVFeYRg&amp;ust=1363381203918831" TargetMode="External"/><Relationship Id="rId9"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a/url?sa=i&amp;rct=j&amp;q=milk&amp;source=images&amp;cd=&amp;cad=rja&amp;docid=gvA_1VsyUgC1FM&amp;tbnid=38235Bg2FdRkyM:&amp;ved=0CAUQjRw&amp;url=https://commons.wikimedia.org/wiki/File:Milk_-_olly_claxton.jpg&amp;ei=tz5CUfTuCcO9ywH-moDYAg&amp;psig=AFQjCNGRXjp5qlxPhc6iXJA49vw2m3ml-g&amp;ust=136338230857303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a/url?sa=i&amp;rct=j&amp;q=simple+carbohydrates&amp;source=images&amp;cd=&amp;cad=rja&amp;docid=wlREVXm6Qyi9kM&amp;tbnid=m2v3QI4bUtax5M:&amp;ved=0CAUQjRw&amp;url=http://www.diabetesinfo.org.au/about-diabetes/diabetes-management/food-and-nutrition-management/carbohydrates-and-glycaemic-index-gi/what-are-carbohydrates&amp;ei=9j5CUaqXCI2ayQHFjYHgAQ&amp;psig=AFQjCNGg1zHSZUys5xzo1VoLdMCu1gWJQw&amp;ust=1363382379325612"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google.ca/url?sa=i&amp;rct=j&amp;q=complex+carbohydrates&amp;source=images&amp;cd=&amp;cad=rja&amp;docid=5GY12RBnZ1WnjM&amp;tbnid=BHlaSFOS_tnyeM:&amp;ved=0CAUQjRw&amp;url=http://www.earnestholistichealth.com/earnest-holistic-health/simple-vs-complex-carbohydrates&amp;ei=bT9CUa26A8PVyQHrxoGYAw&amp;psig=AFQjCNHSVWR8FMJYNwsrewpC0-xhxsMNOw&amp;ust=136338245188176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a/url?sa=i&amp;rct=j&amp;q=complex+carbohydrates&amp;source=images&amp;cd=&amp;cad=rja&amp;docid=UhpxIU-5sVLc0M&amp;tbnid=PgFk_jKIrQ_EeM:&amp;ved=0CAUQjRw&amp;url=http://www.umm.edu/patiented/articles/000575.htm&amp;ei=SD9CUf3tB4KsyAHFlYH4Aw&amp;psig=AFQjCNHSVWR8FMJYNwsrewpC0-xhxsMNOw&amp;ust=136338245188176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www.google.ca/url?sa=i&amp;rct=j&amp;q=dehydration+synthesis&amp;source=images&amp;cd=&amp;cad=rja&amp;docid=kCPnOHcOsOyx-M&amp;tbnid=q6WUHotcW0DupM:&amp;ved=0CAUQjRw&amp;url=http://chsweb.lr.k12.nj.us/mstanley/outlines/happychem/happyface.htm&amp;ei=ckFCUcL0M8TkqAHn24HQBQ&amp;psig=AFQjCNGxKQE7pcSnYUrpgQ1LtvwDTSL-wA&amp;ust=1363383009596534" TargetMode="External"/><Relationship Id="rId1" Type="http://schemas.openxmlformats.org/officeDocument/2006/relationships/slideLayout" Target="../slideLayouts/slideLayout2.xml"/><Relationship Id="rId5" Type="http://schemas.openxmlformats.org/officeDocument/2006/relationships/image" Target="../media/image11.gif"/><Relationship Id="rId4" Type="http://schemas.openxmlformats.org/officeDocument/2006/relationships/hyperlink" Target="http://www.google.ca/url?sa=i&amp;rct=j&amp;q=dehydration+synthesis&amp;source=images&amp;cd=&amp;cad=rja&amp;docid=4CKI_QdeLGRC5M&amp;tbnid=EuB56TN4Y286HM:&amp;ved=0CAUQjRw&amp;url=http://library.thinkquest.org/28751/review/biochem/6.html&amp;ei=70FCUanUIYHGqQGXsoDACg&amp;psig=AFQjCNGxKQE7pcSnYUrpgQ1LtvwDTSL-wA&amp;ust=1363383009596534"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a/url?sa=i&amp;rct=j&amp;q=dehydration+synthesis&amp;source=images&amp;cd=&amp;cad=rja&amp;docid=8TwymN6nEuAO4M&amp;tbnid=Ll20l2P8Kr3SiM:&amp;ved=0CAUQjRw&amp;url=http://www.dehydrationsynthesis.net/science-review-proteins-and-enzymes/&amp;ei=ukFCUamxCdC4qQGrxIDwDA&amp;psig=AFQjCNGxKQE7pcSnYUrpgQ1LtvwDTSL-wA&amp;ust=1363383009596534" TargetMode="Externa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hyperlink" Target="http://www.google.ca/url?sa=i&amp;rct=j&amp;q=hydrolysis&amp;source=images&amp;cd=&amp;cad=rja&amp;docid=2k-MLeQq7H9fNM&amp;tbnid=7xcTEdALVDp5NM:&amp;ved=0CAUQjRw&amp;url=http://www.tokresource.org/tok_classes/biobiobio/biomenu/review_questions/review_carb_lipid_pro/index.htm&amp;ei=BENCUdeYLoXLrQGD6oCoDg&amp;psig=AFQjCNGFKwSveCsBSiwTDiljJE61CFhN2w&amp;ust=1363383418562074"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ca/url?sa=i&amp;rct=j&amp;q=formation+of+disaccharides+and+polysaccharides&amp;source=images&amp;cd=&amp;cad=rja&amp;docid=tPBiJQ167ic0iM&amp;tbnid=8Z176UNjXu-W-M:&amp;ved=0CAUQjRw&amp;url=http://classes.midlandstech.edu/carterp/Courses/bio225/chap02/225chap02.htm&amp;ei=mUNCUa6bLo_4qAHr74HwBQ&amp;psig=AFQjCNGSG0PC2R4uV29rlpv6vP0iTS1naw&amp;ust=136338352958711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Objectives</a:t>
            </a:r>
            <a:br>
              <a:rPr lang="en-US" dirty="0" smtClean="0"/>
            </a:br>
            <a:endParaRPr lang="en-US" dirty="0"/>
          </a:p>
        </p:txBody>
      </p:sp>
      <p:sp>
        <p:nvSpPr>
          <p:cNvPr id="3" name="Subtitle 2"/>
          <p:cNvSpPr>
            <a:spLocks noGrp="1"/>
          </p:cNvSpPr>
          <p:nvPr>
            <p:ph type="subTitle" idx="1"/>
          </p:nvPr>
        </p:nvSpPr>
        <p:spPr/>
        <p:txBody>
          <a:bodyPr>
            <a:normAutofit fontScale="70000" lnSpcReduction="20000"/>
          </a:bodyPr>
          <a:lstStyle/>
          <a:p>
            <a:pPr algn="l"/>
            <a:r>
              <a:rPr lang="en-US" sz="2800" b="1" dirty="0" smtClean="0"/>
              <a:t>Students will:</a:t>
            </a:r>
          </a:p>
          <a:p>
            <a:pPr marL="457200" indent="-457200" algn="l">
              <a:buFont typeface="Arial" pitchFamily="34" charset="0"/>
              <a:buChar char="•"/>
            </a:pPr>
            <a:r>
              <a:rPr lang="en-US" sz="2800" dirty="0" smtClean="0"/>
              <a:t>Describe the chemical nature of carbohydrates, lipids and proteins</a:t>
            </a:r>
          </a:p>
          <a:p>
            <a:pPr marL="457200" indent="-457200" algn="l">
              <a:buFont typeface="Arial" pitchFamily="34" charset="0"/>
              <a:buChar char="•"/>
            </a:pPr>
            <a:r>
              <a:rPr lang="en-US" sz="2800" dirty="0" smtClean="0"/>
              <a:t>Be able to define and explain how dehydration synthesis and hydrolysis assemble and disassemble macromolecules</a:t>
            </a:r>
            <a:endParaRPr lang="en-US" sz="2800" dirty="0"/>
          </a:p>
        </p:txBody>
      </p:sp>
    </p:spTree>
    <p:extLst>
      <p:ext uri="{BB962C8B-B14F-4D97-AF65-F5344CB8AC3E}">
        <p14:creationId xmlns:p14="http://schemas.microsoft.com/office/powerpoint/2010/main" val="567261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Lipids</a:t>
            </a:r>
            <a:endParaRPr lang="en-US" dirty="0"/>
          </a:p>
        </p:txBody>
      </p:sp>
      <p:sp>
        <p:nvSpPr>
          <p:cNvPr id="3" name="Content Placeholder 2"/>
          <p:cNvSpPr>
            <a:spLocks noGrp="1"/>
          </p:cNvSpPr>
          <p:nvPr>
            <p:ph idx="1"/>
          </p:nvPr>
        </p:nvSpPr>
        <p:spPr/>
        <p:txBody>
          <a:bodyPr>
            <a:normAutofit/>
          </a:bodyPr>
          <a:lstStyle/>
          <a:p>
            <a:r>
              <a:rPr lang="en-US" sz="2400" dirty="0" smtClean="0"/>
              <a:t>Diverse group of macromolecules – all are insoluble in water</a:t>
            </a:r>
          </a:p>
          <a:p>
            <a:r>
              <a:rPr lang="en-US" sz="2400" dirty="0" smtClean="0"/>
              <a:t>Store 2.25 times more energy per gram than other biological molecules</a:t>
            </a:r>
          </a:p>
          <a:p>
            <a:r>
              <a:rPr lang="en-US" sz="2400" dirty="0" smtClean="0"/>
              <a:t>Functions</a:t>
            </a:r>
          </a:p>
          <a:p>
            <a:pPr lvl="1"/>
            <a:r>
              <a:rPr lang="en-US" sz="2000" dirty="0" smtClean="0"/>
              <a:t>Energy – storage molecules</a:t>
            </a:r>
          </a:p>
          <a:p>
            <a:pPr lvl="1"/>
            <a:r>
              <a:rPr lang="en-US" sz="2000" dirty="0" smtClean="0"/>
              <a:t>Key components of cell membranes (phospholipids)</a:t>
            </a:r>
          </a:p>
          <a:p>
            <a:pPr lvl="1"/>
            <a:r>
              <a:rPr lang="en-US" sz="2000" dirty="0" smtClean="0"/>
              <a:t>Form sex hormones (estrogen and testosterone)</a:t>
            </a:r>
          </a:p>
          <a:p>
            <a:pPr lvl="1"/>
            <a:r>
              <a:rPr lang="en-US" sz="2000" dirty="0" smtClean="0"/>
              <a:t>Layer at base of skin helps insulate you</a:t>
            </a:r>
          </a:p>
          <a:p>
            <a:pPr lvl="1"/>
            <a:r>
              <a:rPr lang="en-US" sz="2000" dirty="0" smtClean="0"/>
              <a:t>Act as cushions for delicate organs</a:t>
            </a:r>
          </a:p>
          <a:p>
            <a:pPr lvl="1"/>
            <a:r>
              <a:rPr lang="en-US" sz="2000" dirty="0" smtClean="0"/>
              <a:t>Carriers for vitamin A, D, E, and K</a:t>
            </a:r>
            <a:endParaRPr lang="en-US" sz="2000" dirty="0"/>
          </a:p>
        </p:txBody>
      </p:sp>
    </p:spTree>
    <p:extLst>
      <p:ext uri="{BB962C8B-B14F-4D97-AF65-F5344CB8AC3E}">
        <p14:creationId xmlns:p14="http://schemas.microsoft.com/office/powerpoint/2010/main" val="330525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400" dirty="0" smtClean="0"/>
              <a:t>a) Saturated</a:t>
            </a:r>
            <a:br>
              <a:rPr lang="en-US" sz="2400" dirty="0" smtClean="0"/>
            </a:br>
            <a:r>
              <a:rPr lang="en-US" sz="2400" dirty="0"/>
              <a:t>	</a:t>
            </a:r>
            <a:r>
              <a:rPr lang="en-US" sz="2400" dirty="0" smtClean="0"/>
              <a:t>- animal fats – ex., butter, lard</a:t>
            </a:r>
            <a:br>
              <a:rPr lang="en-US" sz="2400" dirty="0" smtClean="0"/>
            </a:br>
            <a:r>
              <a:rPr lang="en-US" sz="2400" dirty="0"/>
              <a:t>	</a:t>
            </a:r>
            <a:r>
              <a:rPr lang="en-US" sz="2400" dirty="0" smtClean="0"/>
              <a:t>- solid at room temperature</a:t>
            </a:r>
            <a:br>
              <a:rPr lang="en-US" sz="2400" dirty="0" smtClean="0"/>
            </a:br>
            <a:r>
              <a:rPr lang="en-US" sz="2400" dirty="0"/>
              <a:t>	</a:t>
            </a:r>
            <a:r>
              <a:rPr lang="en-US" sz="2400" dirty="0" smtClean="0"/>
              <a:t>- hard to break down</a:t>
            </a:r>
            <a:br>
              <a:rPr lang="en-US" sz="2400" dirty="0" smtClean="0"/>
            </a:br>
            <a:r>
              <a:rPr lang="en-US" sz="2400" dirty="0"/>
              <a:t>	</a:t>
            </a:r>
            <a:r>
              <a:rPr lang="en-US" sz="2400" dirty="0" smtClean="0"/>
              <a:t>- single bonds between carbons                   </a:t>
            </a:r>
            <a:r>
              <a:rPr lang="en-US" sz="2400" b="1" i="1" dirty="0" smtClean="0"/>
              <a:t>see figure 7 on p246</a:t>
            </a:r>
            <a:endParaRPr lang="en-US" sz="2400" dirty="0"/>
          </a:p>
        </p:txBody>
      </p:sp>
      <p:sp>
        <p:nvSpPr>
          <p:cNvPr id="3" name="Content Placeholder 2"/>
          <p:cNvSpPr>
            <a:spLocks noGrp="1"/>
          </p:cNvSpPr>
          <p:nvPr>
            <p:ph idx="1"/>
          </p:nvPr>
        </p:nvSpPr>
        <p:spPr>
          <a:xfrm>
            <a:off x="457199" y="2057400"/>
            <a:ext cx="8229600" cy="1295400"/>
          </a:xfrm>
        </p:spPr>
        <p:txBody>
          <a:bodyPr>
            <a:noAutofit/>
          </a:bodyPr>
          <a:lstStyle/>
          <a:p>
            <a:pPr marL="457200" indent="-457200">
              <a:buAutoNum type="alphaLcParenR" startAt="2"/>
            </a:pPr>
            <a:r>
              <a:rPr lang="en-US" sz="2200" dirty="0" smtClean="0"/>
              <a:t>Unsaturated</a:t>
            </a:r>
          </a:p>
          <a:p>
            <a:pPr marL="0" indent="0">
              <a:buNone/>
            </a:pPr>
            <a:r>
              <a:rPr lang="en-US" sz="2200" dirty="0"/>
              <a:t>	</a:t>
            </a:r>
            <a:r>
              <a:rPr lang="en-US" sz="2200" dirty="0" smtClean="0"/>
              <a:t>- liquid at room temperature – ex., vegetable oils (olive, sunflower)</a:t>
            </a:r>
          </a:p>
          <a:p>
            <a:pPr marL="0" indent="0">
              <a:buNone/>
            </a:pPr>
            <a:r>
              <a:rPr lang="en-US" sz="2200" dirty="0"/>
              <a:t>	</a:t>
            </a:r>
            <a:r>
              <a:rPr lang="en-US" sz="2200" dirty="0" smtClean="0"/>
              <a:t>- double bonds between carbons</a:t>
            </a:r>
          </a:p>
        </p:txBody>
      </p:sp>
      <p:sp>
        <p:nvSpPr>
          <p:cNvPr id="4" name="TextBox 3"/>
          <p:cNvSpPr txBox="1"/>
          <p:nvPr/>
        </p:nvSpPr>
        <p:spPr>
          <a:xfrm>
            <a:off x="457199" y="3886200"/>
            <a:ext cx="8421151" cy="1785104"/>
          </a:xfrm>
          <a:prstGeom prst="rect">
            <a:avLst/>
          </a:prstGeom>
          <a:noFill/>
        </p:spPr>
        <p:txBody>
          <a:bodyPr wrap="none" rtlCol="0">
            <a:spAutoFit/>
          </a:bodyPr>
          <a:lstStyle/>
          <a:p>
            <a:pPr marL="457200" indent="-457200">
              <a:buAutoNum type="alphaLcParenR" startAt="3"/>
            </a:pPr>
            <a:r>
              <a:rPr lang="en-US" sz="2200" dirty="0" smtClean="0"/>
              <a:t>Cholesterol</a:t>
            </a:r>
          </a:p>
          <a:p>
            <a:r>
              <a:rPr lang="en-US" sz="2200" dirty="0"/>
              <a:t>	</a:t>
            </a:r>
            <a:r>
              <a:rPr lang="en-US" sz="2200" dirty="0" smtClean="0"/>
              <a:t>- waxy, fat like substance</a:t>
            </a:r>
          </a:p>
          <a:p>
            <a:r>
              <a:rPr lang="en-US" sz="2200" dirty="0"/>
              <a:t>	</a:t>
            </a:r>
            <a:r>
              <a:rPr lang="en-US" sz="2200" dirty="0" smtClean="0"/>
              <a:t>- found naturally in membranes</a:t>
            </a:r>
          </a:p>
          <a:p>
            <a:r>
              <a:rPr lang="en-US" sz="2200" dirty="0"/>
              <a:t>	</a:t>
            </a:r>
            <a:r>
              <a:rPr lang="en-US" sz="2200" dirty="0" smtClean="0"/>
              <a:t>- builds and maintains membranes; regulates membrane fluidity</a:t>
            </a:r>
          </a:p>
          <a:p>
            <a:r>
              <a:rPr lang="en-US" sz="2200" dirty="0"/>
              <a:t>	</a:t>
            </a:r>
            <a:r>
              <a:rPr lang="en-US" sz="2200" dirty="0" smtClean="0"/>
              <a:t>- different types – not all bad</a:t>
            </a:r>
            <a:endParaRPr lang="en-US" sz="2200" dirty="0"/>
          </a:p>
        </p:txBody>
      </p:sp>
      <p:sp>
        <p:nvSpPr>
          <p:cNvPr id="6" name="Rectangle 5"/>
          <p:cNvSpPr/>
          <p:nvPr/>
        </p:nvSpPr>
        <p:spPr>
          <a:xfrm>
            <a:off x="457198" y="5867400"/>
            <a:ext cx="8305802" cy="923330"/>
          </a:xfrm>
          <a:prstGeom prst="rect">
            <a:avLst/>
          </a:prstGeom>
        </p:spPr>
        <p:txBody>
          <a:bodyPr wrap="square">
            <a:spAutoFit/>
          </a:bodyPr>
          <a:lstStyle/>
          <a:p>
            <a:r>
              <a:rPr lang="en-US" b="1" dirty="0" smtClean="0"/>
              <a:t>-- atherosclerosis</a:t>
            </a:r>
            <a:endParaRPr lang="en-US" dirty="0" smtClean="0"/>
          </a:p>
          <a:p>
            <a:r>
              <a:rPr lang="en-US" b="1" dirty="0" smtClean="0"/>
              <a:t>	</a:t>
            </a:r>
            <a:r>
              <a:rPr lang="en-US" dirty="0" smtClean="0"/>
              <a:t>- disorder of blood vessels</a:t>
            </a:r>
          </a:p>
          <a:p>
            <a:r>
              <a:rPr lang="en-US" b="1" dirty="0" smtClean="0"/>
              <a:t>	</a:t>
            </a:r>
            <a:r>
              <a:rPr lang="en-US" dirty="0" smtClean="0"/>
              <a:t>- accumulation of cholesterol and other fats along the inside lining</a:t>
            </a:r>
            <a:endParaRPr lang="en-US" b="1" dirty="0"/>
          </a:p>
        </p:txBody>
      </p:sp>
    </p:spTree>
    <p:extLst>
      <p:ext uri="{BB962C8B-B14F-4D97-AF65-F5344CB8AC3E}">
        <p14:creationId xmlns:p14="http://schemas.microsoft.com/office/powerpoint/2010/main" val="3403371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i="1" dirty="0" smtClean="0"/>
              <a:t>Read the Case Study “Fats and Health” </a:t>
            </a:r>
          </a:p>
          <a:p>
            <a:pPr marL="0" indent="0">
              <a:buNone/>
            </a:pPr>
            <a:r>
              <a:rPr lang="en-US" b="1" i="1" dirty="0" smtClean="0"/>
              <a:t>on p 248 and answer the questions that follow.</a:t>
            </a:r>
            <a:endParaRPr lang="en-US" b="1" i="1" dirty="0"/>
          </a:p>
        </p:txBody>
      </p:sp>
    </p:spTree>
    <p:extLst>
      <p:ext uri="{BB962C8B-B14F-4D97-AF65-F5344CB8AC3E}">
        <p14:creationId xmlns:p14="http://schemas.microsoft.com/office/powerpoint/2010/main" val="1548612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Formation of lipids: </a:t>
            </a:r>
            <a:endParaRPr lang="en-US" sz="2400" dirty="0"/>
          </a:p>
        </p:txBody>
      </p:sp>
      <p:sp>
        <p:nvSpPr>
          <p:cNvPr id="3" name="Content Placeholder 2"/>
          <p:cNvSpPr>
            <a:spLocks noGrp="1"/>
          </p:cNvSpPr>
          <p:nvPr>
            <p:ph idx="1"/>
          </p:nvPr>
        </p:nvSpPr>
        <p:spPr/>
        <p:txBody>
          <a:bodyPr/>
          <a:lstStyle/>
          <a:p>
            <a:endParaRPr lang="en-US" dirty="0"/>
          </a:p>
        </p:txBody>
      </p:sp>
      <p:pic>
        <p:nvPicPr>
          <p:cNvPr id="8194" name="Picture 2" descr="http://www.hobart.k12.in.us/jkousen/Biology/dhslip.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523998"/>
            <a:ext cx="8226425" cy="31919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8741" y="5105399"/>
            <a:ext cx="8513484" cy="1200329"/>
          </a:xfrm>
          <a:prstGeom prst="rect">
            <a:avLst/>
          </a:prstGeom>
          <a:noFill/>
        </p:spPr>
        <p:txBody>
          <a:bodyPr wrap="none" rtlCol="0">
            <a:spAutoFit/>
          </a:bodyPr>
          <a:lstStyle/>
          <a:p>
            <a:r>
              <a:rPr lang="en-US" dirty="0" smtClean="0"/>
              <a:t>During the synthesis of a fat molecule, three fatty acid molecules bond with one glycerol </a:t>
            </a:r>
          </a:p>
          <a:p>
            <a:r>
              <a:rPr lang="en-US" dirty="0" smtClean="0"/>
              <a:t>Molecule, and three water molecules are produced.</a:t>
            </a:r>
          </a:p>
          <a:p>
            <a:endParaRPr lang="en-US" dirty="0"/>
          </a:p>
          <a:p>
            <a:r>
              <a:rPr lang="en-US" dirty="0" smtClean="0"/>
              <a:t>Explain what happens during the hydrolysis of a fat molecule.</a:t>
            </a:r>
            <a:endParaRPr lang="en-US" dirty="0"/>
          </a:p>
        </p:txBody>
      </p:sp>
    </p:spTree>
    <p:extLst>
      <p:ext uri="{BB962C8B-B14F-4D97-AF65-F5344CB8AC3E}">
        <p14:creationId xmlns:p14="http://schemas.microsoft.com/office/powerpoint/2010/main" val="2546214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Proteins</a:t>
            </a:r>
            <a:endParaRPr lang="en-US" dirty="0"/>
          </a:p>
        </p:txBody>
      </p:sp>
      <p:sp>
        <p:nvSpPr>
          <p:cNvPr id="3" name="Content Placeholder 2"/>
          <p:cNvSpPr>
            <a:spLocks noGrp="1"/>
          </p:cNvSpPr>
          <p:nvPr>
            <p:ph idx="1"/>
          </p:nvPr>
        </p:nvSpPr>
        <p:spPr>
          <a:xfrm>
            <a:off x="457200" y="1600201"/>
            <a:ext cx="8229600" cy="838200"/>
          </a:xfrm>
        </p:spPr>
        <p:txBody>
          <a:bodyPr>
            <a:normAutofit/>
          </a:bodyPr>
          <a:lstStyle/>
          <a:p>
            <a:r>
              <a:rPr lang="en-US" sz="2400" dirty="0" smtClean="0"/>
              <a:t>Structural component of cells</a:t>
            </a:r>
          </a:p>
          <a:p>
            <a:pPr marL="457200" lvl="1" indent="0">
              <a:buNone/>
            </a:pPr>
            <a:r>
              <a:rPr lang="en-US" sz="2000" dirty="0" smtClean="0"/>
              <a:t>Ex., muscle, hair, nails, nerves, cell membrane</a:t>
            </a:r>
            <a:endParaRPr lang="en-US" sz="2000" dirty="0"/>
          </a:p>
        </p:txBody>
      </p:sp>
      <p:sp>
        <p:nvSpPr>
          <p:cNvPr id="5" name="TextBox 4"/>
          <p:cNvSpPr txBox="1"/>
          <p:nvPr/>
        </p:nvSpPr>
        <p:spPr>
          <a:xfrm>
            <a:off x="478971" y="2362200"/>
            <a:ext cx="8179803" cy="830997"/>
          </a:xfrm>
          <a:prstGeom prst="rect">
            <a:avLst/>
          </a:prstGeom>
          <a:noFill/>
        </p:spPr>
        <p:txBody>
          <a:bodyPr wrap="none" rtlCol="0">
            <a:spAutoFit/>
          </a:bodyPr>
          <a:lstStyle/>
          <a:p>
            <a:pPr marL="342900" indent="-342900">
              <a:buFont typeface="Arial" pitchFamily="34" charset="0"/>
              <a:buChar char="•"/>
            </a:pPr>
            <a:r>
              <a:rPr lang="en-US" sz="2400" dirty="0" smtClean="0"/>
              <a:t>Mitochondria and ribosomes are composed largely of protein</a:t>
            </a:r>
          </a:p>
          <a:p>
            <a:endParaRPr lang="en-US" sz="2400" dirty="0"/>
          </a:p>
        </p:txBody>
      </p:sp>
      <p:sp>
        <p:nvSpPr>
          <p:cNvPr id="6" name="TextBox 5"/>
          <p:cNvSpPr txBox="1"/>
          <p:nvPr/>
        </p:nvSpPr>
        <p:spPr>
          <a:xfrm>
            <a:off x="478971" y="2777698"/>
            <a:ext cx="8196346" cy="830997"/>
          </a:xfrm>
          <a:prstGeom prst="rect">
            <a:avLst/>
          </a:prstGeom>
          <a:noFill/>
        </p:spPr>
        <p:txBody>
          <a:bodyPr wrap="none" rtlCol="0">
            <a:spAutoFit/>
          </a:bodyPr>
          <a:lstStyle/>
          <a:p>
            <a:pPr marL="342900" indent="-342900">
              <a:buFont typeface="Arial" pitchFamily="34" charset="0"/>
              <a:buChar char="•"/>
            </a:pPr>
            <a:r>
              <a:rPr lang="en-US" sz="2400" dirty="0" smtClean="0"/>
              <a:t>Antibodies are specialized proteins that help the body defend</a:t>
            </a:r>
          </a:p>
          <a:p>
            <a:r>
              <a:rPr lang="en-US" sz="2400" dirty="0" smtClean="0"/>
              <a:t>Itself against disease</a:t>
            </a:r>
            <a:endParaRPr lang="en-US" sz="2400" dirty="0"/>
          </a:p>
        </p:txBody>
      </p:sp>
      <p:sp>
        <p:nvSpPr>
          <p:cNvPr id="7" name="TextBox 6"/>
          <p:cNvSpPr txBox="1"/>
          <p:nvPr/>
        </p:nvSpPr>
        <p:spPr>
          <a:xfrm>
            <a:off x="522514" y="3505200"/>
            <a:ext cx="7463453" cy="461665"/>
          </a:xfrm>
          <a:prstGeom prst="rect">
            <a:avLst/>
          </a:prstGeom>
          <a:noFill/>
        </p:spPr>
        <p:txBody>
          <a:bodyPr wrap="none" rtlCol="0">
            <a:spAutoFit/>
          </a:bodyPr>
          <a:lstStyle/>
          <a:p>
            <a:pPr marL="342900" indent="-342900">
              <a:buFont typeface="Arial" pitchFamily="34" charset="0"/>
              <a:buChar char="•"/>
            </a:pPr>
            <a:r>
              <a:rPr lang="en-US" sz="2400" dirty="0" smtClean="0"/>
              <a:t>Enzymes are proteins that speed up chemical reactions.</a:t>
            </a:r>
            <a:endParaRPr lang="en-US" sz="2400" dirty="0"/>
          </a:p>
        </p:txBody>
      </p:sp>
      <p:sp>
        <p:nvSpPr>
          <p:cNvPr id="8" name="TextBox 7"/>
          <p:cNvSpPr txBox="1"/>
          <p:nvPr/>
        </p:nvSpPr>
        <p:spPr>
          <a:xfrm>
            <a:off x="522514" y="3960445"/>
            <a:ext cx="8118248" cy="830997"/>
          </a:xfrm>
          <a:prstGeom prst="rect">
            <a:avLst/>
          </a:prstGeom>
          <a:noFill/>
        </p:spPr>
        <p:txBody>
          <a:bodyPr wrap="none" rtlCol="0">
            <a:spAutoFit/>
          </a:bodyPr>
          <a:lstStyle/>
          <a:p>
            <a:pPr marL="342900" indent="-342900">
              <a:buFont typeface="Arial" pitchFamily="34" charset="0"/>
              <a:buChar char="•"/>
            </a:pPr>
            <a:r>
              <a:rPr lang="en-US" sz="2400" dirty="0" smtClean="0"/>
              <a:t>Contain carbon, hydrogen, oxygen, nitrogen and often sulfur </a:t>
            </a:r>
          </a:p>
          <a:p>
            <a:r>
              <a:rPr lang="en-US" sz="2400" dirty="0" smtClean="0"/>
              <a:t>atoms</a:t>
            </a:r>
            <a:endParaRPr lang="en-US" sz="2400" dirty="0"/>
          </a:p>
        </p:txBody>
      </p:sp>
      <p:sp>
        <p:nvSpPr>
          <p:cNvPr id="9" name="TextBox 8"/>
          <p:cNvSpPr txBox="1"/>
          <p:nvPr/>
        </p:nvSpPr>
        <p:spPr>
          <a:xfrm>
            <a:off x="555171" y="4807021"/>
            <a:ext cx="7623112" cy="461665"/>
          </a:xfrm>
          <a:prstGeom prst="rect">
            <a:avLst/>
          </a:prstGeom>
          <a:noFill/>
        </p:spPr>
        <p:txBody>
          <a:bodyPr wrap="none" rtlCol="0">
            <a:spAutoFit/>
          </a:bodyPr>
          <a:lstStyle/>
          <a:p>
            <a:pPr marL="342900" indent="-342900">
              <a:buFont typeface="Arial" pitchFamily="34" charset="0"/>
              <a:buChar char="•"/>
            </a:pPr>
            <a:r>
              <a:rPr lang="en-US" sz="2400" dirty="0" smtClean="0"/>
              <a:t>Can supply energy for tissues but not their main function</a:t>
            </a:r>
            <a:endParaRPr lang="en-US" sz="2400" dirty="0"/>
          </a:p>
        </p:txBody>
      </p:sp>
      <p:sp>
        <p:nvSpPr>
          <p:cNvPr id="10" name="TextBox 9"/>
          <p:cNvSpPr txBox="1"/>
          <p:nvPr/>
        </p:nvSpPr>
        <p:spPr>
          <a:xfrm>
            <a:off x="555171" y="5274262"/>
            <a:ext cx="8065862" cy="1200329"/>
          </a:xfrm>
          <a:prstGeom prst="rect">
            <a:avLst/>
          </a:prstGeom>
          <a:noFill/>
        </p:spPr>
        <p:txBody>
          <a:bodyPr wrap="none" rtlCol="0">
            <a:spAutoFit/>
          </a:bodyPr>
          <a:lstStyle/>
          <a:p>
            <a:pPr marL="342900" indent="-342900">
              <a:buFont typeface="Arial" pitchFamily="34" charset="0"/>
              <a:buChar char="•"/>
            </a:pPr>
            <a:r>
              <a:rPr lang="en-US" sz="2400" dirty="0" smtClean="0"/>
              <a:t>Made up of 20 amino acids.  11 of which can be synthesized </a:t>
            </a:r>
          </a:p>
          <a:p>
            <a:r>
              <a:rPr lang="en-US" sz="2400" dirty="0" smtClean="0"/>
              <a:t>by the body and nine (essential amino acids) which must come </a:t>
            </a:r>
          </a:p>
          <a:p>
            <a:r>
              <a:rPr lang="en-US" sz="2400" dirty="0" smtClean="0"/>
              <a:t>from the diet</a:t>
            </a:r>
            <a:endParaRPr lang="en-US" sz="2400" dirty="0"/>
          </a:p>
        </p:txBody>
      </p:sp>
    </p:spTree>
    <p:extLst>
      <p:ext uri="{BB962C8B-B14F-4D97-AF65-F5344CB8AC3E}">
        <p14:creationId xmlns:p14="http://schemas.microsoft.com/office/powerpoint/2010/main" val="64778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Proteins continued:</a:t>
            </a:r>
            <a:endParaRPr lang="en-US" dirty="0"/>
          </a:p>
        </p:txBody>
      </p:sp>
      <p:sp>
        <p:nvSpPr>
          <p:cNvPr id="3" name="Content Placeholder 2"/>
          <p:cNvSpPr>
            <a:spLocks noGrp="1"/>
          </p:cNvSpPr>
          <p:nvPr>
            <p:ph idx="1"/>
          </p:nvPr>
        </p:nvSpPr>
        <p:spPr>
          <a:xfrm>
            <a:off x="457200" y="1600201"/>
            <a:ext cx="8229600" cy="1828800"/>
          </a:xfrm>
        </p:spPr>
        <p:txBody>
          <a:bodyPr>
            <a:normAutofit lnSpcReduction="10000"/>
          </a:bodyPr>
          <a:lstStyle/>
          <a:p>
            <a:r>
              <a:rPr lang="en-US" sz="2400" dirty="0" smtClean="0"/>
              <a:t>General structure of an amino acid:</a:t>
            </a:r>
          </a:p>
          <a:p>
            <a:pPr lvl="1"/>
            <a:r>
              <a:rPr lang="en-US" sz="2000" dirty="0" smtClean="0"/>
              <a:t>Amino group (NH group)</a:t>
            </a:r>
          </a:p>
          <a:p>
            <a:pPr lvl="1"/>
            <a:r>
              <a:rPr lang="en-US" sz="2000" dirty="0" smtClean="0"/>
              <a:t>Carboxyl group (COOH)</a:t>
            </a:r>
          </a:p>
          <a:p>
            <a:pPr lvl="1"/>
            <a:r>
              <a:rPr lang="en-US" sz="2000" dirty="0" smtClean="0"/>
              <a:t>R group (represents a number of different structures and differentiates one amino acid from another)</a:t>
            </a:r>
            <a:endParaRPr lang="en-US" sz="2000" dirty="0"/>
          </a:p>
        </p:txBody>
      </p:sp>
      <p:sp>
        <p:nvSpPr>
          <p:cNvPr id="4" name="TextBox 3"/>
          <p:cNvSpPr txBox="1"/>
          <p:nvPr/>
        </p:nvSpPr>
        <p:spPr>
          <a:xfrm>
            <a:off x="522514" y="3276600"/>
            <a:ext cx="7056868" cy="461665"/>
          </a:xfrm>
          <a:prstGeom prst="rect">
            <a:avLst/>
          </a:prstGeom>
          <a:noFill/>
        </p:spPr>
        <p:txBody>
          <a:bodyPr wrap="none" rtlCol="0">
            <a:spAutoFit/>
          </a:bodyPr>
          <a:lstStyle/>
          <a:p>
            <a:pPr marL="342900" indent="-342900">
              <a:buFont typeface="Arial" pitchFamily="34" charset="0"/>
              <a:buChar char="•"/>
            </a:pPr>
            <a:r>
              <a:rPr lang="en-US" sz="2400" dirty="0" smtClean="0"/>
              <a:t>Order of amino acids determines the type of protein</a:t>
            </a:r>
            <a:endParaRPr lang="en-US" sz="2400" dirty="0"/>
          </a:p>
        </p:txBody>
      </p:sp>
      <p:sp>
        <p:nvSpPr>
          <p:cNvPr id="5" name="TextBox 4"/>
          <p:cNvSpPr txBox="1"/>
          <p:nvPr/>
        </p:nvSpPr>
        <p:spPr>
          <a:xfrm>
            <a:off x="544285" y="3749151"/>
            <a:ext cx="5382884" cy="461665"/>
          </a:xfrm>
          <a:prstGeom prst="rect">
            <a:avLst/>
          </a:prstGeom>
          <a:noFill/>
        </p:spPr>
        <p:txBody>
          <a:bodyPr wrap="none" rtlCol="0">
            <a:spAutoFit/>
          </a:bodyPr>
          <a:lstStyle/>
          <a:p>
            <a:pPr marL="342900" indent="-342900">
              <a:buFont typeface="Arial" pitchFamily="34" charset="0"/>
              <a:buChar char="•"/>
            </a:pPr>
            <a:r>
              <a:rPr lang="en-US" sz="2400" dirty="0" smtClean="0"/>
              <a:t>Polypeptides join amino acids together</a:t>
            </a:r>
            <a:endParaRPr lang="en-US" sz="2400" dirty="0"/>
          </a:p>
        </p:txBody>
      </p:sp>
      <p:sp>
        <p:nvSpPr>
          <p:cNvPr id="6" name="TextBox 5"/>
          <p:cNvSpPr txBox="1"/>
          <p:nvPr/>
        </p:nvSpPr>
        <p:spPr>
          <a:xfrm>
            <a:off x="566056" y="4221702"/>
            <a:ext cx="8030725" cy="461665"/>
          </a:xfrm>
          <a:prstGeom prst="rect">
            <a:avLst/>
          </a:prstGeom>
          <a:noFill/>
        </p:spPr>
        <p:txBody>
          <a:bodyPr wrap="none" rtlCol="0">
            <a:spAutoFit/>
          </a:bodyPr>
          <a:lstStyle/>
          <a:p>
            <a:pPr marL="342900" indent="-342900">
              <a:buFont typeface="Arial" pitchFamily="34" charset="0"/>
              <a:buChar char="•"/>
            </a:pPr>
            <a:r>
              <a:rPr lang="en-US" sz="2400" dirty="0" smtClean="0"/>
              <a:t>A chain of three or more amino acids is called a </a:t>
            </a:r>
            <a:r>
              <a:rPr lang="en-US" sz="2400" b="1" dirty="0" smtClean="0"/>
              <a:t>polypeptide</a:t>
            </a:r>
            <a:endParaRPr lang="en-US" sz="2400" dirty="0"/>
          </a:p>
        </p:txBody>
      </p:sp>
      <p:sp>
        <p:nvSpPr>
          <p:cNvPr id="7" name="TextBox 6"/>
          <p:cNvSpPr txBox="1"/>
          <p:nvPr/>
        </p:nvSpPr>
        <p:spPr>
          <a:xfrm>
            <a:off x="576942" y="4683367"/>
            <a:ext cx="7023141" cy="461665"/>
          </a:xfrm>
          <a:prstGeom prst="rect">
            <a:avLst/>
          </a:prstGeom>
          <a:noFill/>
        </p:spPr>
        <p:txBody>
          <a:bodyPr wrap="none" rtlCol="0">
            <a:spAutoFit/>
          </a:bodyPr>
          <a:lstStyle/>
          <a:p>
            <a:pPr marL="342900" indent="-342900">
              <a:buFont typeface="Arial" pitchFamily="34" charset="0"/>
              <a:buChar char="•"/>
            </a:pPr>
            <a:r>
              <a:rPr lang="en-US" sz="2400" dirty="0" smtClean="0"/>
              <a:t>A proteins shape or structure determines it function</a:t>
            </a:r>
            <a:endParaRPr lang="en-US" sz="2400" dirty="0"/>
          </a:p>
        </p:txBody>
      </p:sp>
      <p:sp>
        <p:nvSpPr>
          <p:cNvPr id="8" name="TextBox 7"/>
          <p:cNvSpPr txBox="1"/>
          <p:nvPr/>
        </p:nvSpPr>
        <p:spPr>
          <a:xfrm>
            <a:off x="685800" y="5867400"/>
            <a:ext cx="4464684" cy="369332"/>
          </a:xfrm>
          <a:prstGeom prst="rect">
            <a:avLst/>
          </a:prstGeom>
          <a:noFill/>
        </p:spPr>
        <p:txBody>
          <a:bodyPr wrap="none" rtlCol="0">
            <a:spAutoFit/>
          </a:bodyPr>
          <a:lstStyle/>
          <a:p>
            <a:r>
              <a:rPr lang="en-US" b="1" i="1" dirty="0" smtClean="0"/>
              <a:t>See fig. 13 on p 251 for structure of a protein</a:t>
            </a:r>
            <a:endParaRPr lang="en-US" b="1" i="1" dirty="0"/>
          </a:p>
        </p:txBody>
      </p:sp>
      <p:pic>
        <p:nvPicPr>
          <p:cNvPr id="1026" name="Picture 2" descr="http://www.interactive-biology.com/wp-content/uploads/2012/05/Human-Insulin-Protein-Structure-917x1024.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5731" y="945206"/>
            <a:ext cx="4591050" cy="5124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135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smtClean="0"/>
              <a:t>Formation of a protein:</a:t>
            </a:r>
            <a:endParaRPr lang="en-US" sz="2400" b="1" dirty="0"/>
          </a:p>
        </p:txBody>
      </p:sp>
      <p:sp>
        <p:nvSpPr>
          <p:cNvPr id="3" name="Content Placeholder 2"/>
          <p:cNvSpPr>
            <a:spLocks noGrp="1"/>
          </p:cNvSpPr>
          <p:nvPr>
            <p:ph idx="1"/>
          </p:nvPr>
        </p:nvSpPr>
        <p:spPr/>
        <p:txBody>
          <a:bodyPr>
            <a:normAutofit/>
          </a:bodyPr>
          <a:lstStyle/>
          <a:p>
            <a:pPr marL="0" indent="0">
              <a:buNone/>
            </a:pPr>
            <a:endParaRPr lang="en-US" sz="2400" dirty="0"/>
          </a:p>
        </p:txBody>
      </p:sp>
      <p:pic>
        <p:nvPicPr>
          <p:cNvPr id="2050" name="Picture 2" descr="http://quintenrene.files.wordpress.com/2012/10/biochemistry_dehydration_synthesis.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524000"/>
            <a:ext cx="6934200" cy="26853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4361" y="4227946"/>
            <a:ext cx="8749639" cy="1938992"/>
          </a:xfrm>
          <a:prstGeom prst="rect">
            <a:avLst/>
          </a:prstGeom>
          <a:noFill/>
        </p:spPr>
        <p:txBody>
          <a:bodyPr wrap="none" rtlCol="0">
            <a:spAutoFit/>
          </a:bodyPr>
          <a:lstStyle/>
          <a:p>
            <a:r>
              <a:rPr lang="en-US" sz="2400" dirty="0" smtClean="0"/>
              <a:t>In dehydration synthesis, two amino acids bond to form a two </a:t>
            </a:r>
          </a:p>
          <a:p>
            <a:r>
              <a:rPr lang="en-US" sz="2400" dirty="0" smtClean="0"/>
              <a:t>subunit molecule called a </a:t>
            </a:r>
            <a:r>
              <a:rPr lang="en-US" sz="2400" dirty="0" err="1" smtClean="0"/>
              <a:t>dipepetide</a:t>
            </a:r>
            <a:r>
              <a:rPr lang="en-US" sz="2400" dirty="0" smtClean="0"/>
              <a:t>.  Hydrolysis breaks the peptide </a:t>
            </a:r>
          </a:p>
          <a:p>
            <a:r>
              <a:rPr lang="en-US" sz="2400" dirty="0" smtClean="0"/>
              <a:t>bond that links the amino acids.  The R groups are shown here only </a:t>
            </a:r>
          </a:p>
          <a:p>
            <a:r>
              <a:rPr lang="en-US" sz="2400" dirty="0" smtClean="0"/>
              <a:t>as “R”, because they do not take part in the reactions that make or</a:t>
            </a:r>
          </a:p>
          <a:p>
            <a:r>
              <a:rPr lang="en-US" sz="2400" dirty="0" smtClean="0"/>
              <a:t>Break peptide bonds.</a:t>
            </a:r>
            <a:endParaRPr lang="en-US" sz="2400" dirty="0"/>
          </a:p>
        </p:txBody>
      </p:sp>
      <p:sp>
        <p:nvSpPr>
          <p:cNvPr id="5" name="TextBox 4"/>
          <p:cNvSpPr txBox="1"/>
          <p:nvPr/>
        </p:nvSpPr>
        <p:spPr>
          <a:xfrm>
            <a:off x="527824" y="6324600"/>
            <a:ext cx="3582071" cy="369332"/>
          </a:xfrm>
          <a:prstGeom prst="rect">
            <a:avLst/>
          </a:prstGeom>
          <a:noFill/>
        </p:spPr>
        <p:txBody>
          <a:bodyPr wrap="none" rtlCol="0">
            <a:spAutoFit/>
          </a:bodyPr>
          <a:lstStyle/>
          <a:p>
            <a:r>
              <a:rPr lang="en-US" b="1" i="1" dirty="0" smtClean="0"/>
              <a:t>See also fig 12 on p250 in your text.</a:t>
            </a:r>
            <a:endParaRPr lang="en-US" b="1" i="1" dirty="0"/>
          </a:p>
        </p:txBody>
      </p:sp>
    </p:spTree>
    <p:extLst>
      <p:ext uri="{BB962C8B-B14F-4D97-AF65-F5344CB8AC3E}">
        <p14:creationId xmlns:p14="http://schemas.microsoft.com/office/powerpoint/2010/main" val="155697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smtClean="0"/>
              <a:t>Denaturation </a:t>
            </a:r>
            <a:r>
              <a:rPr lang="en-US" sz="2400" dirty="0" smtClean="0"/>
              <a:t>– the process that occurs when the bonds of protein are disrupted by physical or chemical factors, causing temporary change in shape</a:t>
            </a:r>
            <a:endParaRPr lang="en-US" sz="2400" b="1" dirty="0"/>
          </a:p>
        </p:txBody>
      </p:sp>
      <p:sp>
        <p:nvSpPr>
          <p:cNvPr id="6" name="TextBox 5"/>
          <p:cNvSpPr txBox="1"/>
          <p:nvPr/>
        </p:nvSpPr>
        <p:spPr>
          <a:xfrm>
            <a:off x="457200" y="3124200"/>
            <a:ext cx="8371010" cy="830997"/>
          </a:xfrm>
          <a:prstGeom prst="rect">
            <a:avLst/>
          </a:prstGeom>
          <a:noFill/>
        </p:spPr>
        <p:txBody>
          <a:bodyPr wrap="none" rtlCol="0">
            <a:spAutoFit/>
          </a:bodyPr>
          <a:lstStyle/>
          <a:p>
            <a:pPr marL="342900" indent="-342900">
              <a:buFont typeface="Arial" pitchFamily="34" charset="0"/>
              <a:buChar char="•"/>
            </a:pPr>
            <a:r>
              <a:rPr lang="en-US" sz="2400" b="1" dirty="0" smtClean="0"/>
              <a:t>Coagulation </a:t>
            </a:r>
            <a:r>
              <a:rPr lang="en-US" sz="2400" dirty="0" smtClean="0"/>
              <a:t>– the process that occurs when bonds of a protein</a:t>
            </a:r>
          </a:p>
          <a:p>
            <a:r>
              <a:rPr lang="en-US" sz="2400" dirty="0" smtClean="0"/>
              <a:t>molecule are disrupted, causing a </a:t>
            </a:r>
            <a:r>
              <a:rPr lang="en-US" sz="2400" b="1" dirty="0" smtClean="0"/>
              <a:t>permanent</a:t>
            </a:r>
            <a:r>
              <a:rPr lang="en-US" sz="2400" dirty="0" smtClean="0"/>
              <a:t> change in shape</a:t>
            </a:r>
            <a:endParaRPr lang="en-US" sz="2400" dirty="0"/>
          </a:p>
        </p:txBody>
      </p:sp>
    </p:spTree>
    <p:extLst>
      <p:ext uri="{BB962C8B-B14F-4D97-AF65-F5344CB8AC3E}">
        <p14:creationId xmlns:p14="http://schemas.microsoft.com/office/powerpoint/2010/main" val="1212174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Vitamins</a:t>
            </a:r>
            <a:endParaRPr lang="en-US" b="1" dirty="0"/>
          </a:p>
        </p:txBody>
      </p:sp>
      <p:sp>
        <p:nvSpPr>
          <p:cNvPr id="3" name="Content Placeholder 2"/>
          <p:cNvSpPr>
            <a:spLocks noGrp="1"/>
          </p:cNvSpPr>
          <p:nvPr>
            <p:ph idx="1"/>
          </p:nvPr>
        </p:nvSpPr>
        <p:spPr/>
        <p:txBody>
          <a:bodyPr>
            <a:normAutofit/>
          </a:bodyPr>
          <a:lstStyle/>
          <a:p>
            <a:r>
              <a:rPr lang="en-US" sz="2400" dirty="0" smtClean="0"/>
              <a:t>Organic substances</a:t>
            </a:r>
          </a:p>
          <a:p>
            <a:r>
              <a:rPr lang="en-US" sz="2400" dirty="0" smtClean="0"/>
              <a:t>coenzymes</a:t>
            </a:r>
            <a:endParaRPr lang="en-US" sz="2400" dirty="0"/>
          </a:p>
        </p:txBody>
      </p:sp>
      <p:cxnSp>
        <p:nvCxnSpPr>
          <p:cNvPr id="5" name="Straight Arrow Connector 4"/>
          <p:cNvCxnSpPr/>
          <p:nvPr/>
        </p:nvCxnSpPr>
        <p:spPr>
          <a:xfrm flipV="1">
            <a:off x="2590800" y="990600"/>
            <a:ext cx="10668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657600" y="729734"/>
            <a:ext cx="3237809" cy="369332"/>
          </a:xfrm>
          <a:prstGeom prst="rect">
            <a:avLst/>
          </a:prstGeom>
          <a:noFill/>
        </p:spPr>
        <p:txBody>
          <a:bodyPr wrap="none" rtlCol="0">
            <a:spAutoFit/>
          </a:bodyPr>
          <a:lstStyle/>
          <a:p>
            <a:r>
              <a:rPr lang="en-US" dirty="0" smtClean="0"/>
              <a:t>We only require a small amount.</a:t>
            </a:r>
            <a:endParaRPr lang="en-US" dirty="0"/>
          </a:p>
        </p:txBody>
      </p:sp>
      <p:cxnSp>
        <p:nvCxnSpPr>
          <p:cNvPr id="8" name="Straight Arrow Connector 7"/>
          <p:cNvCxnSpPr/>
          <p:nvPr/>
        </p:nvCxnSpPr>
        <p:spPr>
          <a:xfrm>
            <a:off x="2286000" y="2286000"/>
            <a:ext cx="609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895600" y="2411186"/>
            <a:ext cx="4475071" cy="369332"/>
          </a:xfrm>
          <a:prstGeom prst="rect">
            <a:avLst/>
          </a:prstGeom>
          <a:noFill/>
        </p:spPr>
        <p:txBody>
          <a:bodyPr wrap="none" rtlCol="0">
            <a:spAutoFit/>
          </a:bodyPr>
          <a:lstStyle/>
          <a:p>
            <a:r>
              <a:rPr lang="en-US" dirty="0" smtClean="0"/>
              <a:t>Chemicals needed to make enzymes function.</a:t>
            </a:r>
            <a:endParaRPr lang="en-US" dirty="0"/>
          </a:p>
        </p:txBody>
      </p:sp>
      <p:sp>
        <p:nvSpPr>
          <p:cNvPr id="10" name="Rectangle 9"/>
          <p:cNvSpPr/>
          <p:nvPr/>
        </p:nvSpPr>
        <p:spPr>
          <a:xfrm>
            <a:off x="4724400" y="1044833"/>
            <a:ext cx="3505200" cy="1415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NOT</a:t>
            </a:r>
            <a:r>
              <a:rPr lang="en-US" sz="1400" dirty="0" smtClean="0"/>
              <a:t> macromolecules but still important to the structures and function of cells.</a:t>
            </a:r>
          </a:p>
          <a:p>
            <a:r>
              <a:rPr lang="en-US" sz="1400" dirty="0" smtClean="0"/>
              <a:t>Key components of many chemical reactions that yield energy, synthesize compounds, and break down compounds</a:t>
            </a:r>
            <a:r>
              <a:rPr lang="en-US" dirty="0" smtClean="0"/>
              <a:t>.</a:t>
            </a:r>
            <a:endParaRPr lang="en-US" dirty="0"/>
          </a:p>
        </p:txBody>
      </p:sp>
      <p:sp>
        <p:nvSpPr>
          <p:cNvPr id="12" name="TextBox 11"/>
          <p:cNvSpPr txBox="1"/>
          <p:nvPr/>
        </p:nvSpPr>
        <p:spPr>
          <a:xfrm>
            <a:off x="630793" y="3276600"/>
            <a:ext cx="2232150" cy="769441"/>
          </a:xfrm>
          <a:prstGeom prst="rect">
            <a:avLst/>
          </a:prstGeom>
          <a:noFill/>
        </p:spPr>
        <p:txBody>
          <a:bodyPr wrap="none" rtlCol="0">
            <a:spAutoFit/>
          </a:bodyPr>
          <a:lstStyle/>
          <a:p>
            <a:r>
              <a:rPr lang="en-US" sz="4400" b="1" dirty="0" smtClean="0"/>
              <a:t>Minerals</a:t>
            </a:r>
            <a:endParaRPr lang="en-US" sz="4400" b="1" dirty="0"/>
          </a:p>
        </p:txBody>
      </p:sp>
      <p:sp>
        <p:nvSpPr>
          <p:cNvPr id="13" name="TextBox 12"/>
          <p:cNvSpPr txBox="1"/>
          <p:nvPr/>
        </p:nvSpPr>
        <p:spPr>
          <a:xfrm>
            <a:off x="533400" y="3918466"/>
            <a:ext cx="8486426" cy="2677656"/>
          </a:xfrm>
          <a:prstGeom prst="rect">
            <a:avLst/>
          </a:prstGeom>
          <a:noFill/>
        </p:spPr>
        <p:txBody>
          <a:bodyPr wrap="none" rtlCol="0">
            <a:spAutoFit/>
          </a:bodyPr>
          <a:lstStyle/>
          <a:p>
            <a:pPr marL="342900" indent="-342900">
              <a:buFont typeface="Arial" pitchFamily="34" charset="0"/>
              <a:buChar char="•"/>
            </a:pPr>
            <a:r>
              <a:rPr lang="en-US" sz="2400" dirty="0" smtClean="0"/>
              <a:t>Inorganic</a:t>
            </a:r>
          </a:p>
          <a:p>
            <a:pPr marL="342900" indent="-342900">
              <a:buFont typeface="Arial" pitchFamily="34" charset="0"/>
              <a:buChar char="•"/>
            </a:pPr>
            <a:r>
              <a:rPr lang="en-US" sz="2400" dirty="0" smtClean="0"/>
              <a:t>Control water balance</a:t>
            </a:r>
          </a:p>
          <a:p>
            <a:pPr marL="342900" indent="-342900">
              <a:buFont typeface="Arial" pitchFamily="34" charset="0"/>
              <a:buChar char="•"/>
            </a:pPr>
            <a:r>
              <a:rPr lang="en-US" sz="2400" dirty="0" smtClean="0"/>
              <a:t>Regulate acid-base balance in body</a:t>
            </a:r>
          </a:p>
          <a:p>
            <a:pPr marL="342900" indent="-342900">
              <a:buFont typeface="Arial" pitchFamily="34" charset="0"/>
              <a:buChar char="•"/>
            </a:pPr>
            <a:r>
              <a:rPr lang="en-US" sz="2400" dirty="0" smtClean="0"/>
              <a:t>From structural part of bones and cartilage</a:t>
            </a:r>
          </a:p>
          <a:p>
            <a:pPr marL="342900" indent="-342900">
              <a:buFont typeface="Arial" pitchFamily="34" charset="0"/>
              <a:buChar char="•"/>
            </a:pPr>
            <a:r>
              <a:rPr lang="en-US" sz="2400" dirty="0" smtClean="0"/>
              <a:t>Enable certain chemical reactions to occur</a:t>
            </a:r>
          </a:p>
          <a:p>
            <a:pPr marL="342900" indent="-342900">
              <a:buFont typeface="Arial" pitchFamily="34" charset="0"/>
              <a:buChar char="•"/>
            </a:pPr>
            <a:r>
              <a:rPr lang="en-US" sz="2400" dirty="0" smtClean="0"/>
              <a:t>Essential components of molecules ex) hemoglobin, hormones, </a:t>
            </a:r>
          </a:p>
          <a:p>
            <a:r>
              <a:rPr lang="en-US" sz="2400" dirty="0" smtClean="0"/>
              <a:t>enzymes and vitamins</a:t>
            </a:r>
            <a:endParaRPr lang="en-US" sz="2400" dirty="0"/>
          </a:p>
        </p:txBody>
      </p:sp>
      <p:sp>
        <p:nvSpPr>
          <p:cNvPr id="14" name="TextBox 13"/>
          <p:cNvSpPr txBox="1"/>
          <p:nvPr/>
        </p:nvSpPr>
        <p:spPr>
          <a:xfrm>
            <a:off x="480308" y="2595852"/>
            <a:ext cx="8592609" cy="830997"/>
          </a:xfrm>
          <a:prstGeom prst="rect">
            <a:avLst/>
          </a:prstGeom>
          <a:noFill/>
        </p:spPr>
        <p:txBody>
          <a:bodyPr wrap="none" rtlCol="0">
            <a:spAutoFit/>
          </a:bodyPr>
          <a:lstStyle/>
          <a:p>
            <a:pPr marL="342900" indent="-342900">
              <a:buFont typeface="Arial" pitchFamily="34" charset="0"/>
              <a:buChar char="•"/>
            </a:pPr>
            <a:r>
              <a:rPr lang="en-US" sz="2400" dirty="0" smtClean="0"/>
              <a:t>Involved in tissue development, tissue growth, and resistance to </a:t>
            </a:r>
          </a:p>
          <a:p>
            <a:r>
              <a:rPr lang="en-US" sz="2400" dirty="0" smtClean="0"/>
              <a:t>disease</a:t>
            </a:r>
            <a:endParaRPr lang="en-US" sz="2400" dirty="0"/>
          </a:p>
        </p:txBody>
      </p:sp>
    </p:spTree>
    <p:extLst>
      <p:ext uri="{BB962C8B-B14F-4D97-AF65-F5344CB8AC3E}">
        <p14:creationId xmlns:p14="http://schemas.microsoft.com/office/powerpoint/2010/main" val="902156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Nucleic Acids</a:t>
            </a:r>
            <a:endParaRPr lang="en-US" b="1" dirty="0"/>
          </a:p>
        </p:txBody>
      </p:sp>
      <p:sp>
        <p:nvSpPr>
          <p:cNvPr id="3" name="Content Placeholder 2"/>
          <p:cNvSpPr>
            <a:spLocks noGrp="1"/>
          </p:cNvSpPr>
          <p:nvPr>
            <p:ph idx="1"/>
          </p:nvPr>
        </p:nvSpPr>
        <p:spPr>
          <a:xfrm>
            <a:off x="457200" y="1600201"/>
            <a:ext cx="8229600" cy="762000"/>
          </a:xfrm>
        </p:spPr>
        <p:txBody>
          <a:bodyPr>
            <a:normAutofit lnSpcReduction="10000"/>
          </a:bodyPr>
          <a:lstStyle/>
          <a:p>
            <a:r>
              <a:rPr lang="en-US" sz="2400" dirty="0" smtClean="0"/>
              <a:t>Direct the growth and development of all organisms using a chemical code</a:t>
            </a:r>
          </a:p>
          <a:p>
            <a:endParaRPr lang="en-US" sz="2400" dirty="0"/>
          </a:p>
        </p:txBody>
      </p:sp>
      <p:sp>
        <p:nvSpPr>
          <p:cNvPr id="4" name="TextBox 3"/>
          <p:cNvSpPr txBox="1"/>
          <p:nvPr/>
        </p:nvSpPr>
        <p:spPr>
          <a:xfrm>
            <a:off x="457200" y="2281535"/>
            <a:ext cx="8376267" cy="461665"/>
          </a:xfrm>
          <a:prstGeom prst="rect">
            <a:avLst/>
          </a:prstGeom>
          <a:noFill/>
        </p:spPr>
        <p:txBody>
          <a:bodyPr wrap="none" rtlCol="0">
            <a:spAutoFit/>
          </a:bodyPr>
          <a:lstStyle/>
          <a:p>
            <a:pPr marL="342900" indent="-342900">
              <a:buFont typeface="Arial" pitchFamily="34" charset="0"/>
              <a:buChar char="•"/>
            </a:pPr>
            <a:r>
              <a:rPr lang="en-US" sz="2400" dirty="0" smtClean="0"/>
              <a:t>Determines how a cell functions and what characteristics it has</a:t>
            </a:r>
            <a:endParaRPr lang="en-US" sz="2400" dirty="0"/>
          </a:p>
        </p:txBody>
      </p:sp>
      <p:sp>
        <p:nvSpPr>
          <p:cNvPr id="5" name="TextBox 4"/>
          <p:cNvSpPr txBox="1"/>
          <p:nvPr/>
        </p:nvSpPr>
        <p:spPr>
          <a:xfrm>
            <a:off x="478971" y="2743200"/>
            <a:ext cx="3732304" cy="461665"/>
          </a:xfrm>
          <a:prstGeom prst="rect">
            <a:avLst/>
          </a:prstGeom>
          <a:noFill/>
        </p:spPr>
        <p:txBody>
          <a:bodyPr wrap="none" rtlCol="0">
            <a:spAutoFit/>
          </a:bodyPr>
          <a:lstStyle/>
          <a:p>
            <a:pPr marL="342900" indent="-342900">
              <a:buFont typeface="Arial" pitchFamily="34" charset="0"/>
              <a:buChar char="•"/>
            </a:pPr>
            <a:r>
              <a:rPr lang="en-US" sz="2400" dirty="0" smtClean="0"/>
              <a:t>Two types:  DNA and RNA</a:t>
            </a:r>
            <a:endParaRPr lang="en-US" sz="2400" dirty="0"/>
          </a:p>
        </p:txBody>
      </p:sp>
      <p:cxnSp>
        <p:nvCxnSpPr>
          <p:cNvPr id="7" name="Straight Arrow Connector 6"/>
          <p:cNvCxnSpPr/>
          <p:nvPr/>
        </p:nvCxnSpPr>
        <p:spPr>
          <a:xfrm flipH="1">
            <a:off x="1752600" y="2974032"/>
            <a:ext cx="838200" cy="531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810000" y="2974032"/>
            <a:ext cx="685800" cy="378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41220" y="3526971"/>
            <a:ext cx="2822760" cy="646331"/>
          </a:xfrm>
          <a:prstGeom prst="rect">
            <a:avLst/>
          </a:prstGeom>
          <a:noFill/>
        </p:spPr>
        <p:txBody>
          <a:bodyPr wrap="none" rtlCol="0">
            <a:spAutoFit/>
          </a:bodyPr>
          <a:lstStyle/>
          <a:p>
            <a:r>
              <a:rPr lang="en-US" dirty="0" smtClean="0"/>
              <a:t>Contains genes, which hold </a:t>
            </a:r>
          </a:p>
          <a:p>
            <a:r>
              <a:rPr lang="en-US" dirty="0" smtClean="0"/>
              <a:t>info needed to build the cell</a:t>
            </a:r>
            <a:endParaRPr lang="en-US" dirty="0"/>
          </a:p>
        </p:txBody>
      </p:sp>
      <p:sp>
        <p:nvSpPr>
          <p:cNvPr id="11" name="TextBox 10"/>
          <p:cNvSpPr txBox="1"/>
          <p:nvPr/>
        </p:nvSpPr>
        <p:spPr>
          <a:xfrm>
            <a:off x="3788229" y="3505200"/>
            <a:ext cx="3731855" cy="646331"/>
          </a:xfrm>
          <a:prstGeom prst="rect">
            <a:avLst/>
          </a:prstGeom>
          <a:noFill/>
        </p:spPr>
        <p:txBody>
          <a:bodyPr wrap="none" rtlCol="0">
            <a:spAutoFit/>
          </a:bodyPr>
          <a:lstStyle/>
          <a:p>
            <a:r>
              <a:rPr lang="en-US" dirty="0" smtClean="0"/>
              <a:t>A gene is first copied into RNA, which </a:t>
            </a:r>
          </a:p>
          <a:p>
            <a:r>
              <a:rPr lang="en-US" dirty="0" smtClean="0"/>
              <a:t>then is involved in making a protein</a:t>
            </a:r>
            <a:endParaRPr lang="en-US" dirty="0"/>
          </a:p>
        </p:txBody>
      </p:sp>
      <p:sp>
        <p:nvSpPr>
          <p:cNvPr id="12" name="TextBox 11"/>
          <p:cNvSpPr txBox="1"/>
          <p:nvPr/>
        </p:nvSpPr>
        <p:spPr>
          <a:xfrm>
            <a:off x="478971" y="4186535"/>
            <a:ext cx="7351115" cy="461665"/>
          </a:xfrm>
          <a:prstGeom prst="rect">
            <a:avLst/>
          </a:prstGeom>
          <a:noFill/>
        </p:spPr>
        <p:txBody>
          <a:bodyPr wrap="none" rtlCol="0">
            <a:spAutoFit/>
          </a:bodyPr>
          <a:lstStyle/>
          <a:p>
            <a:pPr marL="342900" indent="-342900">
              <a:buFont typeface="Arial" pitchFamily="34" charset="0"/>
              <a:buChar char="•"/>
            </a:pPr>
            <a:r>
              <a:rPr lang="en-US" sz="2400" dirty="0" smtClean="0"/>
              <a:t>Consists of long chains of linked subunits (</a:t>
            </a:r>
            <a:r>
              <a:rPr lang="en-US" sz="2400" b="1" dirty="0" smtClean="0"/>
              <a:t>nucleotides</a:t>
            </a:r>
            <a:r>
              <a:rPr lang="en-US" sz="2400" dirty="0" smtClean="0"/>
              <a:t>)</a:t>
            </a:r>
            <a:endParaRPr lang="en-US" sz="2400" dirty="0"/>
          </a:p>
        </p:txBody>
      </p:sp>
      <p:pic>
        <p:nvPicPr>
          <p:cNvPr id="3074" name="Picture 2" descr="http://www.biologyjunction.com/images/nucleotide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137" y="4648200"/>
            <a:ext cx="2981325" cy="1781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85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Chemicals of Life</a:t>
            </a:r>
            <a:endParaRPr lang="en-US" b="1" dirty="0"/>
          </a:p>
        </p:txBody>
      </p:sp>
      <p:sp>
        <p:nvSpPr>
          <p:cNvPr id="3" name="Content Placeholder 2"/>
          <p:cNvSpPr>
            <a:spLocks noGrp="1"/>
          </p:cNvSpPr>
          <p:nvPr>
            <p:ph idx="1"/>
          </p:nvPr>
        </p:nvSpPr>
        <p:spPr>
          <a:xfrm>
            <a:off x="457200" y="1251857"/>
            <a:ext cx="8229600" cy="1219200"/>
          </a:xfrm>
        </p:spPr>
        <p:txBody>
          <a:bodyPr>
            <a:normAutofit/>
          </a:bodyPr>
          <a:lstStyle/>
          <a:p>
            <a:r>
              <a:rPr lang="en-US" sz="2400" dirty="0" smtClean="0"/>
              <a:t>Vitamins and Minerals</a:t>
            </a:r>
          </a:p>
          <a:p>
            <a:pPr lvl="1"/>
            <a:r>
              <a:rPr lang="en-US" sz="2000" dirty="0" smtClean="0"/>
              <a:t>Help in chemical reactions</a:t>
            </a:r>
          </a:p>
          <a:p>
            <a:pPr lvl="1"/>
            <a:r>
              <a:rPr lang="en-US" sz="2000" dirty="0" smtClean="0"/>
              <a:t>Often found in complex chemicals  </a:t>
            </a:r>
            <a:endParaRPr lang="en-US" sz="2000" dirty="0"/>
          </a:p>
        </p:txBody>
      </p:sp>
      <p:cxnSp>
        <p:nvCxnSpPr>
          <p:cNvPr id="5" name="Straight Arrow Connector 4"/>
          <p:cNvCxnSpPr/>
          <p:nvPr/>
        </p:nvCxnSpPr>
        <p:spPr>
          <a:xfrm>
            <a:off x="3733800" y="1524000"/>
            <a:ext cx="2590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477000" y="1340507"/>
            <a:ext cx="1586268" cy="369332"/>
          </a:xfrm>
          <a:prstGeom prst="rect">
            <a:avLst/>
          </a:prstGeom>
          <a:noFill/>
        </p:spPr>
        <p:txBody>
          <a:bodyPr wrap="none" rtlCol="0">
            <a:spAutoFit/>
          </a:bodyPr>
          <a:lstStyle/>
          <a:p>
            <a:r>
              <a:rPr lang="en-US" dirty="0" smtClean="0"/>
              <a:t>Micronutrients</a:t>
            </a:r>
            <a:endParaRPr lang="en-US" dirty="0"/>
          </a:p>
        </p:txBody>
      </p:sp>
      <p:sp>
        <p:nvSpPr>
          <p:cNvPr id="9" name="TextBox 8"/>
          <p:cNvSpPr txBox="1"/>
          <p:nvPr/>
        </p:nvSpPr>
        <p:spPr>
          <a:xfrm>
            <a:off x="457200" y="2514600"/>
            <a:ext cx="8153400" cy="1077218"/>
          </a:xfrm>
          <a:prstGeom prst="rect">
            <a:avLst/>
          </a:prstGeom>
          <a:noFill/>
        </p:spPr>
        <p:txBody>
          <a:bodyPr wrap="square" rtlCol="0">
            <a:spAutoFit/>
          </a:bodyPr>
          <a:lstStyle/>
          <a:p>
            <a:pPr marL="285750" indent="-285750">
              <a:buFont typeface="Arial" pitchFamily="34" charset="0"/>
              <a:buChar char="•"/>
            </a:pPr>
            <a:r>
              <a:rPr lang="en-US" sz="2400" dirty="0" smtClean="0"/>
              <a:t>Lipids (fats)</a:t>
            </a:r>
          </a:p>
          <a:p>
            <a:pPr marL="800100" lvl="1" indent="-342900">
              <a:buFontTx/>
              <a:buChar char="-"/>
            </a:pPr>
            <a:r>
              <a:rPr lang="en-US" sz="2000" dirty="0" smtClean="0"/>
              <a:t>Energy storage compound</a:t>
            </a:r>
          </a:p>
          <a:p>
            <a:pPr marL="800100" lvl="1" indent="-342900">
              <a:buFontTx/>
              <a:buChar char="-"/>
            </a:pPr>
            <a:r>
              <a:rPr lang="en-US" sz="2000" dirty="0" smtClean="0"/>
              <a:t>Structural component of cell membranes</a:t>
            </a:r>
            <a:endParaRPr lang="en-US" sz="2000" dirty="0"/>
          </a:p>
        </p:txBody>
      </p:sp>
      <p:sp>
        <p:nvSpPr>
          <p:cNvPr id="10" name="TextBox 9"/>
          <p:cNvSpPr txBox="1"/>
          <p:nvPr/>
        </p:nvSpPr>
        <p:spPr>
          <a:xfrm>
            <a:off x="457200" y="3509942"/>
            <a:ext cx="4806509" cy="1077218"/>
          </a:xfrm>
          <a:prstGeom prst="rect">
            <a:avLst/>
          </a:prstGeom>
          <a:noFill/>
        </p:spPr>
        <p:txBody>
          <a:bodyPr wrap="none" rtlCol="0">
            <a:spAutoFit/>
          </a:bodyPr>
          <a:lstStyle/>
          <a:p>
            <a:pPr marL="285750" indent="-285750">
              <a:buFont typeface="Arial" pitchFamily="34" charset="0"/>
              <a:buChar char="•"/>
            </a:pPr>
            <a:r>
              <a:rPr lang="en-US" sz="2400" dirty="0" smtClean="0"/>
              <a:t>Carbohydrates</a:t>
            </a:r>
          </a:p>
          <a:p>
            <a:pPr marL="800100" lvl="1" indent="-342900">
              <a:buFontTx/>
              <a:buChar char="-"/>
            </a:pPr>
            <a:r>
              <a:rPr lang="en-US" sz="2000" dirty="0" smtClean="0"/>
              <a:t>Primary energy source of cells</a:t>
            </a:r>
          </a:p>
          <a:p>
            <a:pPr marL="800100" lvl="1" indent="-342900">
              <a:buFontTx/>
              <a:buChar char="-"/>
            </a:pPr>
            <a:r>
              <a:rPr lang="en-US" sz="2000" dirty="0" smtClean="0"/>
              <a:t>Structural material of plant cell walls</a:t>
            </a:r>
            <a:endParaRPr lang="en-US" sz="2400" dirty="0"/>
          </a:p>
        </p:txBody>
      </p:sp>
      <p:sp>
        <p:nvSpPr>
          <p:cNvPr id="11" name="TextBox 10"/>
          <p:cNvSpPr txBox="1"/>
          <p:nvPr/>
        </p:nvSpPr>
        <p:spPr>
          <a:xfrm>
            <a:off x="468086" y="4586692"/>
            <a:ext cx="4467762" cy="1077218"/>
          </a:xfrm>
          <a:prstGeom prst="rect">
            <a:avLst/>
          </a:prstGeom>
          <a:noFill/>
        </p:spPr>
        <p:txBody>
          <a:bodyPr wrap="none" rtlCol="0">
            <a:spAutoFit/>
          </a:bodyPr>
          <a:lstStyle/>
          <a:p>
            <a:pPr marL="285750" indent="-285750">
              <a:buFont typeface="Arial" pitchFamily="34" charset="0"/>
              <a:buChar char="•"/>
            </a:pPr>
            <a:r>
              <a:rPr lang="en-US" sz="2400" dirty="0" smtClean="0"/>
              <a:t>Proteins</a:t>
            </a:r>
          </a:p>
          <a:p>
            <a:pPr marL="800100" lvl="1" indent="-342900">
              <a:buFontTx/>
              <a:buChar char="-"/>
            </a:pPr>
            <a:r>
              <a:rPr lang="en-US" sz="2000" dirty="0" smtClean="0"/>
              <a:t>Structural components of the cell</a:t>
            </a:r>
          </a:p>
          <a:p>
            <a:pPr marL="800100" lvl="1" indent="-342900">
              <a:buFontTx/>
              <a:buChar char="-"/>
            </a:pPr>
            <a:r>
              <a:rPr lang="en-US" sz="2000" dirty="0" smtClean="0"/>
              <a:t>Composed of amino acids</a:t>
            </a:r>
            <a:endParaRPr lang="en-US" sz="2400" dirty="0"/>
          </a:p>
        </p:txBody>
      </p:sp>
      <p:sp>
        <p:nvSpPr>
          <p:cNvPr id="12" name="TextBox 11"/>
          <p:cNvSpPr txBox="1"/>
          <p:nvPr/>
        </p:nvSpPr>
        <p:spPr>
          <a:xfrm>
            <a:off x="468086" y="5630786"/>
            <a:ext cx="6302046" cy="1077218"/>
          </a:xfrm>
          <a:prstGeom prst="rect">
            <a:avLst/>
          </a:prstGeom>
          <a:noFill/>
        </p:spPr>
        <p:txBody>
          <a:bodyPr wrap="none" rtlCol="0">
            <a:spAutoFit/>
          </a:bodyPr>
          <a:lstStyle/>
          <a:p>
            <a:pPr marL="342900" indent="-342900">
              <a:buFont typeface="Arial" pitchFamily="34" charset="0"/>
              <a:buChar char="•"/>
            </a:pPr>
            <a:r>
              <a:rPr lang="en-US" sz="2400" dirty="0" smtClean="0"/>
              <a:t>Nucleic Acids</a:t>
            </a:r>
          </a:p>
          <a:p>
            <a:pPr marL="800100" lvl="1" indent="-342900">
              <a:buFontTx/>
              <a:buChar char="-"/>
            </a:pPr>
            <a:r>
              <a:rPr lang="en-US" sz="2000" dirty="0" smtClean="0"/>
              <a:t>Genetic material that directs cell activity</a:t>
            </a:r>
          </a:p>
          <a:p>
            <a:pPr marL="800100" lvl="1" indent="-342900">
              <a:buFontTx/>
              <a:buChar char="-"/>
            </a:pPr>
            <a:r>
              <a:rPr lang="en-US" sz="2000" dirty="0" smtClean="0"/>
              <a:t>Composed of sugar, phosphate, and nitrogen bases</a:t>
            </a:r>
            <a:endParaRPr lang="en-US" sz="2400" dirty="0"/>
          </a:p>
        </p:txBody>
      </p:sp>
      <p:cxnSp>
        <p:nvCxnSpPr>
          <p:cNvPr id="14" name="Straight Arrow Connector 13"/>
          <p:cNvCxnSpPr/>
          <p:nvPr/>
        </p:nvCxnSpPr>
        <p:spPr>
          <a:xfrm>
            <a:off x="2514600" y="2743200"/>
            <a:ext cx="381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2860454" y="2895600"/>
            <a:ext cx="3464146"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057400" y="2895600"/>
            <a:ext cx="44958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514600" y="2895600"/>
            <a:ext cx="4255532" cy="297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386635" y="2558534"/>
            <a:ext cx="1643976" cy="369332"/>
          </a:xfrm>
          <a:prstGeom prst="rect">
            <a:avLst/>
          </a:prstGeom>
          <a:noFill/>
        </p:spPr>
        <p:txBody>
          <a:bodyPr wrap="none" rtlCol="0">
            <a:spAutoFit/>
          </a:bodyPr>
          <a:lstStyle/>
          <a:p>
            <a:r>
              <a:rPr lang="en-US" dirty="0" smtClean="0"/>
              <a:t>Macronutrients</a:t>
            </a:r>
            <a:endParaRPr lang="en-US" dirty="0"/>
          </a:p>
        </p:txBody>
      </p:sp>
    </p:spTree>
    <p:extLst>
      <p:ext uri="{BB962C8B-B14F-4D97-AF65-F5344CB8AC3E}">
        <p14:creationId xmlns:p14="http://schemas.microsoft.com/office/powerpoint/2010/main" val="294862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0"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Water</a:t>
            </a:r>
            <a:endParaRPr lang="en-US" b="1" dirty="0"/>
          </a:p>
        </p:txBody>
      </p:sp>
      <p:sp>
        <p:nvSpPr>
          <p:cNvPr id="3" name="Content Placeholder 2"/>
          <p:cNvSpPr>
            <a:spLocks noGrp="1"/>
          </p:cNvSpPr>
          <p:nvPr>
            <p:ph idx="1"/>
          </p:nvPr>
        </p:nvSpPr>
        <p:spPr>
          <a:xfrm>
            <a:off x="424543" y="1600200"/>
            <a:ext cx="8229600" cy="609600"/>
          </a:xfrm>
        </p:spPr>
        <p:txBody>
          <a:bodyPr>
            <a:normAutofit/>
          </a:bodyPr>
          <a:lstStyle/>
          <a:p>
            <a:r>
              <a:rPr lang="en-US" sz="2400" dirty="0" smtClean="0"/>
              <a:t>Makes up more than 60% of body</a:t>
            </a:r>
          </a:p>
          <a:p>
            <a:endParaRPr lang="en-US" sz="2400" dirty="0"/>
          </a:p>
        </p:txBody>
      </p:sp>
      <p:sp>
        <p:nvSpPr>
          <p:cNvPr id="4" name="TextBox 3"/>
          <p:cNvSpPr txBox="1"/>
          <p:nvPr/>
        </p:nvSpPr>
        <p:spPr>
          <a:xfrm>
            <a:off x="413657" y="2057399"/>
            <a:ext cx="8530605" cy="830997"/>
          </a:xfrm>
          <a:prstGeom prst="rect">
            <a:avLst/>
          </a:prstGeom>
          <a:noFill/>
        </p:spPr>
        <p:txBody>
          <a:bodyPr wrap="none" rtlCol="0">
            <a:spAutoFit/>
          </a:bodyPr>
          <a:lstStyle/>
          <a:p>
            <a:pPr marL="342900" indent="-342900">
              <a:buFont typeface="Arial" pitchFamily="34" charset="0"/>
              <a:buChar char="•"/>
            </a:pPr>
            <a:r>
              <a:rPr lang="en-US" sz="2400" dirty="0" smtClean="0"/>
              <a:t>Cells must be bathed in water to enable dissolved nutrients and </a:t>
            </a:r>
          </a:p>
          <a:p>
            <a:r>
              <a:rPr lang="en-US" sz="2400" dirty="0"/>
              <a:t>w</a:t>
            </a:r>
            <a:r>
              <a:rPr lang="en-US" sz="2400" dirty="0" smtClean="0"/>
              <a:t>aste to pass in and out of cell</a:t>
            </a:r>
            <a:endParaRPr lang="en-US" sz="2400" dirty="0"/>
          </a:p>
        </p:txBody>
      </p:sp>
      <p:sp>
        <p:nvSpPr>
          <p:cNvPr id="5" name="TextBox 4"/>
          <p:cNvSpPr txBox="1"/>
          <p:nvPr/>
        </p:nvSpPr>
        <p:spPr>
          <a:xfrm>
            <a:off x="457200" y="2899282"/>
            <a:ext cx="5965031" cy="461665"/>
          </a:xfrm>
          <a:prstGeom prst="rect">
            <a:avLst/>
          </a:prstGeom>
          <a:noFill/>
        </p:spPr>
        <p:txBody>
          <a:bodyPr wrap="none" rtlCol="0">
            <a:spAutoFit/>
          </a:bodyPr>
          <a:lstStyle/>
          <a:p>
            <a:pPr marL="342900" indent="-342900">
              <a:buFont typeface="Arial" pitchFamily="34" charset="0"/>
              <a:buChar char="•"/>
            </a:pPr>
            <a:r>
              <a:rPr lang="en-US" sz="2400" dirty="0" smtClean="0"/>
              <a:t>We use water to cool ourselves by sweating</a:t>
            </a:r>
            <a:endParaRPr lang="en-US" sz="2400" dirty="0"/>
          </a:p>
        </p:txBody>
      </p:sp>
    </p:spTree>
    <p:extLst>
      <p:ext uri="{BB962C8B-B14F-4D97-AF65-F5344CB8AC3E}">
        <p14:creationId xmlns:p14="http://schemas.microsoft.com/office/powerpoint/2010/main" val="128574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aw potato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1760" y="2457731"/>
            <a:ext cx="1600200" cy="10668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t3.gstatic.com/images?q=tbn:ANd9GcTCD2g5EQPSmXsCtSLUuEREWp7ssP4vm6A2FJ1rBBNfaqhM2U-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300" y="1981200"/>
            <a:ext cx="2034508" cy="13430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Carbohydrates</a:t>
            </a:r>
            <a:endParaRPr lang="en-US" dirty="0"/>
          </a:p>
        </p:txBody>
      </p:sp>
      <p:sp>
        <p:nvSpPr>
          <p:cNvPr id="3" name="Content Placeholder 2"/>
          <p:cNvSpPr>
            <a:spLocks noGrp="1"/>
          </p:cNvSpPr>
          <p:nvPr>
            <p:ph idx="1"/>
          </p:nvPr>
        </p:nvSpPr>
        <p:spPr>
          <a:xfrm>
            <a:off x="473927" y="1495078"/>
            <a:ext cx="8229600" cy="1219200"/>
          </a:xfrm>
        </p:spPr>
        <p:txBody>
          <a:bodyPr>
            <a:normAutofit/>
          </a:bodyPr>
          <a:lstStyle/>
          <a:p>
            <a:r>
              <a:rPr lang="en-US" sz="2400" dirty="0" smtClean="0"/>
              <a:t>Provide fast source of energy and make up the largest components in most diets</a:t>
            </a:r>
          </a:p>
          <a:p>
            <a:pPr marL="457200" lvl="1" indent="0">
              <a:buNone/>
            </a:pPr>
            <a:r>
              <a:rPr lang="en-US" sz="2000" dirty="0" smtClean="0"/>
              <a:t>Ex., potatoes, bread, corn, rice and fruit</a:t>
            </a:r>
          </a:p>
          <a:p>
            <a:pPr marL="457200" lvl="1" indent="0">
              <a:buNone/>
            </a:pPr>
            <a:endParaRPr lang="en-US" sz="2000" dirty="0" smtClean="0"/>
          </a:p>
        </p:txBody>
      </p:sp>
      <p:sp>
        <p:nvSpPr>
          <p:cNvPr id="4" name="TextBox 3"/>
          <p:cNvSpPr txBox="1"/>
          <p:nvPr/>
        </p:nvSpPr>
        <p:spPr>
          <a:xfrm>
            <a:off x="473927" y="3355032"/>
            <a:ext cx="7899983" cy="461665"/>
          </a:xfrm>
          <a:prstGeom prst="rect">
            <a:avLst/>
          </a:prstGeom>
          <a:noFill/>
        </p:spPr>
        <p:txBody>
          <a:bodyPr wrap="none" rtlCol="0">
            <a:spAutoFit/>
          </a:bodyPr>
          <a:lstStyle/>
          <a:p>
            <a:pPr marL="285750" indent="-285750">
              <a:buFont typeface="Arial" pitchFamily="34" charset="0"/>
              <a:buChar char="•"/>
            </a:pPr>
            <a:r>
              <a:rPr lang="en-US" sz="2400" dirty="0" smtClean="0"/>
              <a:t>our body is unable to make them, we need to rely on plants</a:t>
            </a:r>
            <a:endParaRPr lang="en-US" sz="2400" dirty="0"/>
          </a:p>
        </p:txBody>
      </p:sp>
      <p:sp>
        <p:nvSpPr>
          <p:cNvPr id="5" name="TextBox 4"/>
          <p:cNvSpPr txBox="1"/>
          <p:nvPr/>
        </p:nvSpPr>
        <p:spPr>
          <a:xfrm>
            <a:off x="492511" y="4224738"/>
            <a:ext cx="6868290" cy="1200329"/>
          </a:xfrm>
          <a:prstGeom prst="rect">
            <a:avLst/>
          </a:prstGeom>
          <a:noFill/>
        </p:spPr>
        <p:txBody>
          <a:bodyPr wrap="none" rtlCol="0">
            <a:spAutoFit/>
          </a:bodyPr>
          <a:lstStyle/>
          <a:p>
            <a:pPr marL="285750" indent="-285750">
              <a:buFont typeface="Arial" pitchFamily="34" charset="0"/>
              <a:buChar char="•"/>
            </a:pPr>
            <a:r>
              <a:rPr lang="en-US" sz="2400" dirty="0" smtClean="0"/>
              <a:t>They are macromolecules that always contain </a:t>
            </a:r>
          </a:p>
          <a:p>
            <a:r>
              <a:rPr lang="en-US" sz="2400" dirty="0" smtClean="0"/>
              <a:t>carbon, hydrogen and oxygen; almost always in same </a:t>
            </a:r>
          </a:p>
          <a:p>
            <a:r>
              <a:rPr lang="en-US" sz="2400" dirty="0" smtClean="0"/>
              <a:t>proportions:</a:t>
            </a:r>
            <a:endParaRPr lang="en-US" sz="2400" dirty="0"/>
          </a:p>
        </p:txBody>
      </p:sp>
      <p:sp>
        <p:nvSpPr>
          <p:cNvPr id="6" name="TextBox 5"/>
          <p:cNvSpPr txBox="1"/>
          <p:nvPr/>
        </p:nvSpPr>
        <p:spPr>
          <a:xfrm>
            <a:off x="2402808" y="5234079"/>
            <a:ext cx="4198457" cy="646331"/>
          </a:xfrm>
          <a:prstGeom prst="rect">
            <a:avLst/>
          </a:prstGeom>
          <a:noFill/>
        </p:spPr>
        <p:txBody>
          <a:bodyPr wrap="none" rtlCol="0">
            <a:spAutoFit/>
          </a:bodyPr>
          <a:lstStyle/>
          <a:p>
            <a:r>
              <a:rPr lang="en-US" i="1" dirty="0" smtClean="0"/>
              <a:t>2 atoms of hydrogen and 1 atom of oxygen</a:t>
            </a:r>
          </a:p>
          <a:p>
            <a:r>
              <a:rPr lang="en-US" i="1" dirty="0" smtClean="0"/>
              <a:t>For every atom of carbon</a:t>
            </a:r>
            <a:endParaRPr lang="en-US" i="1" dirty="0"/>
          </a:p>
        </p:txBody>
      </p:sp>
      <p:sp>
        <p:nvSpPr>
          <p:cNvPr id="7" name="TextBox 6"/>
          <p:cNvSpPr txBox="1"/>
          <p:nvPr/>
        </p:nvSpPr>
        <p:spPr>
          <a:xfrm>
            <a:off x="5638800" y="6067682"/>
            <a:ext cx="2331792" cy="369332"/>
          </a:xfrm>
          <a:prstGeom prst="rect">
            <a:avLst/>
          </a:prstGeom>
          <a:noFill/>
        </p:spPr>
        <p:txBody>
          <a:bodyPr wrap="none" rtlCol="0">
            <a:spAutoFit/>
          </a:bodyPr>
          <a:lstStyle/>
          <a:p>
            <a:r>
              <a:rPr lang="en-US" b="1" dirty="0" smtClean="0"/>
              <a:t>See p 243 of your text.</a:t>
            </a:r>
            <a:endParaRPr lang="en-US" b="1" dirty="0"/>
          </a:p>
        </p:txBody>
      </p:sp>
      <p:sp>
        <p:nvSpPr>
          <p:cNvPr id="8" name="AutoShape 2" descr="data:image/jpeg;base64,/9j/4AAQSkZJRgABAQAAAQABAAD/2wCEAAkGBxQTERUSEhMUFhUXFBQUFxcXFBQUGBUYFxgXFhcVFRUYHCggGBolGxUUIjEhJSkrLi4uHB8zODMsNygtLisBCgoKDg0OGxAQGywkICU1LDQsLCwsLCwsLCwsLCwsLCwsLCwsLCwsLCwsLCwsLCwsLCwsLCw0LCwsLCwsLCwsLP/AABEIALcBEwMBIgACEQEDEQH/xAAcAAEAAgMBAQEAAAAAAAAAAAAABAUCAwYHAQj/xAA5EAACAQIEBAMGBQMDBQAAAAAAAQIDEQQhMUEFElFhBnGREyKBobHwFDLB0eEHQlJigsIjJDNj8f/EABkBAQADAQEAAAAAAAAAAAAAAAABAwQCBf/EACQRAAICAQQCAgMBAAAAAAAAAAABAhEDBBIhMRNRIkEUMmFC/9oADAMBAAIRAxEAPwD3AAAAAAAAAAAAAAAAAAAAAAAAAAAAAAAAAAAAAAAAAAAAAAAAAAAAAAAAAAAAAAAAAAAAAAAAAAAAAAAAAAAAAAAAAAAAAAAAAAAAAAAAAAAAAAAAAAAAAAAAAAAAA+SlYA+mqdZbZsiV8VnnkunUjTxfT1M09Ql0Xxwtln7UxdYqpYu2rMFirq+2xV5zvwl1GobYyucw+LpOyef2syfR4hcmOqX2RLTsuQRcPiG3Z5q2T/Rko1xkpK0USi4umAAdHIAAAAAAAAAAAAAAAAAAAAAAAAAAAAAAAAAAAAKriWMs7dC1OT8QVuSbu7Xf10+pm1UnGFl+nipSFfE6fAgzxHLoRsJiufni9s/gyNXnnrmeVKVqz0VGuCw/GXNntbqxRfiH8SRDHtZZW7kKXshx9GcKE6bc8rJ79PMlQxzuV+L4guWzyICxD2IcqXBKV9nXYPiudmdRgcUpx1zt69zyj8S007nV8E4k04S2UuWXk/tGjSZ2pUynPiTVo7UGr8REyjWT3PW3x9nnbWZgA6IAAAAAAAAAAAAAAAAAAAAAAAAAAAAAABhVqqKu2ZN2zOfxmKdST5dsuy/cqzZNi/pbix72S8VxB3tflT0S1bKXj2H56d3m19/fmbI01H3m+aTyu9uyWyNdaeeuXx3POlKU18jfGCh+pzvDIygqjeSukvhc0V8R0JmMahzx6v6aHOTi4ycr5ZZGKTadF6V8kuFVtu4lVdrrNkCdbO9zB4juNyFE9zvdNaGFFkWOMMlWV776ai1RFE15st+B1fS3rmc4pqzu9fvIuMFUUYqPlc6xunYcbR6JQqpRjnql9DCrXzKbD8QWUb52yzzaWX7EatxHOzyzaW/zL55+ClYeTpaOOa3+BY4eupLLXocXRxLcm75ZZev8FlhsXa1smkXYdU130V5NOn0dODThcQpxuvijcemmmrRgaadMAAkgAAAAAAAAAAAAAAAAGvEVlCLk/vsQ3QSsyqVEtSNLG9EUtbiPNO1yPWxv7GKeq9GyOn9l+sb3RlHHdUc9h8S5ytFeeuXctMPRUerfXb4HMM830TLDFE3GVOaDUXm8t8luQYYLK138DJxlfXLPsboy7nUpb3cjlLaqRAq8Ki/7p+sf2IGP4bk+V3fe/wCn7F8p9WRcXbrYqmlVothOV8nmXiXiEqU0qkeVWsnbK3nvYoa/EbrW6+p6D4hwCqxcZJNNfPbyfc8d45hZ0JtK6V/tMyqCyS/pq3Ui1q459TF43ucuuIvdFzwDhNTFO+cYLJy69l+5bLS7FbI32bp8SjHV+psw9erJ3jTqS7qEmux2fB/ClODso3l/k1d5d2dVQ4Uorb9ylOL/AFVhuuzzSgqq96dKpl/65v6I24LiLqTSs0r2UXk+9+563h8DG21/Lczq8PpzXvwjJ/6or5PY78O5HPmSOJw+KcY6t/G5niMQnG7uy8xvhmDv7GXJLWzvKL/VfMo8ThZ03y1I2e26fdPcy5YSi7ZbCal0Yzx6Skk842ettdPoWqrv2ad87K/oUdKS1tk2075aXzzLXDwc7QTt3ey3YhL6RMkXnCOLSdRRjFtrXdNWV32WfqdLUxT2iyl4VQhSjaKyybllebtbmk1qSp4q56eObhCrMOSKlK6J/tW+3n/Bj7TuUtbFyul6vr2Njno2/mR5jnw0WcsXbf8AU20sfF65d9jnMTibXt8e5WV+Itb/AAOPzHFnf4ykj0JMHM8B4z/bN5P5HTHo4sqyRtGPJjcHTAALSsAAAAAAHO+IMZ73Ittu50RxXE6n/Uk31e331M2qlUKNGmjcrIsoKF5XzkiLdyajG7beRpxFa7LLw9QSvU/2x7dX9PmeV+zpHovhWXnD8KqcbavWT6ske26ESdZLc0zxBe5qPCM+2+WTnX2+0a5VrLqRKeIW7Maklrd/BjfY20SacnnzO99ssjCtiFa17bakCeNhnytXvna2vcgSxyb1/QqnlrgsjC+SbiJKV7eTOQ8UcLjVjJNWdsnb0Oh/EZ23fzLfAcFj+equZ7RecV5rdleO5SuJZKork8GwPg/F4idqNCbXNZztywWdrqcrJ/A9e4D4WqUoRg4xjGKSXvJvzfxO1jUSyPrrG6b3pJszb39Ipvw0oL8vpmaPaXzs1pk7faZf+0TIWLw0Z9ns1t+5RKFdHUZ32Vr4hZ7H1Y9trNJb5Xv8dim4hCVOXLL12a6o0UcU+XPJmfytdl21HV08UtTXV5KsHF2a7PR9V0ZzdPGttx23fpkrklY+2TJ83seP0Vlei4VZU5Z2S21T3LLCe7Gy1drvsiPUrxnJX1WSfbp5EenjbSfS1+v3sVRpcotfPZ02HxPLq8jLk5pXeqd128ipjVWTXmb449xWSv23NEZ/TKJR9Ernzz10Qqyyu7X7FfV4hu9SLVxrb/U5lNIlRZnVrvJX9dSBUqO7v8BOs911I8qt/Wxmu2dkrC4lxlqek8CxXtKMW9Vk/geWUM5I9G8IxaotPr+h6egbUqMuqpxL0AHqnngAAAAAA47jlBqo/P8Ak7EquOYLmjzrVLPyKNRDdDguwT2yOFxEempc8MVqMO6b9XmV2Lo2zzZYcNqN0Y9VdP1f6HlxXyZ6EnwfcRWu7Z5EOvXs+5trRzuQal28tm0/4M+SzpG2WIZp9rJRblLOyyX6bmM6ed/gR5xd7t5W0/U4i2iTbKqttWaFWyztc0VZ2zRXYvFWKndlkTqfDlPmftJWbj7qffdr4HRQxF875bFB4albDwfWPN65k11c7p5bdPgbIPbEqnyyzVU11cSV9Oo08nrrfM+1Kqay+R3utFdcm2WM1zZofEO7WZR8RrzppyVnFf2pWy8ysp8fUnZpr73KW5fRakjrsdatT5f7krxfR9PJnLJta3vf7RaYHF5K3oV/EJ2rWtlJc19r6Nfqct7uyaoxVXNan2ct7/wfFHO5prOxw4kplZxrHuCvHW6+pJw1Zpq+klb4kbD8IljMRCgr2clzdop5v0J1XDOLdGX5qc3B7Zxdr+WRYoNQTG5XRaUq19zY8Q0k/mtikxuNUfdyut72/wDpa0leKb0ISohnzEVFZ8z+JroxWzyWmf1Mq1C+TNc7Jq3p1IINlSFz57IRbWud300RnTjeXVPL6kxjyQ2Z4aglLmPRfDuHcKEb6ybl66fI5fw3wb2krv8AKnd/sjukrZI9fSY6+Ri1M/8AJ9ABtMgAAAAAAAABz3GvD7neVFpPeDyi/J7fehQYGjXpSlTq0pxTvJS5W43Wq51lmrb7HoB8krqz0M09NGTtcF8NRJKnycBjMRGObdrfLzI1LFRnnFpp6Wd7lz4m4SrWavCTyfR62focvh6HJntfQ83LBxdM3QkpK0TK79CFWeXkbamI1Wfns/Ir62KavdW10zy/czMsNNSSSststb+rKHiU3fXLO5Mx+Mvpf6fAo+IY3L9DqOO2HKj0Xw3iL4WFv8UvTJr5GeJqSSXJnrZ7LojnvAlSt+HlOpTkqfO1CfK+WV1dqL/us03ddX0OgqzslZWV16HeSLjwIuzfTqOyuzXXny3S93rtrm7PqQnXak3m1ZaZ9TdK76lV0TRulVvZOzW9zRDhtFPmUUnqYTTyW9tvqfKN3lduzs29dNyE5AkXS0ViJxWWUZf6mvl/BJjC2pG4ngK9aMaeGpSqS503ayUVZr3pNpI7hBydEOSSIar+X8HzDUKlaooUoub6L6t6Jd2dFwX+ndWVpYuqor/Clm/Jzasvgn5ne8N4bSoQ5KMFCPbNvvKTzb8zbi0UnzLhGaepiv15Kfwn4YWFTnNqVWSs2tIrXlj+5X+M/DjlL8TRjeVl7SK1aWXOurtr5I7MG+WCDhs+jIsslLceF42hCUve/NrbcsODVly8l/y5Z9NvkekcV8K4es+dx5J/5RsvVHH8S/p7iYz58PWpyS/tknTfknmvoefPRzj1ybI6iDXPBE9nbNO6+8rmmuotq+zNGMo16OValUhbe14vykrxZX/js7rfYzODT5Rcmn0W6l0JfDMM5TUIK7k8l9W+2pC4XwjE1nalRkk9ZyThHzu9fhc9H8PcCjho5vmqP80v+MVsvqaMGnlJ89FOXNGK47J/DsGqVNQW2r6vdkkA9ZJJUjz27dsAAkgAAAAAAAAAAAAwq01JOMldPVM5LjXhepnKg1Jbwlk/JPR/H5nYAryYo5F8juGSUOjxni1GtTyqUai78sreqKWrVqVMoUasnpaNOpL5JH6ABk/BjfZo/Lfo8J4f4J4hiH/4vZRf91Z8lv8AYry+R3fh7+l+Fo2niP8Auav+tWpryp3z/wBzfwO7Bpx6eEOiqeeciJxDARqUnSyWS5bLKLX5bLp26HnuMjKHNCcfejdNa5/t3PTSq47wWNeN0+Wol7sv+Muq+hXqcHkVrs6wZtjp9HneH91aNPK9/wBCLjseop2lZq1+2Zs43CrRlyVYcr2vpK28ZaNFXicTDlUppZZtXueS4tSpo9FNNWWlHHxcbvb7yNMcU525FZXu+5z8OJRm+RXjHtkK2OqznGlQTbbtknL0sdeOXRG5Ha0M0d54dwPsqKuvel7z7dF6fVnP+D/DE4KNTEaqzUHm79ZdPL1O0PR0mBx+UjDqMqfxQABtMoAAAAAAPiilokfQAAAAAAAAAAAAAAAAAAAAAAAAAAAAAAAAAAasVhoVIuFSEZxeqklJejOW4h/TrB1HdKpT7Qnl6STOuBzKEZdo6jOUemcXhP6Z4ODu/az7OaV/PlSfzOm4Zwahh1ahShDul7z85PN/Fk4BQiukHOT7YAB0cgAAAAAAAAAAAAAAAAAAAAAAAAAAAAAAAAAAAAAAAAAAAAAAAAAAAAAAAAAAAAAAAAAAAAAAAAAAAAAH/9k="/>
          <p:cNvSpPr>
            <a:spLocks noChangeAspect="1" noChangeArrowheads="1"/>
          </p:cNvSpPr>
          <p:nvPr/>
        </p:nvSpPr>
        <p:spPr bwMode="auto">
          <a:xfrm>
            <a:off x="63500" y="-1555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www.motherearthnews.com/uploadedImages/articles/issues/2010-04-01/MEN-AM10-gazette-corn.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70353" y="381000"/>
            <a:ext cx="1543727" cy="115833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t1.gstatic.com/images?q=tbn:ANd9GcS2KNJTbAtlNyxP06JqLpM1EgJGrIcLiomSE_aQTUft1gg3m6V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05645" y="1977483"/>
            <a:ext cx="1798101" cy="119131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evidencebasedliving.human.cornell.edu/wp-content/uploads/2012/10/parboiled-rice-300x262.jpg">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20000" y="2371431"/>
            <a:ext cx="1255038" cy="1096067"/>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p:cNvCxnSpPr/>
          <p:nvPr/>
        </p:nvCxnSpPr>
        <p:spPr>
          <a:xfrm flipH="1">
            <a:off x="1295400" y="4495800"/>
            <a:ext cx="1524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650" y="5787198"/>
            <a:ext cx="2744750" cy="646331"/>
          </a:xfrm>
          <a:prstGeom prst="rect">
            <a:avLst/>
          </a:prstGeom>
          <a:noFill/>
        </p:spPr>
        <p:txBody>
          <a:bodyPr wrap="square" rtlCol="0">
            <a:spAutoFit/>
          </a:bodyPr>
          <a:lstStyle/>
          <a:p>
            <a:r>
              <a:rPr lang="en-US" b="1" dirty="0" smtClean="0"/>
              <a:t>Large molecule created </a:t>
            </a:r>
          </a:p>
          <a:p>
            <a:r>
              <a:rPr lang="en-US" b="1" dirty="0" smtClean="0"/>
              <a:t>by smaller subunits</a:t>
            </a:r>
            <a:endParaRPr lang="en-US" b="1" dirty="0"/>
          </a:p>
        </p:txBody>
      </p:sp>
    </p:spTree>
    <p:extLst>
      <p:ext uri="{BB962C8B-B14F-4D97-AF65-F5344CB8AC3E}">
        <p14:creationId xmlns:p14="http://schemas.microsoft.com/office/powerpoint/2010/main" val="1227961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l">
              <a:buFont typeface="Arial" pitchFamily="34" charset="0"/>
              <a:buChar char="•"/>
            </a:pPr>
            <a:r>
              <a:rPr lang="en-US" sz="2400" dirty="0" smtClean="0"/>
              <a:t>Carbohydrates are classified according to the number of sugar units they contain:</a:t>
            </a:r>
            <a:endParaRPr lang="en-US" sz="2400" dirty="0"/>
          </a:p>
        </p:txBody>
      </p:sp>
      <p:sp>
        <p:nvSpPr>
          <p:cNvPr id="3" name="Content Placeholder 2"/>
          <p:cNvSpPr>
            <a:spLocks noGrp="1"/>
          </p:cNvSpPr>
          <p:nvPr>
            <p:ph idx="1"/>
          </p:nvPr>
        </p:nvSpPr>
        <p:spPr>
          <a:xfrm>
            <a:off x="457200" y="1600201"/>
            <a:ext cx="8229600" cy="990599"/>
          </a:xfrm>
        </p:spPr>
        <p:txBody>
          <a:bodyPr>
            <a:normAutofit/>
          </a:bodyPr>
          <a:lstStyle/>
          <a:p>
            <a:pPr marL="457200" indent="-457200">
              <a:buFont typeface="+mj-lt"/>
              <a:buAutoNum type="alphaLcParenR"/>
            </a:pPr>
            <a:r>
              <a:rPr lang="en-US" sz="2400" b="1" dirty="0" smtClean="0"/>
              <a:t>Monosaccharide’s </a:t>
            </a:r>
            <a:r>
              <a:rPr lang="en-US" sz="2400" dirty="0" smtClean="0"/>
              <a:t>– single molecule of sugar</a:t>
            </a:r>
          </a:p>
          <a:p>
            <a:pPr marL="400050" lvl="1" indent="0">
              <a:buNone/>
            </a:pPr>
            <a:r>
              <a:rPr lang="en-US" sz="2000" dirty="0" smtClean="0"/>
              <a:t>ex., glucose, fructose, </a:t>
            </a:r>
            <a:r>
              <a:rPr lang="en-US" sz="2000" dirty="0" err="1" smtClean="0"/>
              <a:t>galactose</a:t>
            </a:r>
            <a:endParaRPr lang="en-US" sz="2000" dirty="0"/>
          </a:p>
        </p:txBody>
      </p:sp>
      <p:sp>
        <p:nvSpPr>
          <p:cNvPr id="5" name="TextBox 4"/>
          <p:cNvSpPr txBox="1"/>
          <p:nvPr/>
        </p:nvSpPr>
        <p:spPr>
          <a:xfrm>
            <a:off x="507380" y="2667000"/>
            <a:ext cx="8453661" cy="1877437"/>
          </a:xfrm>
          <a:prstGeom prst="rect">
            <a:avLst/>
          </a:prstGeom>
          <a:noFill/>
        </p:spPr>
        <p:txBody>
          <a:bodyPr wrap="none" rtlCol="0">
            <a:spAutoFit/>
          </a:bodyPr>
          <a:lstStyle/>
          <a:p>
            <a:pPr marL="457200" indent="-457200">
              <a:buAutoNum type="alphaLcParenR" startAt="2"/>
            </a:pPr>
            <a:r>
              <a:rPr lang="en-US" sz="2400" b="1" dirty="0" smtClean="0"/>
              <a:t>Disaccharides</a:t>
            </a:r>
            <a:r>
              <a:rPr lang="en-US" sz="2400" dirty="0" smtClean="0"/>
              <a:t> – 2 molecules of sugar</a:t>
            </a:r>
          </a:p>
          <a:p>
            <a:r>
              <a:rPr lang="en-US" sz="2000" dirty="0" smtClean="0"/>
              <a:t>     ex., maltose = glucose + glucose  </a:t>
            </a:r>
            <a:r>
              <a:rPr lang="en-US" sz="1600" dirty="0" smtClean="0"/>
              <a:t>(found in seeds of germinating plants)</a:t>
            </a:r>
          </a:p>
          <a:p>
            <a:endParaRPr lang="en-US" sz="1600" dirty="0" smtClean="0"/>
          </a:p>
          <a:p>
            <a:r>
              <a:rPr lang="en-US" sz="2000" dirty="0"/>
              <a:t> </a:t>
            </a:r>
            <a:r>
              <a:rPr lang="en-US" sz="2000" dirty="0" smtClean="0"/>
              <a:t>            sucrose = glucose + fructose </a:t>
            </a:r>
            <a:r>
              <a:rPr lang="en-US" sz="1600" dirty="0" smtClean="0"/>
              <a:t>(white sugar extracted from plants like sugar cane and </a:t>
            </a:r>
          </a:p>
          <a:p>
            <a:r>
              <a:rPr lang="en-US" sz="1600" dirty="0"/>
              <a:t> </a:t>
            </a:r>
            <a:r>
              <a:rPr lang="en-US" sz="1600" dirty="0" smtClean="0"/>
              <a:t>                                                                                 sugar beet)</a:t>
            </a:r>
          </a:p>
          <a:p>
            <a:r>
              <a:rPr lang="en-US" sz="2000" dirty="0"/>
              <a:t> </a:t>
            </a:r>
            <a:r>
              <a:rPr lang="en-US" sz="2000" dirty="0" smtClean="0"/>
              <a:t>            lactose = glucose + </a:t>
            </a:r>
            <a:r>
              <a:rPr lang="en-US" sz="2000" dirty="0" err="1" smtClean="0"/>
              <a:t>galactose</a:t>
            </a:r>
            <a:r>
              <a:rPr lang="en-US" sz="2000" dirty="0" smtClean="0"/>
              <a:t> </a:t>
            </a:r>
            <a:r>
              <a:rPr lang="en-US" sz="1600" dirty="0" smtClean="0"/>
              <a:t>(milk sugar)</a:t>
            </a:r>
            <a:endParaRPr lang="en-US" sz="2000" dirty="0"/>
          </a:p>
        </p:txBody>
      </p:sp>
      <p:sp>
        <p:nvSpPr>
          <p:cNvPr id="7" name="TextBox 6"/>
          <p:cNvSpPr txBox="1"/>
          <p:nvPr/>
        </p:nvSpPr>
        <p:spPr>
          <a:xfrm>
            <a:off x="609600" y="4581608"/>
            <a:ext cx="7713778" cy="1138773"/>
          </a:xfrm>
          <a:prstGeom prst="rect">
            <a:avLst/>
          </a:prstGeom>
          <a:noFill/>
        </p:spPr>
        <p:txBody>
          <a:bodyPr wrap="none" rtlCol="0">
            <a:spAutoFit/>
          </a:bodyPr>
          <a:lstStyle/>
          <a:p>
            <a:pPr marL="457200" indent="-457200">
              <a:buAutoNum type="alphaLcParenR" startAt="3"/>
            </a:pPr>
            <a:r>
              <a:rPr lang="en-US" sz="2400" b="1" dirty="0" smtClean="0"/>
              <a:t>Polysaccharides – </a:t>
            </a:r>
            <a:r>
              <a:rPr lang="en-US" sz="2400" dirty="0" smtClean="0"/>
              <a:t>3 or more molecules of sugar</a:t>
            </a:r>
          </a:p>
          <a:p>
            <a:r>
              <a:rPr lang="en-US" sz="2400" b="1" dirty="0"/>
              <a:t> </a:t>
            </a:r>
            <a:r>
              <a:rPr lang="en-US" sz="2400" b="1" dirty="0" smtClean="0"/>
              <a:t>   </a:t>
            </a:r>
            <a:r>
              <a:rPr lang="en-US" sz="2000" dirty="0" smtClean="0"/>
              <a:t>ex., plants </a:t>
            </a:r>
            <a:r>
              <a:rPr lang="en-US" sz="2000" dirty="0" smtClean="0">
                <a:sym typeface="Wingdings" pitchFamily="2" charset="2"/>
              </a:rPr>
              <a:t> starch </a:t>
            </a:r>
            <a:r>
              <a:rPr lang="en-US" sz="1600" dirty="0" smtClean="0">
                <a:sym typeface="Wingdings" pitchFamily="2" charset="2"/>
              </a:rPr>
              <a:t>(stored energy in plants), </a:t>
            </a:r>
            <a:r>
              <a:rPr lang="en-US" sz="2000" dirty="0" smtClean="0">
                <a:sym typeface="Wingdings" pitchFamily="2" charset="2"/>
              </a:rPr>
              <a:t>cellulose </a:t>
            </a:r>
            <a:r>
              <a:rPr lang="en-US" sz="1600" dirty="0" smtClean="0">
                <a:sym typeface="Wingdings" pitchFamily="2" charset="2"/>
              </a:rPr>
              <a:t>(make up plant cell walls)</a:t>
            </a:r>
            <a:endParaRPr lang="en-US" sz="2000" dirty="0" smtClean="0">
              <a:sym typeface="Wingdings" pitchFamily="2" charset="2"/>
            </a:endParaRPr>
          </a:p>
          <a:p>
            <a:r>
              <a:rPr lang="en-US" sz="2000" b="1" dirty="0">
                <a:sym typeface="Wingdings" pitchFamily="2" charset="2"/>
              </a:rPr>
              <a:t> </a:t>
            </a:r>
            <a:r>
              <a:rPr lang="en-US" sz="2000" b="1" dirty="0" smtClean="0">
                <a:sym typeface="Wingdings" pitchFamily="2" charset="2"/>
              </a:rPr>
              <a:t>           </a:t>
            </a:r>
            <a:r>
              <a:rPr lang="en-US" sz="2000" dirty="0" smtClean="0">
                <a:sym typeface="Wingdings" pitchFamily="2" charset="2"/>
              </a:rPr>
              <a:t>humans  glycogen </a:t>
            </a:r>
            <a:r>
              <a:rPr lang="en-US" sz="1600" dirty="0" smtClean="0">
                <a:sym typeface="Wingdings" pitchFamily="2" charset="2"/>
              </a:rPr>
              <a:t>(stored energy in animals)</a:t>
            </a:r>
            <a:endParaRPr lang="en-US" sz="2400" b="1" dirty="0"/>
          </a:p>
        </p:txBody>
      </p:sp>
      <p:sp>
        <p:nvSpPr>
          <p:cNvPr id="8" name="Left Brace 7"/>
          <p:cNvSpPr/>
          <p:nvPr/>
        </p:nvSpPr>
        <p:spPr>
          <a:xfrm>
            <a:off x="507380" y="1905000"/>
            <a:ext cx="45719"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e 8"/>
          <p:cNvSpPr/>
          <p:nvPr/>
        </p:nvSpPr>
        <p:spPr>
          <a:xfrm>
            <a:off x="609600" y="4724400"/>
            <a:ext cx="45719" cy="533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rot="16200000">
            <a:off x="-498299" y="2215634"/>
            <a:ext cx="1463606" cy="369332"/>
          </a:xfrm>
          <a:prstGeom prst="rect">
            <a:avLst/>
          </a:prstGeom>
          <a:noFill/>
        </p:spPr>
        <p:txBody>
          <a:bodyPr wrap="none" rtlCol="0">
            <a:spAutoFit/>
          </a:bodyPr>
          <a:lstStyle/>
          <a:p>
            <a:r>
              <a:rPr lang="en-US" dirty="0" smtClean="0"/>
              <a:t>Simple sugars</a:t>
            </a:r>
            <a:endParaRPr lang="en-US" dirty="0"/>
          </a:p>
        </p:txBody>
      </p:sp>
      <p:sp>
        <p:nvSpPr>
          <p:cNvPr id="11" name="TextBox 10"/>
          <p:cNvSpPr txBox="1"/>
          <p:nvPr/>
        </p:nvSpPr>
        <p:spPr>
          <a:xfrm rot="16200000">
            <a:off x="-477473" y="4806434"/>
            <a:ext cx="1646092" cy="369332"/>
          </a:xfrm>
          <a:prstGeom prst="rect">
            <a:avLst/>
          </a:prstGeom>
          <a:noFill/>
        </p:spPr>
        <p:txBody>
          <a:bodyPr wrap="none" rtlCol="0">
            <a:spAutoFit/>
          </a:bodyPr>
          <a:lstStyle/>
          <a:p>
            <a:r>
              <a:rPr lang="en-US" dirty="0" smtClean="0"/>
              <a:t>Complex sugars</a:t>
            </a:r>
            <a:endParaRPr lang="en-US" dirty="0"/>
          </a:p>
        </p:txBody>
      </p:sp>
      <p:sp>
        <p:nvSpPr>
          <p:cNvPr id="12" name="AutoShape 2" descr="data:image/jpeg;base64,/9j/4AAQSkZJRgABAQAAAQABAAD/2wCEAAkGBxAQEBAQEBQPDw8PDxINDw8PFQ8PDw0PFBUWFxQRFRQYHSggGBolHBQUITEhJSkrLi4uFx8zODMsNygtLisBCgoKDg0OGA8PGiwcHBwsLCwsLCwsLCwsLCwsLCwsLCwsLCwsLCwsLCwsLCwsLCwsLCwsLCssLCwsLCwsLCwsMv/AABEIAL8BCQMBIgACEQEDEQH/xAAbAAEAAgMBAQAAAAAAAAAAAAAAAwQBBQYCB//EAD4QAAICAAIGBQYOAQUAAAAAAAABAgMEEQUSITFRcQZBYZGxEyIjcoGhFCQyM0JSYmNzkqLB0eEVNENE8PL/xAAYAQEBAQEBAAAAAAAAAAAAAAAAAQMCBP/EAB0RAQEAAwEBAQEBAAAAAAAAAAABAhExEiEDYVH/2gAMAwEAAhEDEQA/APuIAAAAAAAAAAAAAAAAMSklv2cyN4iPHPkBKCu8Uv8ArQ+FLh70TYsArrFrg/0/yevhUOt6vrJxXe9hdiYGEzIGGZQAAAAAAAAAAAAAAAAAAAAAAAAAAAAAAB5smopyk1GKWbb2JLiav/Jys+aWUOqyS2y9WPDtZrNKYh4nFvDJ+hw6U7Uv9yx7YxfYv5NpGOW45tWMKOe1tt8Xtf8AXsPeqZSCAykAZAZGNU9IyQVJUSjtqk65b9m2EvWhufPf2kujtLa83RalXelrKO+F0frwf7b0SuJznS6br+CWw+dhioKGW9ppuUeTyS9vaWUdkADpAAwgMgAAAAAAAAAAAAAAAAAAAAAAAAADh7JfBdIXyn81iHm5/Ue9N9mbknzTOki9nvKWm6Iysaks00muzZln7ilTTZTsrmtTqhLbH2LNNex+w4t+rpvA5Jb2lzNYr7Zb00vu3HP262T7i1TCrrVmfF12v35ZE9RVjyseK7x5WPE9RtpX/mf8Hr4VVwm+Vdz8Ik9Dx5WPFEiaZFZiU/k02Sz3N6kF+p5+4rSw2IntioUL7Oc598kkvysvqIs4vF11R17JKK6utyfCK3t8jnK6rMXfHEWRcKac/IVve3n8p9uaTfVsS27WbX/FRjJWW61suuU3r5f12LJdhenFezLYOjZgxHcjJogAAAAAAAAAAAAAAAAAAAAAAAAAAAAA02m4+fF8Y5dzKmEhrybfVsSNjpxebF9rXLtKOjZdXaZZu42dVMeC7kSRqjwRiEiRcjNWVBGcgjIciMmNYJgJxzWTNdJauceG7kbFs1OOvSbfYdyo3MNy5GTxU/NjyXgezZAAAAAAAAAAAAAAAAAAAAAAAAAAAAABr9NL0efCSNLTPJ5ruN/pZZ0z5J+9HLKeRj+l1WmM3G8oxkXlrbHu7O82Fc09zzOYjcSQxGXZy2Ge4vmunBzqx8l9KXeYlpOX1pd43E810bIbb4x3tLs62c3bpJ8X7WyhfpBj1FmFdBjtKrLJbO3+jn8TjtZ+019+LbIK7M5Inrfx1MZH0/DPzIepHwJSHBP0Vf4cfBEx64wAAAAAAAAAAAAAAAAAAAAAAAAAAAAAEOMjnXNfZZx0952s1mmuKaOLuW18zL9Y0weMzDmYZ4Zg0ZlYQztMzZXmyaV5stKl1hJayrazmqSnmesO9q5kEWT4fejqOa+paOfoavw4eCLJV0X8xV+HHwLR7Jx5wAFAAAAAAAAAAAAAAAAAAAAAAAAAAADj8fDKclwk0dgctpiOVs+efeZ/px3g1rPEiVkcjztEMyvMszK9gVVuKthbuKlhyIY7yxh95Wb2k9G9FhX1LRD9BV6iLhR0G/i9Xq/uy8eycYXoACoAAAAAAAAAAAAAAAAAAAAAAAAAAAc7p6HpM+KTOiNH0gj50X9n9zjPjrHrRyI2SyI5HnaoJogmWZleZBVuKlhcuRUsIqrMs0LcV5LaWaeoQr6X0ffxark/FmxNZ0bfxav2+LNmezHjC9AAVAAAAAAAAAAAAAAAAAAAAAAAAAAADU6fjsi+aNsa7Tcc60+EjnLi49c1JEciWZGzzVshmV5oszIJogqXFWZctKkyKrSRNWeMtpLWixK+idGH8Whzl4m2NT0X/wBNHnLxNsevHjG9AAVAAAAAAAAAAAAAAAAAAAAAAAAAAAYzKmlV6GXZk/eXCtpOLdNqW/ycsueWwlHJzZG2avC6XrbcJSUJrNOE3lKOXV28zYRmntW1dWR5rLG0pIgmTSZFM5VVtRVnEu2IrygBXUT3Bdy2vsXEgxekKamozmlN/JrinO2XKuKcn3GMTh8ddXrYfD2VU5+dfitSqTXGNTetlwz62tnDrHG9S2PovRG1Swya6pyXgbo5/oRR5PCKGetqzecn9KTSbl3tnQHpx4yoACoAAAAAAAAAAAAAAAAAAAAAAAAAAAeLY5xkuKa70ezGYHy/TnR6rFNuT1LItrW1duz6MlnlJdx6s0Bh9SPk7sRgrYrJvDylZRJr7qx5d3ezs9M6Fdj8pS9WzfKL+TP+zn7qZJ6s4uMuD6+RjbcXfytRVo/FR/51Ni+9wklL9FqRO8NiOq7Cy7fJXx92s/EsSqy6jy+SOfU/xdKywdz+cvrguFWHnJ/mlYvAW6MwsllZZjrePpY0RfsqjF5e0mkgo8h6/hpnRFOEwjbw2GqrlLY7JJ2WyXbKWfXtLuO0nOa1p+dq7s9qWfZuXPIhwuGnY8q4ym/srYucnsR0ei+jyjKNlz15RecK1thW+Lf0n2nU9VPkWejWHnCjOzNTsk7GnvSaSSfcbUA1k04AAUAAAAAAAAAAAAAAAAAAAAMNAZAQAAAAAAB4srjJZSSkuDSaPYA19mhqH9Fx9WUku7cVrOjlL67P0PxibkE8xd1pI9GKOtzf5F4RLlGhsPDdXGT4zzn47C+B5htiMUlkskluS2JGQCoAAAAAAAAAAAAAAAAAAD//2Q=="/>
          <p:cNvSpPr>
            <a:spLocks noChangeAspect="1" noChangeArrowheads="1"/>
          </p:cNvSpPr>
          <p:nvPr/>
        </p:nvSpPr>
        <p:spPr bwMode="auto">
          <a:xfrm>
            <a:off x="63500" y="-1555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http://t3.gstatic.com/images?q=tbn:ANd9GcSYTItv8sC6rD5dpZ7WrKJnAVR8Y54LZtVRC69ClpUvjV24Ir7xf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0043" y="2373080"/>
            <a:ext cx="1377985" cy="993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101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descr="http://www.diabetesinfo.org.au/webdata/images/simple%20carbohydrate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4800"/>
            <a:ext cx="6499377" cy="48768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earnestholistichealth.com/wp-content/uploads/2010/02/simple-carbs.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3429000"/>
            <a:ext cx="381000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8418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descr="http://www.umm.edu/graphics/images/en/19529.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33400"/>
            <a:ext cx="6934200" cy="554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863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Macromolecules:</a:t>
            </a:r>
            <a:endParaRPr lang="en-US" dirty="0"/>
          </a:p>
        </p:txBody>
      </p:sp>
      <p:sp>
        <p:nvSpPr>
          <p:cNvPr id="3" name="Content Placeholder 2"/>
          <p:cNvSpPr>
            <a:spLocks noGrp="1"/>
          </p:cNvSpPr>
          <p:nvPr>
            <p:ph idx="1"/>
          </p:nvPr>
        </p:nvSpPr>
        <p:spPr>
          <a:xfrm>
            <a:off x="457200" y="1600201"/>
            <a:ext cx="8229600" cy="533400"/>
          </a:xfrm>
        </p:spPr>
        <p:txBody>
          <a:bodyPr>
            <a:normAutofit/>
          </a:bodyPr>
          <a:lstStyle/>
          <a:p>
            <a:r>
              <a:rPr lang="en-US" sz="2400" dirty="0" smtClean="0"/>
              <a:t>All assembled in the cell the same basic way.</a:t>
            </a:r>
          </a:p>
          <a:p>
            <a:endParaRPr lang="en-US" sz="2400" dirty="0"/>
          </a:p>
          <a:p>
            <a:pPr marL="0" indent="0">
              <a:buNone/>
            </a:pPr>
            <a:endParaRPr lang="en-US" sz="2400" dirty="0"/>
          </a:p>
        </p:txBody>
      </p:sp>
      <p:sp>
        <p:nvSpPr>
          <p:cNvPr id="4" name="TextBox 3"/>
          <p:cNvSpPr txBox="1"/>
          <p:nvPr/>
        </p:nvSpPr>
        <p:spPr>
          <a:xfrm>
            <a:off x="457200" y="2150906"/>
            <a:ext cx="8257710" cy="2000548"/>
          </a:xfrm>
          <a:prstGeom prst="rect">
            <a:avLst/>
          </a:prstGeom>
          <a:noFill/>
        </p:spPr>
        <p:txBody>
          <a:bodyPr wrap="none" rtlCol="0">
            <a:spAutoFit/>
          </a:bodyPr>
          <a:lstStyle/>
          <a:p>
            <a:pPr marL="457200" indent="-457200">
              <a:buAutoNum type="alphaUcParenR"/>
            </a:pPr>
            <a:r>
              <a:rPr lang="en-US" sz="2400" b="1" dirty="0" smtClean="0"/>
              <a:t>Dehydration Synthesis </a:t>
            </a:r>
            <a:r>
              <a:rPr lang="en-US" sz="2400" dirty="0" smtClean="0"/>
              <a:t>(assembling macromolecules)</a:t>
            </a:r>
          </a:p>
          <a:p>
            <a:pPr marL="800100" lvl="1" indent="-342900">
              <a:buFont typeface="Arial" pitchFamily="34" charset="0"/>
              <a:buChar char="•"/>
            </a:pPr>
            <a:r>
              <a:rPr lang="en-US" sz="2000" dirty="0" smtClean="0"/>
              <a:t>To form a covalent bond between two subunit molecules an </a:t>
            </a:r>
          </a:p>
          <a:p>
            <a:pPr lvl="1"/>
            <a:r>
              <a:rPr lang="en-US" sz="2000" dirty="0" smtClean="0"/>
              <a:t>–OH (hydroxyl) group is removed from one subunit and a hydrogen atom </a:t>
            </a:r>
          </a:p>
          <a:p>
            <a:pPr lvl="1"/>
            <a:r>
              <a:rPr lang="en-US" sz="2000" dirty="0" smtClean="0"/>
              <a:t>is removed from the other subunit</a:t>
            </a:r>
          </a:p>
          <a:p>
            <a:pPr marL="800100" lvl="1" indent="-342900">
              <a:buFont typeface="Arial" pitchFamily="34" charset="0"/>
              <a:buChar char="•"/>
            </a:pPr>
            <a:r>
              <a:rPr lang="en-US" sz="2000" dirty="0" smtClean="0"/>
              <a:t>Removing the –OH group and H atom during the synthesis of a new </a:t>
            </a:r>
          </a:p>
          <a:p>
            <a:pPr lvl="1"/>
            <a:r>
              <a:rPr lang="en-US" sz="2000" dirty="0" smtClean="0"/>
              <a:t>Biological molecule essentially removes a molecule of water</a:t>
            </a:r>
            <a:endParaRPr lang="en-US" sz="2000" dirty="0"/>
          </a:p>
        </p:txBody>
      </p:sp>
      <p:pic>
        <p:nvPicPr>
          <p:cNvPr id="5122" name="Picture 2" descr="http://chsweb.lr.k12.nj.us/mstanley/outlines/happychem/happyf1.gif">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4038600"/>
            <a:ext cx="3843337" cy="25622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library.thinkquest.org/28751/media/review/figure/peptide.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4151454"/>
            <a:ext cx="3362534" cy="2609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795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smtClean="0"/>
              <a:t>B) Hydrolysis </a:t>
            </a:r>
            <a:r>
              <a:rPr lang="en-US" sz="2400" dirty="0" smtClean="0"/>
              <a:t>(disassembling macromolecules)</a:t>
            </a:r>
            <a:endParaRPr lang="en-US" sz="2400" b="1" dirty="0"/>
          </a:p>
        </p:txBody>
      </p:sp>
      <p:sp>
        <p:nvSpPr>
          <p:cNvPr id="3" name="Content Placeholder 2"/>
          <p:cNvSpPr>
            <a:spLocks noGrp="1"/>
          </p:cNvSpPr>
          <p:nvPr>
            <p:ph idx="1"/>
          </p:nvPr>
        </p:nvSpPr>
        <p:spPr>
          <a:xfrm>
            <a:off x="457200" y="1600201"/>
            <a:ext cx="8229600" cy="1219200"/>
          </a:xfrm>
        </p:spPr>
        <p:txBody>
          <a:bodyPr>
            <a:normAutofit fontScale="92500" lnSpcReduction="10000"/>
          </a:bodyPr>
          <a:lstStyle/>
          <a:p>
            <a:r>
              <a:rPr lang="en-US" sz="2000" dirty="0" smtClean="0"/>
              <a:t>A molecule of water is added instead of removed</a:t>
            </a:r>
          </a:p>
          <a:p>
            <a:r>
              <a:rPr lang="en-US" sz="2000" dirty="0" smtClean="0"/>
              <a:t>A hydrogen atom from water is attached to one subunit and the hydroxyl group is bonded to another subunit effectively breaking a </a:t>
            </a:r>
            <a:r>
              <a:rPr lang="en-US" sz="2000" dirty="0" err="1" smtClean="0"/>
              <a:t>convalent</a:t>
            </a:r>
            <a:r>
              <a:rPr lang="en-US" sz="2000" dirty="0" smtClean="0"/>
              <a:t> bond in a macromolecule.</a:t>
            </a:r>
            <a:endParaRPr lang="en-US" sz="2000" dirty="0"/>
          </a:p>
        </p:txBody>
      </p:sp>
      <p:pic>
        <p:nvPicPr>
          <p:cNvPr id="6146" name="Picture 2" descr="http://t0.gstatic.com/images?q=tbn:ANd9GcSc5ioiwKnC6o0V7-w46THmS6bu60VA-K8L_NLlzwbh90ykPu97">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124200"/>
            <a:ext cx="361698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5800" y="6400800"/>
            <a:ext cx="6160789" cy="369332"/>
          </a:xfrm>
          <a:prstGeom prst="rect">
            <a:avLst/>
          </a:prstGeom>
          <a:noFill/>
        </p:spPr>
        <p:txBody>
          <a:bodyPr wrap="none" rtlCol="0">
            <a:spAutoFit/>
          </a:bodyPr>
          <a:lstStyle/>
          <a:p>
            <a:r>
              <a:rPr lang="en-US" b="1" dirty="0" smtClean="0"/>
              <a:t>Both processes are carried out in the cell and involve enzymes.</a:t>
            </a:r>
            <a:endParaRPr lang="en-US" b="1" dirty="0"/>
          </a:p>
        </p:txBody>
      </p:sp>
      <p:pic>
        <p:nvPicPr>
          <p:cNvPr id="6148" name="Picture 4" descr="http://www.tokresource.org/tok_classes/biobiobio/biomenu/review_questions/review_carb_lipid_pro/c8.8x13.hydrolysis.sucrose.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2761569"/>
            <a:ext cx="3573543" cy="3316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1306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t>During the synthesis of sucrose, a chemical bond forms between  glucose and fructose molecules, and the components of one water molecule are removed.  During the hydrolysis of sucrose, the components of one water molecule are added and the bond is broken, yielding glucose and fructose molecules.</a:t>
            </a:r>
            <a:endParaRPr lang="en-US" sz="2000" dirty="0"/>
          </a:p>
        </p:txBody>
      </p:sp>
      <p:pic>
        <p:nvPicPr>
          <p:cNvPr id="7170" name="Picture 2" descr="http://classes.midlandstech.edu/carterp/Courses/bio225/chap02/figure_02_08_labeled.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514" y="990600"/>
            <a:ext cx="8153400" cy="1866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221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1114</Words>
  <Application>Microsoft Office PowerPoint</Application>
  <PresentationFormat>On-screen Show (4:3)</PresentationFormat>
  <Paragraphs>159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Objectives </vt:lpstr>
      <vt:lpstr>Chemicals of Life</vt:lpstr>
      <vt:lpstr>Carbohydrates</vt:lpstr>
      <vt:lpstr>Carbohydrates are classified according to the number of sugar units they contain:</vt:lpstr>
      <vt:lpstr>PowerPoint Presentation</vt:lpstr>
      <vt:lpstr>PowerPoint Presentation</vt:lpstr>
      <vt:lpstr>Formation of Macromolecules:</vt:lpstr>
      <vt:lpstr>B) Hydrolysis (disassembling macromolecules)</vt:lpstr>
      <vt:lpstr>PowerPoint Presentation</vt:lpstr>
      <vt:lpstr>Lipids</vt:lpstr>
      <vt:lpstr>a) Saturated  - animal fats – ex., butter, lard  - solid at room temperature  - hard to break down  - single bonds between carbons                   see figure 7 on p246</vt:lpstr>
      <vt:lpstr>PowerPoint Presentation</vt:lpstr>
      <vt:lpstr>Formation of lipids: </vt:lpstr>
      <vt:lpstr>Proteins</vt:lpstr>
      <vt:lpstr>Proteins continued:</vt:lpstr>
      <vt:lpstr>Formation of a protein:</vt:lpstr>
      <vt:lpstr>PowerPoint Presentation</vt:lpstr>
      <vt:lpstr>Vitamins</vt:lpstr>
      <vt:lpstr>Nucleic Acids</vt:lpstr>
      <vt:lpstr>Water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dc:title>
  <dc:creator>Vesna MacKenzie</dc:creator>
  <cp:lastModifiedBy>Vesna MacKenzie</cp:lastModifiedBy>
  <cp:revision>58</cp:revision>
  <dcterms:created xsi:type="dcterms:W3CDTF">2013-03-14T20:38:34Z</dcterms:created>
  <dcterms:modified xsi:type="dcterms:W3CDTF">2013-03-15T20:33:59Z</dcterms:modified>
</cp:coreProperties>
</file>