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5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347D7A-70ED-4AA3-BDD4-C246B8A99E2D}" type="datetimeFigureOut">
              <a:rPr lang="en-US" smtClean="0"/>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5B3E4-2A12-4601-9148-1E68FAA48124}" type="slidenum">
              <a:rPr lang="en-US" smtClean="0"/>
              <a:t>‹#›</a:t>
            </a:fld>
            <a:endParaRPr lang="en-US"/>
          </a:p>
        </p:txBody>
      </p:sp>
    </p:spTree>
    <p:extLst>
      <p:ext uri="{BB962C8B-B14F-4D97-AF65-F5344CB8AC3E}">
        <p14:creationId xmlns:p14="http://schemas.microsoft.com/office/powerpoint/2010/main" val="37379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47D7A-70ED-4AA3-BDD4-C246B8A99E2D}" type="datetimeFigureOut">
              <a:rPr lang="en-US" smtClean="0"/>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5B3E4-2A12-4601-9148-1E68FAA48124}" type="slidenum">
              <a:rPr lang="en-US" smtClean="0"/>
              <a:t>‹#›</a:t>
            </a:fld>
            <a:endParaRPr lang="en-US"/>
          </a:p>
        </p:txBody>
      </p:sp>
    </p:spTree>
    <p:extLst>
      <p:ext uri="{BB962C8B-B14F-4D97-AF65-F5344CB8AC3E}">
        <p14:creationId xmlns:p14="http://schemas.microsoft.com/office/powerpoint/2010/main" val="1851230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47D7A-70ED-4AA3-BDD4-C246B8A99E2D}" type="datetimeFigureOut">
              <a:rPr lang="en-US" smtClean="0"/>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5B3E4-2A12-4601-9148-1E68FAA48124}" type="slidenum">
              <a:rPr lang="en-US" smtClean="0"/>
              <a:t>‹#›</a:t>
            </a:fld>
            <a:endParaRPr lang="en-US"/>
          </a:p>
        </p:txBody>
      </p:sp>
    </p:spTree>
    <p:extLst>
      <p:ext uri="{BB962C8B-B14F-4D97-AF65-F5344CB8AC3E}">
        <p14:creationId xmlns:p14="http://schemas.microsoft.com/office/powerpoint/2010/main" val="2567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47D7A-70ED-4AA3-BDD4-C246B8A99E2D}" type="datetimeFigureOut">
              <a:rPr lang="en-US" smtClean="0"/>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5B3E4-2A12-4601-9148-1E68FAA48124}" type="slidenum">
              <a:rPr lang="en-US" smtClean="0"/>
              <a:t>‹#›</a:t>
            </a:fld>
            <a:endParaRPr lang="en-US"/>
          </a:p>
        </p:txBody>
      </p:sp>
    </p:spTree>
    <p:extLst>
      <p:ext uri="{BB962C8B-B14F-4D97-AF65-F5344CB8AC3E}">
        <p14:creationId xmlns:p14="http://schemas.microsoft.com/office/powerpoint/2010/main" val="212115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347D7A-70ED-4AA3-BDD4-C246B8A99E2D}" type="datetimeFigureOut">
              <a:rPr lang="en-US" smtClean="0"/>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5B3E4-2A12-4601-9148-1E68FAA48124}" type="slidenum">
              <a:rPr lang="en-US" smtClean="0"/>
              <a:t>‹#›</a:t>
            </a:fld>
            <a:endParaRPr lang="en-US"/>
          </a:p>
        </p:txBody>
      </p:sp>
    </p:spTree>
    <p:extLst>
      <p:ext uri="{BB962C8B-B14F-4D97-AF65-F5344CB8AC3E}">
        <p14:creationId xmlns:p14="http://schemas.microsoft.com/office/powerpoint/2010/main" val="278367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347D7A-70ED-4AA3-BDD4-C246B8A99E2D}" type="datetimeFigureOut">
              <a:rPr lang="en-US" smtClean="0"/>
              <a:t>5/27/2013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5B3E4-2A12-4601-9148-1E68FAA48124}" type="slidenum">
              <a:rPr lang="en-US" smtClean="0"/>
              <a:t>‹#›</a:t>
            </a:fld>
            <a:endParaRPr lang="en-US"/>
          </a:p>
        </p:txBody>
      </p:sp>
    </p:spTree>
    <p:extLst>
      <p:ext uri="{BB962C8B-B14F-4D97-AF65-F5344CB8AC3E}">
        <p14:creationId xmlns:p14="http://schemas.microsoft.com/office/powerpoint/2010/main" val="371108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347D7A-70ED-4AA3-BDD4-C246B8A99E2D}" type="datetimeFigureOut">
              <a:rPr lang="en-US" smtClean="0"/>
              <a:t>5/27/2013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55B3E4-2A12-4601-9148-1E68FAA48124}" type="slidenum">
              <a:rPr lang="en-US" smtClean="0"/>
              <a:t>‹#›</a:t>
            </a:fld>
            <a:endParaRPr lang="en-US"/>
          </a:p>
        </p:txBody>
      </p:sp>
    </p:spTree>
    <p:extLst>
      <p:ext uri="{BB962C8B-B14F-4D97-AF65-F5344CB8AC3E}">
        <p14:creationId xmlns:p14="http://schemas.microsoft.com/office/powerpoint/2010/main" val="3510088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347D7A-70ED-4AA3-BDD4-C246B8A99E2D}" type="datetimeFigureOut">
              <a:rPr lang="en-US" smtClean="0"/>
              <a:t>5/27/2013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55B3E4-2A12-4601-9148-1E68FAA48124}" type="slidenum">
              <a:rPr lang="en-US" smtClean="0"/>
              <a:t>‹#›</a:t>
            </a:fld>
            <a:endParaRPr lang="en-US"/>
          </a:p>
        </p:txBody>
      </p:sp>
    </p:spTree>
    <p:extLst>
      <p:ext uri="{BB962C8B-B14F-4D97-AF65-F5344CB8AC3E}">
        <p14:creationId xmlns:p14="http://schemas.microsoft.com/office/powerpoint/2010/main" val="362139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347D7A-70ED-4AA3-BDD4-C246B8A99E2D}" type="datetimeFigureOut">
              <a:rPr lang="en-US" smtClean="0"/>
              <a:t>5/27/2013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55B3E4-2A12-4601-9148-1E68FAA48124}" type="slidenum">
              <a:rPr lang="en-US" smtClean="0"/>
              <a:t>‹#›</a:t>
            </a:fld>
            <a:endParaRPr lang="en-US"/>
          </a:p>
        </p:txBody>
      </p:sp>
    </p:spTree>
    <p:extLst>
      <p:ext uri="{BB962C8B-B14F-4D97-AF65-F5344CB8AC3E}">
        <p14:creationId xmlns:p14="http://schemas.microsoft.com/office/powerpoint/2010/main" val="376493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47D7A-70ED-4AA3-BDD4-C246B8A99E2D}" type="datetimeFigureOut">
              <a:rPr lang="en-US" smtClean="0"/>
              <a:t>5/27/2013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5B3E4-2A12-4601-9148-1E68FAA48124}" type="slidenum">
              <a:rPr lang="en-US" smtClean="0"/>
              <a:t>‹#›</a:t>
            </a:fld>
            <a:endParaRPr lang="en-US"/>
          </a:p>
        </p:txBody>
      </p:sp>
    </p:spTree>
    <p:extLst>
      <p:ext uri="{BB962C8B-B14F-4D97-AF65-F5344CB8AC3E}">
        <p14:creationId xmlns:p14="http://schemas.microsoft.com/office/powerpoint/2010/main" val="3510769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47D7A-70ED-4AA3-BDD4-C246B8A99E2D}" type="datetimeFigureOut">
              <a:rPr lang="en-US" smtClean="0"/>
              <a:t>5/27/2013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5B3E4-2A12-4601-9148-1E68FAA48124}" type="slidenum">
              <a:rPr lang="en-US" smtClean="0"/>
              <a:t>‹#›</a:t>
            </a:fld>
            <a:endParaRPr lang="en-US"/>
          </a:p>
        </p:txBody>
      </p:sp>
    </p:spTree>
    <p:extLst>
      <p:ext uri="{BB962C8B-B14F-4D97-AF65-F5344CB8AC3E}">
        <p14:creationId xmlns:p14="http://schemas.microsoft.com/office/powerpoint/2010/main" val="1315497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347D7A-70ED-4AA3-BDD4-C246B8A99E2D}" type="datetimeFigureOut">
              <a:rPr lang="en-US" smtClean="0"/>
              <a:t>5/27/2013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55B3E4-2A12-4601-9148-1E68FAA48124}" type="slidenum">
              <a:rPr lang="en-US" smtClean="0"/>
              <a:t>‹#›</a:t>
            </a:fld>
            <a:endParaRPr lang="en-US"/>
          </a:p>
        </p:txBody>
      </p:sp>
    </p:spTree>
    <p:extLst>
      <p:ext uri="{BB962C8B-B14F-4D97-AF65-F5344CB8AC3E}">
        <p14:creationId xmlns:p14="http://schemas.microsoft.com/office/powerpoint/2010/main" val="1310456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b="1" dirty="0" smtClean="0"/>
              <a:t>Hydrological Cycle</a:t>
            </a:r>
            <a:endParaRPr lang="en-US" sz="2400" b="1" dirty="0"/>
          </a:p>
        </p:txBody>
      </p:sp>
      <p:sp>
        <p:nvSpPr>
          <p:cNvPr id="3" name="Subtitle 2"/>
          <p:cNvSpPr>
            <a:spLocks noGrp="1"/>
          </p:cNvSpPr>
          <p:nvPr>
            <p:ph type="subTitle" idx="1"/>
          </p:nvPr>
        </p:nvSpPr>
        <p:spPr/>
        <p:txBody>
          <a:bodyPr/>
          <a:lstStyle/>
          <a:p>
            <a:endParaRPr lang="en-US"/>
          </a:p>
        </p:txBody>
      </p:sp>
      <p:pic>
        <p:nvPicPr>
          <p:cNvPr id="1026" name="Picture 2" descr="http://www.buffer.forestry.iastate.edu/Photogallery/illustrations/Images/Hydrologic-Cycl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3276600"/>
            <a:ext cx="4421770" cy="318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486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457200" y="228600"/>
            <a:ext cx="8229600" cy="5897563"/>
          </a:xfrm>
        </p:spPr>
        <p:txBody>
          <a:bodyPr>
            <a:normAutofit fontScale="85000" lnSpcReduction="10000"/>
          </a:bodyPr>
          <a:lstStyle/>
          <a:p>
            <a:pPr marL="0" indent="0">
              <a:buNone/>
            </a:pPr>
            <a:r>
              <a:rPr lang="en-US" sz="2400" b="1" dirty="0" smtClean="0"/>
              <a:t>Acid Deposition and the Water Cycle</a:t>
            </a:r>
          </a:p>
          <a:p>
            <a:pPr marL="0" indent="0">
              <a:buNone/>
            </a:pPr>
            <a:r>
              <a:rPr lang="en-US" sz="2400" dirty="0" smtClean="0"/>
              <a:t>Smoke stackers of coal-burning generating stations, metal smelters, and oil refineries provide:</a:t>
            </a:r>
          </a:p>
          <a:p>
            <a:r>
              <a:rPr lang="en-US" sz="2400" dirty="0" smtClean="0"/>
              <a:t>Energy and products for the industrial world</a:t>
            </a:r>
          </a:p>
          <a:p>
            <a:r>
              <a:rPr lang="en-US" sz="2400" dirty="0" smtClean="0"/>
              <a:t>Oxides of sulfur and nitrogen – air pollutants</a:t>
            </a:r>
          </a:p>
          <a:p>
            <a:r>
              <a:rPr lang="en-US" sz="2400" dirty="0" smtClean="0"/>
              <a:t>Sulfur is released in the form of sulfur dioxide (SO2) – poisonous gas</a:t>
            </a:r>
          </a:p>
          <a:p>
            <a:r>
              <a:rPr lang="en-US" sz="2400" dirty="0" smtClean="0"/>
              <a:t>Nitrogen is released in the form of nitrous oxides (</a:t>
            </a:r>
            <a:r>
              <a:rPr lang="en-US" sz="2400" dirty="0" err="1" smtClean="0"/>
              <a:t>Nox</a:t>
            </a:r>
            <a:r>
              <a:rPr lang="en-US" sz="2400" dirty="0" smtClean="0"/>
              <a:t>)</a:t>
            </a:r>
          </a:p>
          <a:p>
            <a:r>
              <a:rPr lang="en-US" sz="2400" dirty="0" smtClean="0"/>
              <a:t>SO2 and </a:t>
            </a:r>
            <a:r>
              <a:rPr lang="en-US" sz="2400" dirty="0" err="1" smtClean="0"/>
              <a:t>Nox</a:t>
            </a:r>
            <a:r>
              <a:rPr lang="en-US" sz="2400" dirty="0" smtClean="0"/>
              <a:t> combine with water to form acids</a:t>
            </a:r>
          </a:p>
          <a:p>
            <a:r>
              <a:rPr lang="en-US" sz="2400" dirty="0" smtClean="0"/>
              <a:t>The acids return to the Earth in the form of snow or rain (acid rain)</a:t>
            </a:r>
          </a:p>
          <a:p>
            <a:r>
              <a:rPr lang="en-US" sz="2400" dirty="0" smtClean="0"/>
              <a:t>Acid rain is about 40 times more acidic than normal rain</a:t>
            </a:r>
          </a:p>
          <a:p>
            <a:r>
              <a:rPr lang="en-US" sz="2400" dirty="0" smtClean="0"/>
              <a:t>Acid rain kills fish, soil bacteria, and both aquatic and terrestrial plants</a:t>
            </a:r>
          </a:p>
          <a:p>
            <a:r>
              <a:rPr lang="en-US" sz="2400" dirty="0" smtClean="0"/>
              <a:t>Acid rain also leaches nutrients from the soil by dissolving them in ground water </a:t>
            </a:r>
          </a:p>
          <a:p>
            <a:r>
              <a:rPr lang="en-US" sz="2400" dirty="0" smtClean="0"/>
              <a:t>Sometimes particles of sulfur and nitrogen compounds remain airborne and settle out in the dry state called “</a:t>
            </a:r>
            <a:r>
              <a:rPr lang="en-US" sz="2400" b="1" dirty="0" smtClean="0"/>
              <a:t>dry deposition</a:t>
            </a:r>
            <a:r>
              <a:rPr lang="en-US" sz="2400" dirty="0" smtClean="0"/>
              <a:t>”</a:t>
            </a:r>
          </a:p>
          <a:p>
            <a:r>
              <a:rPr lang="en-US" sz="2400" dirty="0" smtClean="0"/>
              <a:t>“scrubbers” is smokestacks remove much of the harmful </a:t>
            </a:r>
            <a:r>
              <a:rPr lang="en-US" sz="2400" dirty="0" err="1" smtClean="0"/>
              <a:t>emssions</a:t>
            </a:r>
            <a:r>
              <a:rPr lang="en-US" sz="2400" dirty="0" smtClean="0"/>
              <a:t>.</a:t>
            </a:r>
          </a:p>
          <a:p>
            <a:r>
              <a:rPr lang="en-US" sz="2400" dirty="0" smtClean="0"/>
              <a:t>Lime has been added to lakes to help neutralize acids from the atmosphere.</a:t>
            </a:r>
          </a:p>
          <a:p>
            <a:endParaRPr lang="en-US" sz="2400" dirty="0"/>
          </a:p>
        </p:txBody>
      </p:sp>
    </p:spTree>
    <p:extLst>
      <p:ext uri="{BB962C8B-B14F-4D97-AF65-F5344CB8AC3E}">
        <p14:creationId xmlns:p14="http://schemas.microsoft.com/office/powerpoint/2010/main" val="208671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2400" b="1" dirty="0" smtClean="0"/>
              <a:t>The Role of Water in Nutrient Cycling</a:t>
            </a:r>
          </a:p>
          <a:p>
            <a:r>
              <a:rPr lang="en-US" sz="2400" dirty="0" smtClean="0"/>
              <a:t>Water is an excellent solvent</a:t>
            </a:r>
          </a:p>
          <a:p>
            <a:r>
              <a:rPr lang="en-US" sz="2400" dirty="0" smtClean="0"/>
              <a:t>Water can dissolve nutrients such as nitrates and phosphates, enabling plant roots to absorb them.</a:t>
            </a:r>
          </a:p>
          <a:p>
            <a:r>
              <a:rPr lang="en-US" sz="2400" dirty="0" smtClean="0"/>
              <a:t>Water has strong hydrogen bonding, so it can move against gravity, carrying nutrients up plant stems and trunks to cells throughout the plant by a process called “capillary action”.</a:t>
            </a:r>
          </a:p>
          <a:p>
            <a:r>
              <a:rPr lang="en-US" sz="2400" dirty="0" smtClean="0"/>
              <a:t>Water has a role in the cycling of carbon and oxygen</a:t>
            </a:r>
          </a:p>
          <a:p>
            <a:r>
              <a:rPr lang="en-US" sz="2400" dirty="0" smtClean="0"/>
              <a:t>Water is also an essential factor in photosynthesis and cellular respiration</a:t>
            </a:r>
            <a:endParaRPr lang="en-US" sz="2400" dirty="0"/>
          </a:p>
        </p:txBody>
      </p:sp>
    </p:spTree>
    <p:extLst>
      <p:ext uri="{BB962C8B-B14F-4D97-AF65-F5344CB8AC3E}">
        <p14:creationId xmlns:p14="http://schemas.microsoft.com/office/powerpoint/2010/main" val="2015506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endParaRPr lang="en-US" sz="2400" dirty="0"/>
          </a:p>
        </p:txBody>
      </p:sp>
      <p:sp>
        <p:nvSpPr>
          <p:cNvPr id="4" name="Rectangle 3"/>
          <p:cNvSpPr/>
          <p:nvPr/>
        </p:nvSpPr>
        <p:spPr>
          <a:xfrm>
            <a:off x="1066800" y="1295400"/>
            <a:ext cx="3187026" cy="369332"/>
          </a:xfrm>
          <a:prstGeom prst="rect">
            <a:avLst/>
          </a:prstGeom>
        </p:spPr>
        <p:txBody>
          <a:bodyPr wrap="none">
            <a:spAutoFit/>
          </a:bodyPr>
          <a:lstStyle/>
          <a:p>
            <a:r>
              <a:rPr lang="en-US" dirty="0" smtClean="0"/>
              <a:t>http://youtu.be/09_sWPxQymA</a:t>
            </a:r>
            <a:endParaRPr lang="en-US" dirty="0"/>
          </a:p>
        </p:txBody>
      </p:sp>
      <p:sp>
        <p:nvSpPr>
          <p:cNvPr id="5" name="Rectangle 4"/>
          <p:cNvSpPr/>
          <p:nvPr/>
        </p:nvSpPr>
        <p:spPr>
          <a:xfrm>
            <a:off x="990600" y="2057400"/>
            <a:ext cx="4572000" cy="646331"/>
          </a:xfrm>
          <a:prstGeom prst="rect">
            <a:avLst/>
          </a:prstGeom>
        </p:spPr>
        <p:txBody>
          <a:bodyPr>
            <a:spAutoFit/>
          </a:bodyPr>
          <a:lstStyle/>
          <a:p>
            <a:r>
              <a:rPr lang="en-US" dirty="0" smtClean="0"/>
              <a:t>http://academic.cengage.com/biology/discipline_content/animations/sulfur_cycle.html</a:t>
            </a:r>
            <a:endParaRPr lang="en-US" dirty="0"/>
          </a:p>
        </p:txBody>
      </p:sp>
    </p:spTree>
    <p:extLst>
      <p:ext uri="{BB962C8B-B14F-4D97-AF65-F5344CB8AC3E}">
        <p14:creationId xmlns:p14="http://schemas.microsoft.com/office/powerpoint/2010/main" val="173230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2400" b="1" u="sng" dirty="0" smtClean="0"/>
              <a:t>Organic compounds</a:t>
            </a:r>
          </a:p>
          <a:p>
            <a:r>
              <a:rPr lang="en-US" sz="2400" dirty="0" smtClean="0"/>
              <a:t>Are substances that contain atoms of carbon and hydrogen.</a:t>
            </a:r>
          </a:p>
          <a:p>
            <a:r>
              <a:rPr lang="en-US" sz="2400" dirty="0" smtClean="0"/>
              <a:t>Proteins, sugars, and fats, the important chemicals that make up your body are all organic.</a:t>
            </a:r>
          </a:p>
          <a:p>
            <a:endParaRPr lang="en-US" sz="2400" dirty="0"/>
          </a:p>
          <a:p>
            <a:pPr marL="0" indent="0">
              <a:buNone/>
            </a:pPr>
            <a:r>
              <a:rPr lang="en-US" sz="2400" b="1" u="sng" dirty="0" smtClean="0"/>
              <a:t>Cycling of Organic Matter</a:t>
            </a:r>
            <a:endParaRPr lang="en-US" sz="2400" dirty="0" smtClean="0"/>
          </a:p>
          <a:p>
            <a:r>
              <a:rPr lang="en-US" sz="2400" dirty="0" smtClean="0"/>
              <a:t>Every carbon atom is recycled time and time again.</a:t>
            </a:r>
          </a:p>
          <a:p>
            <a:r>
              <a:rPr lang="en-US" sz="2400" dirty="0" smtClean="0"/>
              <a:t>Decay is an important process involved in the cycling of matter, which may be used by plants.</a:t>
            </a:r>
          </a:p>
          <a:p>
            <a:r>
              <a:rPr lang="en-US" sz="2400" dirty="0" smtClean="0"/>
              <a:t>Plants reassemble these inorganic substances (also called nutrients) to make food for themselves.</a:t>
            </a:r>
          </a:p>
          <a:p>
            <a:endParaRPr lang="en-US" sz="2400" dirty="0" smtClean="0"/>
          </a:p>
          <a:p>
            <a:endParaRPr lang="en-US" sz="2400" dirty="0"/>
          </a:p>
        </p:txBody>
      </p:sp>
    </p:spTree>
    <p:extLst>
      <p:ext uri="{BB962C8B-B14F-4D97-AF65-F5344CB8AC3E}">
        <p14:creationId xmlns:p14="http://schemas.microsoft.com/office/powerpoint/2010/main" val="2903152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2400" b="1" u="sng" dirty="0" smtClean="0"/>
              <a:t>Properties of Water</a:t>
            </a:r>
          </a:p>
          <a:p>
            <a:r>
              <a:rPr lang="en-US" sz="2400" dirty="0" smtClean="0"/>
              <a:t>Absorbs and releases thermal energy and moderates temperature fluctuations.</a:t>
            </a:r>
          </a:p>
          <a:p>
            <a:r>
              <a:rPr lang="en-US" sz="2400" dirty="0" smtClean="0"/>
              <a:t>Is the medium in which metabolic reactions take place.</a:t>
            </a:r>
          </a:p>
          <a:p>
            <a:r>
              <a:rPr lang="en-US" sz="2400" dirty="0" smtClean="0"/>
              <a:t>Is an excellent solvent.</a:t>
            </a:r>
          </a:p>
          <a:p>
            <a:r>
              <a:rPr lang="en-US" sz="2400" dirty="0" smtClean="0"/>
              <a:t>Makes up over 60% of the cell’s mass.</a:t>
            </a:r>
          </a:p>
          <a:p>
            <a:r>
              <a:rPr lang="en-US" sz="2400" dirty="0" smtClean="0"/>
              <a:t>Supplies hydrogen atoms to producers during the metabolism of key organic molecules during photosynthesis and oxygen atoms to all organisms during cellular respiration.</a:t>
            </a:r>
          </a:p>
          <a:p>
            <a:r>
              <a:rPr lang="en-US" sz="2400" dirty="0" smtClean="0"/>
              <a:t>Is a reactant in some metabolic activities and a product in others.</a:t>
            </a:r>
            <a:endParaRPr lang="en-US" sz="2400" dirty="0"/>
          </a:p>
        </p:txBody>
      </p:sp>
      <p:sp>
        <p:nvSpPr>
          <p:cNvPr id="4" name="Rectangle 3"/>
          <p:cNvSpPr/>
          <p:nvPr/>
        </p:nvSpPr>
        <p:spPr>
          <a:xfrm>
            <a:off x="685800" y="5181600"/>
            <a:ext cx="3105274" cy="369332"/>
          </a:xfrm>
          <a:prstGeom prst="rect">
            <a:avLst/>
          </a:prstGeom>
        </p:spPr>
        <p:txBody>
          <a:bodyPr wrap="none">
            <a:spAutoFit/>
          </a:bodyPr>
          <a:lstStyle/>
          <a:p>
            <a:r>
              <a:rPr lang="en-US" dirty="0" smtClean="0"/>
              <a:t>http://youtu.be/HVT3Y3_gHGg</a:t>
            </a:r>
            <a:endParaRPr lang="en-US" dirty="0"/>
          </a:p>
        </p:txBody>
      </p:sp>
    </p:spTree>
    <p:extLst>
      <p:ext uri="{BB962C8B-B14F-4D97-AF65-F5344CB8AC3E}">
        <p14:creationId xmlns:p14="http://schemas.microsoft.com/office/powerpoint/2010/main" val="7349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2400" b="1" u="sng" dirty="0" smtClean="0"/>
              <a:t>Water:  A </a:t>
            </a:r>
            <a:r>
              <a:rPr lang="en-US" sz="2400" b="1" u="sng" dirty="0"/>
              <a:t>P</a:t>
            </a:r>
            <a:r>
              <a:rPr lang="en-US" sz="2400" b="1" u="sng" dirty="0" smtClean="0"/>
              <a:t>olar Molecule</a:t>
            </a:r>
          </a:p>
          <a:p>
            <a:r>
              <a:rPr lang="en-US" sz="2400" dirty="0" smtClean="0"/>
              <a:t>water is polar because it has a slightly positive end and a slightly negative end.</a:t>
            </a:r>
          </a:p>
          <a:p>
            <a:r>
              <a:rPr lang="en-US" sz="2400" dirty="0" smtClean="0"/>
              <a:t>Water molecules are held together by covalent bonds that join one oxygen and two hydrogen atoms.</a:t>
            </a:r>
          </a:p>
          <a:p>
            <a:r>
              <a:rPr lang="en-US" sz="2400" dirty="0" smtClean="0"/>
              <a:t>The intermolecular forces (forces between molecules) are weaker than </a:t>
            </a:r>
            <a:r>
              <a:rPr lang="en-US" sz="2400" dirty="0" err="1" smtClean="0"/>
              <a:t>intramolecular</a:t>
            </a:r>
            <a:r>
              <a:rPr lang="en-US" sz="2400" dirty="0" smtClean="0"/>
              <a:t> forces (the chemical bonds within an individual molecule) that hold the atoms in H2O molecules together.</a:t>
            </a:r>
          </a:p>
          <a:p>
            <a:r>
              <a:rPr lang="en-US" sz="2400" dirty="0" smtClean="0"/>
              <a:t>Hydrogen bonding helps explain some of the physical properties of water (higher boiling point and melting point).</a:t>
            </a:r>
          </a:p>
          <a:p>
            <a:r>
              <a:rPr lang="en-US" sz="2400" dirty="0" smtClean="0"/>
              <a:t>Hydrogen bond is formed between the positive end of one water molecule and the negative end of another water molecule.</a:t>
            </a:r>
            <a:endParaRPr lang="en-US" sz="2400" dirty="0"/>
          </a:p>
        </p:txBody>
      </p:sp>
    </p:spTree>
    <p:extLst>
      <p:ext uri="{BB962C8B-B14F-4D97-AF65-F5344CB8AC3E}">
        <p14:creationId xmlns:p14="http://schemas.microsoft.com/office/powerpoint/2010/main" val="99444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2400" b="1" u="sng" dirty="0" smtClean="0"/>
              <a:t>The Hydrological Cycle (water cycle)</a:t>
            </a:r>
          </a:p>
          <a:p>
            <a:r>
              <a:rPr lang="en-US" sz="2400" dirty="0" smtClean="0"/>
              <a:t>The movement of water through the biosphere is called the hydrological cycle (water cycle).</a:t>
            </a:r>
          </a:p>
          <a:p>
            <a:pPr marL="0" indent="0">
              <a:buNone/>
            </a:pPr>
            <a:endParaRPr lang="en-US" sz="2400" dirty="0" smtClean="0"/>
          </a:p>
          <a:p>
            <a:r>
              <a:rPr lang="en-US" sz="2400" dirty="0" smtClean="0"/>
              <a:t>It is made up of the following main parts:</a:t>
            </a:r>
          </a:p>
          <a:p>
            <a:pPr lvl="1"/>
            <a:r>
              <a:rPr lang="en-US" sz="2000" dirty="0" smtClean="0"/>
              <a:t>Evaporation</a:t>
            </a:r>
          </a:p>
          <a:p>
            <a:pPr lvl="1"/>
            <a:r>
              <a:rPr lang="en-US" sz="2000" dirty="0" smtClean="0"/>
              <a:t>Transpiration</a:t>
            </a:r>
          </a:p>
          <a:p>
            <a:pPr lvl="1"/>
            <a:r>
              <a:rPr lang="en-US" sz="2000" dirty="0" smtClean="0"/>
              <a:t>Condensation</a:t>
            </a:r>
          </a:p>
          <a:p>
            <a:pPr lvl="1"/>
            <a:r>
              <a:rPr lang="en-US" sz="2000" dirty="0" smtClean="0"/>
              <a:t>Precipitation</a:t>
            </a:r>
          </a:p>
          <a:p>
            <a:pPr lvl="1"/>
            <a:r>
              <a:rPr lang="en-US" sz="2000" dirty="0" smtClean="0"/>
              <a:t>Collection</a:t>
            </a:r>
          </a:p>
          <a:p>
            <a:pPr marL="457200" lvl="1" indent="0">
              <a:buNone/>
            </a:pPr>
            <a:endParaRPr lang="en-US" sz="2000" dirty="0"/>
          </a:p>
        </p:txBody>
      </p:sp>
    </p:spTree>
    <p:extLst>
      <p:ext uri="{BB962C8B-B14F-4D97-AF65-F5344CB8AC3E}">
        <p14:creationId xmlns:p14="http://schemas.microsoft.com/office/powerpoint/2010/main" val="115219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457200" y="228600"/>
            <a:ext cx="8229600" cy="5897563"/>
          </a:xfrm>
        </p:spPr>
        <p:txBody>
          <a:bodyPr>
            <a:normAutofit fontScale="85000" lnSpcReduction="10000"/>
          </a:bodyPr>
          <a:lstStyle/>
          <a:p>
            <a:pPr marL="0" indent="0">
              <a:buNone/>
            </a:pPr>
            <a:r>
              <a:rPr lang="en-US" sz="2400" b="1" dirty="0" smtClean="0"/>
              <a:t>Evaporation </a:t>
            </a:r>
            <a:r>
              <a:rPr lang="en-US" sz="2400" dirty="0" smtClean="0"/>
              <a:t>is when the sun heats up water in rivers or lakes or the ocean and turns it into vapor or steam.  The water vapor or steam leaves the river, lake or ocean and goes into the air.</a:t>
            </a:r>
          </a:p>
          <a:p>
            <a:pPr marL="0" indent="0">
              <a:buNone/>
            </a:pPr>
            <a:endParaRPr lang="en-US" sz="2400" b="1" dirty="0"/>
          </a:p>
          <a:p>
            <a:pPr marL="0" indent="0">
              <a:buNone/>
            </a:pPr>
            <a:r>
              <a:rPr lang="en-US" sz="2400" b="1" dirty="0" smtClean="0"/>
              <a:t>Transpiration</a:t>
            </a:r>
            <a:r>
              <a:rPr lang="en-US" sz="2400" dirty="0" smtClean="0"/>
              <a:t> is the process by which plants lose water out of their leaves.  Do plants sweat?  Well, sort of …. People perspire (sweat) and plants </a:t>
            </a:r>
            <a:r>
              <a:rPr lang="en-US" sz="2400" b="1" dirty="0" smtClean="0"/>
              <a:t>transpire.</a:t>
            </a:r>
          </a:p>
          <a:p>
            <a:pPr marL="0" indent="0">
              <a:buNone/>
            </a:pPr>
            <a:endParaRPr lang="en-US" sz="2400" b="1" dirty="0"/>
          </a:p>
          <a:p>
            <a:pPr marL="0" indent="0">
              <a:buNone/>
            </a:pPr>
            <a:r>
              <a:rPr lang="en-US" sz="2400" b="1" dirty="0" smtClean="0"/>
              <a:t>Condensation </a:t>
            </a:r>
            <a:r>
              <a:rPr lang="en-US" sz="2400" dirty="0" smtClean="0"/>
              <a:t>occurs when the water vapor in the air gets cold and changes back into liquid, forming clouds.</a:t>
            </a:r>
          </a:p>
          <a:p>
            <a:pPr marL="0" indent="0">
              <a:buNone/>
            </a:pPr>
            <a:endParaRPr lang="en-US" sz="2400" dirty="0" smtClean="0"/>
          </a:p>
          <a:p>
            <a:pPr marL="0" indent="0">
              <a:buNone/>
            </a:pPr>
            <a:r>
              <a:rPr lang="en-US" sz="2400" b="1" dirty="0" smtClean="0"/>
              <a:t>Precipitation </a:t>
            </a:r>
            <a:r>
              <a:rPr lang="en-US" sz="2400" dirty="0" smtClean="0"/>
              <a:t>occurs when so much water has condensed that the air cannot hold it anymore.  The clouds get heavy and water falls back to the earth in the form of rain, hail, sleet or snow.</a:t>
            </a:r>
          </a:p>
          <a:p>
            <a:pPr marL="0" indent="0">
              <a:buNone/>
            </a:pPr>
            <a:endParaRPr lang="en-US" sz="2400" b="1" dirty="0"/>
          </a:p>
          <a:p>
            <a:pPr marL="0" indent="0">
              <a:buNone/>
            </a:pPr>
            <a:r>
              <a:rPr lang="en-US" sz="2400" b="1" dirty="0" smtClean="0"/>
              <a:t>Collection </a:t>
            </a:r>
            <a:r>
              <a:rPr lang="en-US" sz="2400" dirty="0" smtClean="0"/>
              <a:t> occurs when water falls back to earth as precipitation, it may fall back in the oceans, lakes or rivers or it may end up on land.  When it ends up on land, it will either soak into the earth or become part of the “ground water” that plants and animals use to drink or it may run over the soil and collect in the oceans, lakes or rivers here the cycle starts.</a:t>
            </a:r>
            <a:endParaRPr lang="en-US" sz="2400" b="1" dirty="0"/>
          </a:p>
        </p:txBody>
      </p:sp>
    </p:spTree>
    <p:extLst>
      <p:ext uri="{BB962C8B-B14F-4D97-AF65-F5344CB8AC3E}">
        <p14:creationId xmlns:p14="http://schemas.microsoft.com/office/powerpoint/2010/main" val="2506440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b="1" dirty="0" smtClean="0"/>
              <a:t>Note:</a:t>
            </a:r>
            <a:endParaRPr lang="en-US" sz="2400" dirty="0" smtClean="0"/>
          </a:p>
          <a:p>
            <a:r>
              <a:rPr lang="en-US" sz="2400" dirty="0" smtClean="0"/>
              <a:t>Water is released back to the land or atmosphere through cellular respiration, decay of dead organisms, and transpiration</a:t>
            </a:r>
          </a:p>
          <a:p>
            <a:r>
              <a:rPr lang="en-US" sz="2400" dirty="0" smtClean="0"/>
              <a:t>Broad leaves and shrubs play a major role in water recycling through transpiration</a:t>
            </a:r>
          </a:p>
          <a:p>
            <a:r>
              <a:rPr lang="en-US" sz="2400" dirty="0" smtClean="0"/>
              <a:t>Where forests have been removed by logging or burning, there is less water in the atmosphere, along with noticeable climate change.</a:t>
            </a:r>
          </a:p>
          <a:p>
            <a:r>
              <a:rPr lang="en-US" sz="2400" dirty="0" smtClean="0"/>
              <a:t>Surface runoff patterns become disturbed and the water-holding capability of the soil may be reduced.</a:t>
            </a:r>
            <a:endParaRPr lang="en-US" sz="2400" dirty="0"/>
          </a:p>
        </p:txBody>
      </p:sp>
    </p:spTree>
    <p:extLst>
      <p:ext uri="{BB962C8B-B14F-4D97-AF65-F5344CB8AC3E}">
        <p14:creationId xmlns:p14="http://schemas.microsoft.com/office/powerpoint/2010/main" val="128241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sz="2400" b="1" dirty="0" smtClean="0"/>
              <a:t>Water Beneath the Soil</a:t>
            </a:r>
          </a:p>
          <a:p>
            <a:pPr marL="0" indent="0">
              <a:buNone/>
            </a:pPr>
            <a:endParaRPr lang="en-US" sz="2400" dirty="0"/>
          </a:p>
          <a:p>
            <a:pPr marL="0" indent="0">
              <a:buNone/>
            </a:pPr>
            <a:r>
              <a:rPr lang="en-US" sz="2400" dirty="0" smtClean="0"/>
              <a:t>The fresh water that we use comes from two sources:</a:t>
            </a:r>
          </a:p>
          <a:p>
            <a:pPr marL="0" indent="0">
              <a:buNone/>
            </a:pPr>
            <a:r>
              <a:rPr lang="en-US" sz="2400" dirty="0"/>
              <a:t>	</a:t>
            </a:r>
            <a:r>
              <a:rPr lang="en-US" sz="2400" dirty="0" smtClean="0"/>
              <a:t>ground water</a:t>
            </a:r>
          </a:p>
          <a:p>
            <a:pPr marL="0" indent="0">
              <a:buNone/>
            </a:pPr>
            <a:r>
              <a:rPr lang="en-US" sz="2400" dirty="0"/>
              <a:t>	</a:t>
            </a:r>
            <a:r>
              <a:rPr lang="en-US" sz="2400" dirty="0" smtClean="0"/>
              <a:t>surface water</a:t>
            </a:r>
          </a:p>
          <a:p>
            <a:pPr marL="0" indent="0">
              <a:buNone/>
            </a:pPr>
            <a:endParaRPr lang="en-US" sz="2400" dirty="0"/>
          </a:p>
          <a:p>
            <a:pPr marL="0" indent="0">
              <a:buNone/>
            </a:pPr>
            <a:r>
              <a:rPr lang="en-US" sz="2400" b="1" dirty="0" smtClean="0"/>
              <a:t>Surface water</a:t>
            </a:r>
            <a:r>
              <a:rPr lang="en-US" sz="2400" dirty="0" smtClean="0"/>
              <a:t> is precipitation that is collected above the ground, such as the water in lakes, ponds, and rivers.</a:t>
            </a:r>
          </a:p>
          <a:p>
            <a:pPr marL="0" indent="0">
              <a:buNone/>
            </a:pPr>
            <a:endParaRPr lang="en-US" sz="2400" b="1" dirty="0"/>
          </a:p>
          <a:p>
            <a:pPr marL="0" indent="0">
              <a:buNone/>
            </a:pPr>
            <a:r>
              <a:rPr lang="en-US" sz="2400" b="1" dirty="0" smtClean="0"/>
              <a:t>Surface runoff</a:t>
            </a:r>
            <a:r>
              <a:rPr lang="en-US" sz="2400" dirty="0" smtClean="0"/>
              <a:t> – excessive rain or snowmelt can produce overland flow to creeks and ditches.  Runoff is visible flow of water in rivers, creeks and lakes as the water stored in the basin drains out.</a:t>
            </a:r>
          </a:p>
          <a:p>
            <a:pPr marL="0" indent="0">
              <a:buNone/>
            </a:pPr>
            <a:endParaRPr lang="en-US" sz="2400" b="1" dirty="0"/>
          </a:p>
          <a:p>
            <a:pPr marL="0" indent="0">
              <a:buNone/>
            </a:pPr>
            <a:r>
              <a:rPr lang="en-US" sz="2400" b="1" dirty="0" smtClean="0"/>
              <a:t>Ground water </a:t>
            </a:r>
            <a:r>
              <a:rPr lang="en-US" sz="2400" dirty="0" smtClean="0"/>
              <a:t>– depending on the geology, the groundwater can flow to support streams.  It can also be tapped by wells.  Some groundwater is very old and may have been there for thousands of years.</a:t>
            </a:r>
          </a:p>
          <a:p>
            <a:pPr marL="0" indent="0">
              <a:buNone/>
            </a:pPr>
            <a:endParaRPr lang="en-US" sz="2400" b="1" dirty="0"/>
          </a:p>
        </p:txBody>
      </p:sp>
    </p:spTree>
    <p:extLst>
      <p:ext uri="{BB962C8B-B14F-4D97-AF65-F5344CB8AC3E}">
        <p14:creationId xmlns:p14="http://schemas.microsoft.com/office/powerpoint/2010/main" val="21092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buNone/>
            </a:pPr>
            <a:r>
              <a:rPr lang="en-US" sz="2400" b="1" dirty="0" smtClean="0"/>
              <a:t>Percolation</a:t>
            </a:r>
          </a:p>
          <a:p>
            <a:r>
              <a:rPr lang="en-US" sz="2400" dirty="0" smtClean="0"/>
              <a:t>The downward pull of water (by gravity)</a:t>
            </a:r>
          </a:p>
          <a:p>
            <a:r>
              <a:rPr lang="en-US" sz="2400" dirty="0" smtClean="0"/>
              <a:t>The movement of water through a porous material such as soil particles</a:t>
            </a:r>
          </a:p>
          <a:p>
            <a:r>
              <a:rPr lang="en-US" sz="2400" dirty="0" smtClean="0"/>
              <a:t>The larger the soil particles are, the greater the size of the pores between the particles and the faster the percolation rate</a:t>
            </a:r>
          </a:p>
          <a:p>
            <a:r>
              <a:rPr lang="en-US" sz="2400" dirty="0" smtClean="0"/>
              <a:t>Some of the precipitation and snow melt moves downwards, </a:t>
            </a:r>
            <a:r>
              <a:rPr lang="en-US" sz="2400" i="1" dirty="0" smtClean="0"/>
              <a:t>percolates</a:t>
            </a:r>
            <a:r>
              <a:rPr lang="en-US" sz="2400" dirty="0" smtClean="0"/>
              <a:t> or </a:t>
            </a:r>
            <a:r>
              <a:rPr lang="en-US" sz="2400" i="1" dirty="0" smtClean="0"/>
              <a:t>infiltrates</a:t>
            </a:r>
            <a:r>
              <a:rPr lang="en-US" sz="2400" dirty="0" smtClean="0"/>
              <a:t> through cracks, joints and pores in soil and rocks until it reaches the water table where it becomes groundwater</a:t>
            </a:r>
          </a:p>
          <a:p>
            <a:endParaRPr lang="en-US" sz="2400" dirty="0"/>
          </a:p>
          <a:p>
            <a:pPr marL="0" indent="0">
              <a:buNone/>
            </a:pPr>
            <a:r>
              <a:rPr lang="en-US" sz="2400" b="1" dirty="0" smtClean="0"/>
              <a:t>Water table</a:t>
            </a:r>
          </a:p>
          <a:p>
            <a:r>
              <a:rPr lang="en-US" sz="2400" dirty="0" smtClean="0"/>
              <a:t>Forms above a layer of relatively impermeable bedrock or clay</a:t>
            </a:r>
          </a:p>
          <a:p>
            <a:r>
              <a:rPr lang="en-US" sz="2400" dirty="0" smtClean="0"/>
              <a:t>Is the top level of the region below the ground that is saturated with water</a:t>
            </a:r>
          </a:p>
          <a:p>
            <a:r>
              <a:rPr lang="en-US" sz="2400" dirty="0" smtClean="0"/>
              <a:t>The greater the rainfall, the higher the water table will be</a:t>
            </a:r>
          </a:p>
          <a:p>
            <a:endParaRPr lang="en-US" sz="2400" dirty="0"/>
          </a:p>
          <a:p>
            <a:pPr marL="0" indent="0">
              <a:buNone/>
            </a:pPr>
            <a:r>
              <a:rPr lang="en-US" sz="2400" b="1" dirty="0" smtClean="0"/>
              <a:t>Leaching</a:t>
            </a:r>
            <a:r>
              <a:rPr lang="en-US" sz="2400" dirty="0" smtClean="0"/>
              <a:t> is the removal of soluble minerals by (percolation) – as water seeps downward, it carries dissolved organic matter and minerals to the lower layers of the soil</a:t>
            </a:r>
          </a:p>
          <a:p>
            <a:r>
              <a:rPr lang="en-US" sz="2400" dirty="0" smtClean="0"/>
              <a:t>Leaching is corrected by some plants.  Long branching roots extend deep into the soil and help bring minerals and other chemicals from the </a:t>
            </a:r>
            <a:r>
              <a:rPr lang="en-US" sz="2400" dirty="0" err="1" smtClean="0"/>
              <a:t>lowe</a:t>
            </a:r>
            <a:r>
              <a:rPr lang="en-US" sz="2400" dirty="0" smtClean="0"/>
              <a:t> levels of the soil back to the surface.</a:t>
            </a:r>
            <a:endParaRPr lang="en-US" sz="2400" dirty="0"/>
          </a:p>
        </p:txBody>
      </p:sp>
    </p:spTree>
    <p:extLst>
      <p:ext uri="{BB962C8B-B14F-4D97-AF65-F5344CB8AC3E}">
        <p14:creationId xmlns:p14="http://schemas.microsoft.com/office/powerpoint/2010/main" val="310419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1057</Words>
  <Application>Microsoft Office PowerPoint</Application>
  <PresentationFormat>On-screen Show (4:3)</PresentationFormat>
  <Paragraphs>92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Hydrological Cycle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Hydrological Cycle</dc:title>
  <dc:creator>Vesna MacKenzie</dc:creator>
  <cp:lastModifiedBy>Vesna MacKenzie</cp:lastModifiedBy>
  <cp:revision>20</cp:revision>
  <dcterms:created xsi:type="dcterms:W3CDTF">2013-05-27T20:20:45Z</dcterms:created>
  <dcterms:modified xsi:type="dcterms:W3CDTF">2013-05-27T21:35:44Z</dcterms:modified>
</cp:coreProperties>
</file>