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5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5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0BF0F-15A4-4407-95CF-E3F44D62B54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DDF-436E-4D43-AE3D-2FE3579B7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effect+of+temperature+on+enzyme+activity&amp;source=images&amp;cd=&amp;cad=rja&amp;docid=q1TV0_jFrC0rbM&amp;tbnid=HWTGg9yODJ0K9M:&amp;ved=0CAUQjRw&amp;url=http%3A%2F%2Fwww.worthington-biochem.com%2Fintrobiochem%2Ftempeffects.html&amp;ei=oyFKUcWDG-nsiQLt2ICIBA&amp;psig=AFQjCNGhoa_aw9GQSq6uKcYQCpbiJNsBzw&amp;ust=1363898928812119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a/url?sa=i&amp;rct=j&amp;q=competitive+inhibitors&amp;source=images&amp;cd=&amp;cad=rja&amp;docid=ZYRnPa_CJmaKHM&amp;tbnid=YJjlrl98MjbpfM:&amp;ved=0CAUQjRw&amp;url=http%3A%2F%2Fchemistry.tutorvista.com%2Fbiochemistry%2Fenzyme-kinetics.html&amp;ei=BiRKUcsoqtKLAsvggeAH&amp;psig=AFQjCNHgtEjGxYLOaV4KoNXUzYfBRSdw7g&amp;ust=136389976645958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a/url?sa=i&amp;rct=j&amp;q=endergonic&amp;source=images&amp;cd=&amp;cad=rja&amp;docid=xtkRDqD6Tm04QM&amp;tbnid=cDbfQmE9oP1vtM:&amp;ved=0CAUQjRw&amp;url=http%3A%2F%2Fcmapspublic3.ihmc.us%2Frid%3D1179700548269_975064794_6965%2FResources%2520for%2520Cell%2520StrucFunc%2520C4%2C5&amp;ei=fxtKUemSCuniiwK_ooDoBw&amp;psig=AFQjCNGCav3MwZ2wsxl09jJbDJyoU8ndMA&amp;ust=13638975893078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a/url?sa=i&amp;rct=j&amp;q=exergonic&amp;source=images&amp;cd=&amp;cad=rja&amp;docid=hH7uDfhnBbmWrM&amp;tbnid=lw5LU7aWT7okcM:&amp;ved=0CAUQjRw&amp;url=http%3A%2F%2Fwww.quia.com%2Fjg%2F1197721list.html&amp;ei=3RtKUaenAonGiwLl9IGACQ&amp;psig=AFQjCNEvQVU6qhK1vIh9mpkVDa_zSYWAeA&amp;ust=13638976884332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catalyst&amp;source=images&amp;cd=&amp;cad=rja&amp;docid=YhCe7iZpmv1BaM&amp;tbnid=F1NZNHp4Slh_RM:&amp;ved=0CAUQjRw&amp;url=http%3A%2F%2Fstandardnote.blogspot.com%2F2012%2F12%2Feffect-of-catalyst-on-reaction-rate_10.html&amp;ei=hRxKUfXoL6OWiAL0loGABw&amp;psig=AFQjCNFEhjuSjzvTpYXPHnKe6PZZDwCUyw&amp;ust=13638978535745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a/url?sa=i&amp;rct=j&amp;q=activation+energy&amp;source=images&amp;cd=&amp;cad=rja&amp;docid=h9ko-_jaWNQOLM&amp;tbnid=WkHdlcERWZ0eWM:&amp;ved=0CAUQjRw&amp;url=http%3A%2F%2Fnjms2.umdnj.edu%2Fbiochweb%2Feducation%2Fbioweb%2FPreK2010%2FEnzymeProperties.html&amp;ei=Gh1KUZavL8nriQKR8YC4Dw&amp;psig=AFQjCNFadVfZzlH85E9vtC_Kf8Y-vz6Jlw&amp;ust=136389798146675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a/url?sa=i&amp;rct=j&amp;q=activation+energy&amp;source=images&amp;cd=&amp;cad=rja&amp;docid=gJzGuQNnakguCM&amp;tbnid=oOO65FPPPWh1oM:&amp;ved=0CAUQjRw&amp;url=http%3A%2F%2Fmemorize.com%2Fbiology-12-enzymes-plo-h%2Fallykat&amp;ei=XB1KUaD-I6KsjAL8wICIBQ&amp;psig=AFQjCNFadVfZzlH85E9vtC_Kf8Y-vz6Jlw&amp;ust=136389798146675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a/url?sa=i&amp;rct=j&amp;q=activation+energy&amp;source=images&amp;cd=&amp;cad=rja&amp;docid=7vH4-ZH4qhws7M&amp;tbnid=ddoJKtCHPrKTxM:&amp;ved=0CAUQjRw&amp;url=http%3A%2F%2Fwww.nature.com%2Fscitable%2Fcontent%2Fenzymes-and-activation-energy-14711476&amp;ei=jh1KUchPp6mIAoTCgbgJ&amp;psig=AFQjCNFadVfZzlH85E9vtC_Kf8Y-vz6Jlw&amp;ust=136389798146675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activation+energy&amp;source=images&amp;cd=&amp;cad=rja&amp;docid=gJzGuQNnakguCM&amp;tbnid=oOO65FPPPWh1oM:&amp;ved=0CAUQjRw&amp;url=http%3A%2F%2Fwww.corescience.co.uk%2Findex.php%3Foption%3Dcom_content%26view%3Darticle%26id%3D57%3Aenzymes%26catid%3D42%3Aenzymes%26Itemid%3D54&amp;ei=sR5KUaSBD8SiiQKt-ID4AQ&amp;psig=AFQjCNFadVfZzlH85E9vtC_Kf8Y-vz6Jlw&amp;ust=136389798146675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Enzymes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/>
              <a:t>Explain enzyme action and factors influencing their action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/>
              <a:t>Temperature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/>
              <a:t>pH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/>
              <a:t>Substrate</a:t>
            </a:r>
            <a:r>
              <a:rPr lang="en-US" sz="2000" dirty="0"/>
              <a:t> </a:t>
            </a:r>
            <a:r>
              <a:rPr lang="en-US" sz="2000" dirty="0" smtClean="0"/>
              <a:t>concentration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/>
              <a:t>Feedback inhibition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smtClean="0"/>
              <a:t>Competitive inhibition</a:t>
            </a:r>
          </a:p>
        </p:txBody>
      </p:sp>
    </p:spTree>
    <p:extLst>
      <p:ext uri="{BB962C8B-B14F-4D97-AF65-F5344CB8AC3E}">
        <p14:creationId xmlns:p14="http://schemas.microsoft.com/office/powerpoint/2010/main" val="36692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Environmental effect on enzymes: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Denaturation</a:t>
            </a:r>
            <a:r>
              <a:rPr lang="en-US" sz="2400" dirty="0" smtClean="0"/>
              <a:t> – changes the shape</a:t>
            </a:r>
          </a:p>
          <a:p>
            <a:pPr lvl="1"/>
            <a:r>
              <a:rPr lang="en-US" sz="2000" dirty="0" smtClean="0"/>
              <a:t>Can be caused by</a:t>
            </a:r>
          </a:p>
          <a:p>
            <a:pPr lvl="2"/>
            <a:r>
              <a:rPr lang="en-US" sz="1600" dirty="0" smtClean="0"/>
              <a:t>Heat – cooking</a:t>
            </a:r>
          </a:p>
          <a:p>
            <a:pPr lvl="2"/>
            <a:r>
              <a:rPr lang="en-US" sz="1600" dirty="0" smtClean="0"/>
              <a:t>pH too high or too low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56796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Three factors that affect enzyme rates.</a:t>
            </a:r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dirty="0" smtClean="0"/>
              <a:t>Temperature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Concentration of substrate and enzymes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Competitive inhibitors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5496580"/>
            <a:ext cx="2552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Student Activity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879291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1.  Temperature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enzyme works best at a specific temperature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39" y="2267415"/>
            <a:ext cx="494380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http://www.worthington-biochem.com/introbiochem/images/ie21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29241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80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2.  </a:t>
            </a:r>
            <a:r>
              <a:rPr lang="en-US" sz="2400" b="1" dirty="0" smtClean="0"/>
              <a:t>pH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50682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38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3.  Concentration of substrate and enzymes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)  for reactions involving no enzymes, the more substrate, the fast the reaction</a:t>
            </a:r>
          </a:p>
          <a:p>
            <a:r>
              <a:rPr lang="en-US" sz="2400" dirty="0" smtClean="0"/>
              <a:t>ii) for reactions with enzymes, same as above but only up to a certain point.  At a certain point the rate levels off due to the limit in the speed the enzyme can work.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41148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90800" y="60198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989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4.  Competitive Inhibitors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Molecules that have similar shapes to substrate so they compete with the substrate for active sites on the enzymes</a:t>
            </a:r>
            <a:endParaRPr lang="en-US" sz="2400" dirty="0"/>
          </a:p>
        </p:txBody>
      </p:sp>
      <p:pic>
        <p:nvPicPr>
          <p:cNvPr id="9218" name="Picture 2" descr="http://images.tutorvista.com/cms/images/81/non-competitive-inhibi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45720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90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Regulation of Enzyme Activity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Feedback inhibition </a:t>
            </a:r>
            <a:r>
              <a:rPr lang="en-US" sz="2400" dirty="0" smtClean="0"/>
              <a:t>– the inhibition of an enzyme in a metabolic pathway by the final product of the pathway</a:t>
            </a:r>
          </a:p>
          <a:p>
            <a:pPr lvl="1"/>
            <a:r>
              <a:rPr lang="en-US" sz="2000" dirty="0" smtClean="0"/>
              <a:t>the interference slows the reaction rate, preventing the accumulation of final products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90174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 smtClean="0"/>
              <a:t>Precursor activity</a:t>
            </a:r>
            <a:r>
              <a:rPr lang="en-US" sz="2400" dirty="0" smtClean="0"/>
              <a:t> – the activation of the last enzyme in a metabolic </a:t>
            </a:r>
          </a:p>
          <a:p>
            <a:r>
              <a:rPr lang="en-US" sz="2400" dirty="0" smtClean="0"/>
              <a:t>pathway by the initial substrate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The fit of the substrate and enzyme combination is improved </a:t>
            </a:r>
          </a:p>
          <a:p>
            <a:pPr lvl="1"/>
            <a:r>
              <a:rPr lang="en-US" sz="2400" dirty="0" smtClean="0"/>
              <a:t>therefore speeding up the formation of the final product.</a:t>
            </a:r>
          </a:p>
          <a:p>
            <a:r>
              <a:rPr lang="en-US" sz="2400" b="1" i="1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483" y="4984759"/>
            <a:ext cx="8721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 smtClean="0"/>
              <a:t>Allosteric activity </a:t>
            </a:r>
            <a:r>
              <a:rPr lang="en-US" sz="2400" dirty="0" smtClean="0"/>
              <a:t>– a change in an enzyme caused by the binding </a:t>
            </a:r>
          </a:p>
          <a:p>
            <a:r>
              <a:rPr lang="en-US" sz="2400" dirty="0" smtClean="0"/>
              <a:t>of a molecule</a:t>
            </a:r>
            <a:endParaRPr 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943600"/>
            <a:ext cx="3443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See Figure 8 on p 257 of your text.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454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Homework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#1 – 13 on page 258 </a:t>
            </a:r>
          </a:p>
          <a:p>
            <a:pPr marL="0" indent="0">
              <a:buNone/>
            </a:pPr>
            <a:r>
              <a:rPr lang="en-US" b="1" dirty="0" smtClean="0"/>
              <a:t>(Due tomorrow)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78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Enzyme 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/>
              <a:t>Enzyme</a:t>
            </a:r>
            <a:r>
              <a:rPr lang="en-US" sz="2400" dirty="0" smtClean="0"/>
              <a:t> – a protein catalyst that permits chemical reactions to proceed at low temperatures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Catalyst </a:t>
            </a:r>
            <a:r>
              <a:rPr lang="en-US" sz="2400" dirty="0" smtClean="0"/>
              <a:t>– a chemical that regulates the rate of chemical reactions without being altered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Cellular metabolism </a:t>
            </a:r>
            <a:r>
              <a:rPr lang="en-US" sz="2400" dirty="0" smtClean="0"/>
              <a:t>– all the reactions that involve the breakdown of chemicals (</a:t>
            </a:r>
            <a:r>
              <a:rPr lang="en-US" sz="2400" b="1" dirty="0" smtClean="0"/>
              <a:t>catabolism</a:t>
            </a:r>
            <a:r>
              <a:rPr lang="en-US" sz="2400" dirty="0" smtClean="0"/>
              <a:t>) or the production of chemicals (</a:t>
            </a:r>
            <a:r>
              <a:rPr lang="en-US" sz="2400" b="1" dirty="0" smtClean="0"/>
              <a:t>anabolism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Most reactions require energy to start a reaction.  This is called </a:t>
            </a:r>
            <a:r>
              <a:rPr lang="en-US" sz="2400" b="1" i="1" dirty="0" smtClean="0"/>
              <a:t>activation energy.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40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Chemical Reactions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Endergonic</a:t>
            </a:r>
          </a:p>
          <a:p>
            <a:pPr lvl="1"/>
            <a:r>
              <a:rPr lang="en-US" sz="2000" dirty="0" smtClean="0"/>
              <a:t>Requires energy</a:t>
            </a:r>
          </a:p>
          <a:p>
            <a:pPr lvl="1"/>
            <a:r>
              <a:rPr lang="en-US" sz="2000" dirty="0" smtClean="0"/>
              <a:t>Products have more energy than the reactants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1026" name="Picture 2" descr="http://cmapspublic3.ihmc.us/rid=1179700639832_1019272327_7073/05-03A-EndergonicRxn-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72" y="2971800"/>
            <a:ext cx="4558544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9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Exergonic</a:t>
            </a:r>
          </a:p>
          <a:p>
            <a:pPr lvl="1"/>
            <a:r>
              <a:rPr lang="en-US" sz="2000" dirty="0" smtClean="0"/>
              <a:t>Releases energy</a:t>
            </a:r>
          </a:p>
          <a:p>
            <a:pPr lvl="1"/>
            <a:r>
              <a:rPr lang="en-US" sz="2000" dirty="0" smtClean="0"/>
              <a:t>Products have less energy than reactants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2050" name="Picture 2" descr="http://www.quia.com/files/quia/users/lmcgee/Energy_Enzymes/exergonic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2857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81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Catalyst </a:t>
            </a:r>
            <a:r>
              <a:rPr lang="en-US" sz="2400" dirty="0" smtClean="0"/>
              <a:t>– lower  activation energy without adding heat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Catalysts control the speed of a reaction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 startAt="2"/>
            </a:pPr>
            <a:r>
              <a:rPr lang="en-US" sz="2400" dirty="0" smtClean="0"/>
              <a:t>Catalysts remain unchanged in the reaction and can be used over and over.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 descr="http://1.bp.blogspot.com/-ANEEDAQRhE4/UMXB9uMkzsI/AAAAAAAAAZw/6QZGZ7cZT_k/s400/Catalyst_effec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95880"/>
            <a:ext cx="2895600" cy="240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41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Activation Energy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Amount of energy required to start reaction</a:t>
            </a:r>
          </a:p>
          <a:p>
            <a:r>
              <a:rPr lang="en-US" sz="2400" dirty="0" smtClean="0"/>
              <a:t>Keeps reactions from happening spontaneously</a:t>
            </a:r>
          </a:p>
          <a:p>
            <a:r>
              <a:rPr lang="en-US" sz="2400" b="1" dirty="0" smtClean="0"/>
              <a:t>Enzymes lower activation energy without changing the product.</a:t>
            </a:r>
            <a:endParaRPr lang="en-US" sz="2400" b="1" dirty="0"/>
          </a:p>
        </p:txBody>
      </p:sp>
      <p:pic>
        <p:nvPicPr>
          <p:cNvPr id="4098" name="Picture 2" descr="http://njms2.umdnj.edu/biochweb/education/bioweb/PreK2010/EnzymeActivationEnergy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47815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6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usmanscience.com/12bio/classnotes/enzyme_notes_files/image006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5486400" cy="349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nature.com/scitable/content/ne0000/ne0000/ne0000/ne0000/14711476/U2CP5-2_EnzymeActivation_ksm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820" y="4114800"/>
            <a:ext cx="5202619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22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Enzymes are specific: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Substrate</a:t>
            </a:r>
            <a:r>
              <a:rPr lang="en-US" sz="2400" dirty="0" smtClean="0"/>
              <a:t> – enzyme’s target</a:t>
            </a:r>
          </a:p>
          <a:p>
            <a:r>
              <a:rPr lang="en-US" sz="2400" b="1" i="1" dirty="0" smtClean="0"/>
              <a:t>Active site </a:t>
            </a:r>
            <a:r>
              <a:rPr lang="en-US" sz="2400" dirty="0" smtClean="0"/>
              <a:t>– where enzyme hooks up with substrate</a:t>
            </a:r>
          </a:p>
          <a:p>
            <a:pPr lvl="1"/>
            <a:r>
              <a:rPr lang="en-US" sz="2000" dirty="0" smtClean="0"/>
              <a:t>Lock and key; induced fit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3714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Products are released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Enzyme ready to go again</a:t>
            </a:r>
            <a:endParaRPr lang="en-US" sz="2400" dirty="0"/>
          </a:p>
        </p:txBody>
      </p:sp>
      <p:pic>
        <p:nvPicPr>
          <p:cNvPr id="5124" name="Picture 4" descr="http://www.corescience.co.uk/joomla/images/stories/enzym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743" y="3048000"/>
            <a:ext cx="45698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8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Cofactors </a:t>
            </a:r>
            <a:r>
              <a:rPr lang="en-US" sz="2400" dirty="0" smtClean="0"/>
              <a:t>– inorganic ions such as iron, zinc, potassium as well as copper containing compounds</a:t>
            </a:r>
          </a:p>
          <a:p>
            <a:r>
              <a:rPr lang="en-US" sz="2400" b="1" i="1" dirty="0" smtClean="0"/>
              <a:t>Coenzymes</a:t>
            </a:r>
            <a:r>
              <a:rPr lang="en-US" sz="2400" dirty="0" smtClean="0"/>
              <a:t> – organic molecules that are synthesized from vitamins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Both help enzymes bind to substrate molecules.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9260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Enzymes</vt:lpstr>
      <vt:lpstr>Enzyme Role</vt:lpstr>
      <vt:lpstr>Chemical Reactions</vt:lpstr>
      <vt:lpstr>PowerPoint Presentation</vt:lpstr>
      <vt:lpstr>PowerPoint Presentation</vt:lpstr>
      <vt:lpstr>Activation Energy</vt:lpstr>
      <vt:lpstr>PowerPoint Presentation</vt:lpstr>
      <vt:lpstr>Enzymes are specific:</vt:lpstr>
      <vt:lpstr>PowerPoint Presentation</vt:lpstr>
      <vt:lpstr>Environmental effect on enzymes:</vt:lpstr>
      <vt:lpstr>1.  Temperature</vt:lpstr>
      <vt:lpstr>2.  pH</vt:lpstr>
      <vt:lpstr>3.  Concentration of substrate and enzymes</vt:lpstr>
      <vt:lpstr>4.  Competitive Inhibitors</vt:lpstr>
      <vt:lpstr>Regulation of Enzyme Activity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Vesna MacKenzie</dc:creator>
  <cp:lastModifiedBy>Vesna MacKenzie</cp:lastModifiedBy>
  <cp:revision>27</cp:revision>
  <dcterms:created xsi:type="dcterms:W3CDTF">2013-03-20T20:18:25Z</dcterms:created>
  <dcterms:modified xsi:type="dcterms:W3CDTF">2013-03-20T21:07:27Z</dcterms:modified>
</cp:coreProperties>
</file>