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9503AE-F539-4D2A-ABCB-D9361E049C5D}" type="datetimeFigureOut">
              <a:rPr lang="en-US" smtClean="0"/>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A1E26-51CA-42A9-9C88-BAADC614DDB3}" type="slidenum">
              <a:rPr lang="en-US" smtClean="0"/>
              <a:t>‹#›</a:t>
            </a:fld>
            <a:endParaRPr lang="en-US"/>
          </a:p>
        </p:txBody>
      </p:sp>
    </p:spTree>
    <p:extLst>
      <p:ext uri="{BB962C8B-B14F-4D97-AF65-F5344CB8AC3E}">
        <p14:creationId xmlns:p14="http://schemas.microsoft.com/office/powerpoint/2010/main" val="72460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9503AE-F539-4D2A-ABCB-D9361E049C5D}" type="datetimeFigureOut">
              <a:rPr lang="en-US" smtClean="0"/>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A1E26-51CA-42A9-9C88-BAADC614DDB3}" type="slidenum">
              <a:rPr lang="en-US" smtClean="0"/>
              <a:t>‹#›</a:t>
            </a:fld>
            <a:endParaRPr lang="en-US"/>
          </a:p>
        </p:txBody>
      </p:sp>
    </p:spTree>
    <p:extLst>
      <p:ext uri="{BB962C8B-B14F-4D97-AF65-F5344CB8AC3E}">
        <p14:creationId xmlns:p14="http://schemas.microsoft.com/office/powerpoint/2010/main" val="3128027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9503AE-F539-4D2A-ABCB-D9361E049C5D}" type="datetimeFigureOut">
              <a:rPr lang="en-US" smtClean="0"/>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A1E26-51CA-42A9-9C88-BAADC614DDB3}" type="slidenum">
              <a:rPr lang="en-US" smtClean="0"/>
              <a:t>‹#›</a:t>
            </a:fld>
            <a:endParaRPr lang="en-US"/>
          </a:p>
        </p:txBody>
      </p:sp>
    </p:spTree>
    <p:extLst>
      <p:ext uri="{BB962C8B-B14F-4D97-AF65-F5344CB8AC3E}">
        <p14:creationId xmlns:p14="http://schemas.microsoft.com/office/powerpoint/2010/main" val="3288252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9503AE-F539-4D2A-ABCB-D9361E049C5D}" type="datetimeFigureOut">
              <a:rPr lang="en-US" smtClean="0"/>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A1E26-51CA-42A9-9C88-BAADC614DDB3}" type="slidenum">
              <a:rPr lang="en-US" smtClean="0"/>
              <a:t>‹#›</a:t>
            </a:fld>
            <a:endParaRPr lang="en-US"/>
          </a:p>
        </p:txBody>
      </p:sp>
    </p:spTree>
    <p:extLst>
      <p:ext uri="{BB962C8B-B14F-4D97-AF65-F5344CB8AC3E}">
        <p14:creationId xmlns:p14="http://schemas.microsoft.com/office/powerpoint/2010/main" val="1350658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9503AE-F539-4D2A-ABCB-D9361E049C5D}" type="datetimeFigureOut">
              <a:rPr lang="en-US" smtClean="0"/>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A1E26-51CA-42A9-9C88-BAADC614DDB3}" type="slidenum">
              <a:rPr lang="en-US" smtClean="0"/>
              <a:t>‹#›</a:t>
            </a:fld>
            <a:endParaRPr lang="en-US"/>
          </a:p>
        </p:txBody>
      </p:sp>
    </p:spTree>
    <p:extLst>
      <p:ext uri="{BB962C8B-B14F-4D97-AF65-F5344CB8AC3E}">
        <p14:creationId xmlns:p14="http://schemas.microsoft.com/office/powerpoint/2010/main" val="3790930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9503AE-F539-4D2A-ABCB-D9361E049C5D}" type="datetimeFigureOut">
              <a:rPr lang="en-US" smtClean="0"/>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A1E26-51CA-42A9-9C88-BAADC614DDB3}" type="slidenum">
              <a:rPr lang="en-US" smtClean="0"/>
              <a:t>‹#›</a:t>
            </a:fld>
            <a:endParaRPr lang="en-US"/>
          </a:p>
        </p:txBody>
      </p:sp>
    </p:spTree>
    <p:extLst>
      <p:ext uri="{BB962C8B-B14F-4D97-AF65-F5344CB8AC3E}">
        <p14:creationId xmlns:p14="http://schemas.microsoft.com/office/powerpoint/2010/main" val="2176060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9503AE-F539-4D2A-ABCB-D9361E049C5D}" type="datetimeFigureOut">
              <a:rPr lang="en-US" smtClean="0"/>
              <a:t>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BA1E26-51CA-42A9-9C88-BAADC614DDB3}" type="slidenum">
              <a:rPr lang="en-US" smtClean="0"/>
              <a:t>‹#›</a:t>
            </a:fld>
            <a:endParaRPr lang="en-US"/>
          </a:p>
        </p:txBody>
      </p:sp>
    </p:spTree>
    <p:extLst>
      <p:ext uri="{BB962C8B-B14F-4D97-AF65-F5344CB8AC3E}">
        <p14:creationId xmlns:p14="http://schemas.microsoft.com/office/powerpoint/2010/main" val="554304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9503AE-F539-4D2A-ABCB-D9361E049C5D}" type="datetimeFigureOut">
              <a:rPr lang="en-US" smtClean="0"/>
              <a:t>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BA1E26-51CA-42A9-9C88-BAADC614DDB3}" type="slidenum">
              <a:rPr lang="en-US" smtClean="0"/>
              <a:t>‹#›</a:t>
            </a:fld>
            <a:endParaRPr lang="en-US"/>
          </a:p>
        </p:txBody>
      </p:sp>
    </p:spTree>
    <p:extLst>
      <p:ext uri="{BB962C8B-B14F-4D97-AF65-F5344CB8AC3E}">
        <p14:creationId xmlns:p14="http://schemas.microsoft.com/office/powerpoint/2010/main" val="1769892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9503AE-F539-4D2A-ABCB-D9361E049C5D}" type="datetimeFigureOut">
              <a:rPr lang="en-US" smtClean="0"/>
              <a:t>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BA1E26-51CA-42A9-9C88-BAADC614DDB3}" type="slidenum">
              <a:rPr lang="en-US" smtClean="0"/>
              <a:t>‹#›</a:t>
            </a:fld>
            <a:endParaRPr lang="en-US"/>
          </a:p>
        </p:txBody>
      </p:sp>
    </p:spTree>
    <p:extLst>
      <p:ext uri="{BB962C8B-B14F-4D97-AF65-F5344CB8AC3E}">
        <p14:creationId xmlns:p14="http://schemas.microsoft.com/office/powerpoint/2010/main" val="1389107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9503AE-F539-4D2A-ABCB-D9361E049C5D}" type="datetimeFigureOut">
              <a:rPr lang="en-US" smtClean="0"/>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A1E26-51CA-42A9-9C88-BAADC614DDB3}" type="slidenum">
              <a:rPr lang="en-US" smtClean="0"/>
              <a:t>‹#›</a:t>
            </a:fld>
            <a:endParaRPr lang="en-US"/>
          </a:p>
        </p:txBody>
      </p:sp>
    </p:spTree>
    <p:extLst>
      <p:ext uri="{BB962C8B-B14F-4D97-AF65-F5344CB8AC3E}">
        <p14:creationId xmlns:p14="http://schemas.microsoft.com/office/powerpoint/2010/main" val="3904542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9503AE-F539-4D2A-ABCB-D9361E049C5D}" type="datetimeFigureOut">
              <a:rPr lang="en-US" smtClean="0"/>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A1E26-51CA-42A9-9C88-BAADC614DDB3}" type="slidenum">
              <a:rPr lang="en-US" smtClean="0"/>
              <a:t>‹#›</a:t>
            </a:fld>
            <a:endParaRPr lang="en-US"/>
          </a:p>
        </p:txBody>
      </p:sp>
    </p:spTree>
    <p:extLst>
      <p:ext uri="{BB962C8B-B14F-4D97-AF65-F5344CB8AC3E}">
        <p14:creationId xmlns:p14="http://schemas.microsoft.com/office/powerpoint/2010/main" val="1131046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9503AE-F539-4D2A-ABCB-D9361E049C5D}" type="datetimeFigureOut">
              <a:rPr lang="en-US" smtClean="0"/>
              <a:t>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BA1E26-51CA-42A9-9C88-BAADC614DDB3}" type="slidenum">
              <a:rPr lang="en-US" smtClean="0"/>
              <a:t>‹#›</a:t>
            </a:fld>
            <a:endParaRPr lang="en-US"/>
          </a:p>
        </p:txBody>
      </p:sp>
    </p:spTree>
    <p:extLst>
      <p:ext uri="{BB962C8B-B14F-4D97-AF65-F5344CB8AC3E}">
        <p14:creationId xmlns:p14="http://schemas.microsoft.com/office/powerpoint/2010/main" val="529043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a/url?sa=i&amp;rct=j&amp;q=bald+eagle&amp;source=images&amp;cd=&amp;cad=rja&amp;docid=tubLYjuR1OaT8M&amp;tbnid=wgT5DnS43vmQSM:&amp;ved=0CAUQjRw&amp;url=http://www.allaboutbirds.org/guide/Bald_Eagle/&amp;ei=laySUcS3OsWfiAKBn4Eo&amp;psig=AFQjCNFUKEyyGfgAG9mo8MDRD0N0GdICkg&amp;ust=136865329918335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a/url?sa=i&amp;rct=j&amp;q=frogs&amp;source=images&amp;cd=&amp;cad=rja&amp;docid=cyt_0MECA5vPYM&amp;tbnid=YyrGHz_HRZ3ebM:&amp;ved=0CAUQjRw&amp;url=http://sciencewithme.com/learn-about-frogs/&amp;ei=6q6SUYOUCanKigL2qoHABA&amp;psig=AFQjCNHoHLWzx0r5uJCbnJetLMghcKTS6Q&amp;ust=136865389918177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500" b="1" dirty="0" smtClean="0"/>
              <a:t>Equilibrium Unbalanced</a:t>
            </a:r>
            <a:endParaRPr lang="en-US" sz="2500"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75454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500" dirty="0" smtClean="0"/>
              <a:t>The source of all food is the activity of autotrophs, mainly photosynthesis by plants.</a:t>
            </a:r>
            <a:endParaRPr lang="en-CA" sz="2500" dirty="0"/>
          </a:p>
        </p:txBody>
      </p:sp>
      <p:sp>
        <p:nvSpPr>
          <p:cNvPr id="3" name="Content Placeholder 2"/>
          <p:cNvSpPr>
            <a:spLocks noGrp="1"/>
          </p:cNvSpPr>
          <p:nvPr>
            <p:ph idx="1"/>
          </p:nvPr>
        </p:nvSpPr>
        <p:spPr/>
        <p:txBody>
          <a:bodyPr>
            <a:normAutofit/>
          </a:bodyPr>
          <a:lstStyle/>
          <a:p>
            <a:r>
              <a:rPr lang="en-CA" sz="2500" dirty="0" smtClean="0"/>
              <a:t>They are called </a:t>
            </a:r>
            <a:r>
              <a:rPr lang="en-CA" sz="2500" b="1" dirty="0" smtClean="0"/>
              <a:t>producers</a:t>
            </a:r>
            <a:r>
              <a:rPr lang="en-CA" sz="2500" dirty="0" smtClean="0"/>
              <a:t> because they can manufacture food from inorganic raw materials.</a:t>
            </a:r>
          </a:p>
          <a:p>
            <a:r>
              <a:rPr lang="en-CA" sz="2500" dirty="0" smtClean="0"/>
              <a:t>This food feeds </a:t>
            </a:r>
            <a:r>
              <a:rPr lang="en-CA" sz="2500" b="1" dirty="0" smtClean="0"/>
              <a:t>herbivores</a:t>
            </a:r>
            <a:r>
              <a:rPr lang="en-CA" sz="2500" dirty="0" smtClean="0"/>
              <a:t>, called </a:t>
            </a:r>
            <a:r>
              <a:rPr lang="en-CA" sz="2500" b="1" dirty="0" smtClean="0"/>
              <a:t>primary consumers.</a:t>
            </a:r>
          </a:p>
          <a:p>
            <a:r>
              <a:rPr lang="en-CA" sz="2500" b="1" dirty="0" smtClean="0"/>
              <a:t>Carnivores</a:t>
            </a:r>
            <a:r>
              <a:rPr lang="en-CA" sz="2500" dirty="0" smtClean="0"/>
              <a:t> that feed on herbivores are called </a:t>
            </a:r>
            <a:r>
              <a:rPr lang="en-CA" sz="2500" b="1" dirty="0" smtClean="0"/>
              <a:t>secondary consumers.</a:t>
            </a:r>
            <a:endParaRPr lang="en-CA" sz="2500" dirty="0" smtClean="0"/>
          </a:p>
          <a:p>
            <a:r>
              <a:rPr lang="en-CA" sz="2500" dirty="0" smtClean="0"/>
              <a:t>Carnivores that feed on other carnivores are </a:t>
            </a:r>
            <a:r>
              <a:rPr lang="en-CA" sz="2500" b="1" dirty="0" smtClean="0"/>
              <a:t>tertiary</a:t>
            </a:r>
            <a:r>
              <a:rPr lang="en-CA" sz="2500" dirty="0" smtClean="0"/>
              <a:t> (or higher) consumers.</a:t>
            </a:r>
          </a:p>
          <a:p>
            <a:r>
              <a:rPr lang="en-CA" sz="2500" b="1" dirty="0" smtClean="0"/>
              <a:t>Heterotrophs </a:t>
            </a:r>
            <a:r>
              <a:rPr lang="en-CA" sz="2500" dirty="0" smtClean="0"/>
              <a:t>cannot make their own food, and must obtain their food and energy from </a:t>
            </a:r>
            <a:r>
              <a:rPr lang="en-CA" sz="2500" i="1" dirty="0" smtClean="0"/>
              <a:t>autotrophs</a:t>
            </a:r>
            <a:r>
              <a:rPr lang="en-CA" sz="2500" dirty="0" smtClean="0"/>
              <a:t> or other </a:t>
            </a:r>
            <a:r>
              <a:rPr lang="en-CA" sz="2500" i="1" dirty="0" smtClean="0"/>
              <a:t>heterotrophs.</a:t>
            </a:r>
            <a:endParaRPr lang="en-CA" sz="2500" b="1" dirty="0" smtClean="0"/>
          </a:p>
        </p:txBody>
      </p:sp>
    </p:spTree>
    <p:extLst>
      <p:ext uri="{BB962C8B-B14F-4D97-AF65-F5344CB8AC3E}">
        <p14:creationId xmlns:p14="http://schemas.microsoft.com/office/powerpoint/2010/main" val="3627043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enchantedlearning.com/subjects/foodchain/samplefoodchain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7345" y="228600"/>
            <a:ext cx="3200401" cy="28853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pPr algn="l"/>
            <a:r>
              <a:rPr lang="en-CA" sz="2500" dirty="0" smtClean="0"/>
              <a:t>Energy and Food Chains</a:t>
            </a:r>
            <a:endParaRPr lang="en-CA" sz="2500" dirty="0"/>
          </a:p>
        </p:txBody>
      </p:sp>
      <p:sp>
        <p:nvSpPr>
          <p:cNvPr id="3" name="Content Placeholder 2"/>
          <p:cNvSpPr>
            <a:spLocks noGrp="1"/>
          </p:cNvSpPr>
          <p:nvPr>
            <p:ph idx="1"/>
          </p:nvPr>
        </p:nvSpPr>
        <p:spPr/>
        <p:txBody>
          <a:bodyPr>
            <a:normAutofit lnSpcReduction="10000"/>
          </a:bodyPr>
          <a:lstStyle/>
          <a:p>
            <a:pPr marL="0" indent="0">
              <a:buNone/>
            </a:pPr>
            <a:r>
              <a:rPr lang="en-CA" sz="2500" b="1" dirty="0" smtClean="0"/>
              <a:t>Food chain </a:t>
            </a:r>
            <a:r>
              <a:rPr lang="en-CA" sz="2500" dirty="0" smtClean="0"/>
              <a:t>– the feeding of one organism upon another in a sequence of food transfers or, the transfer of energy (which typically comes from the sun) from one organism to another.</a:t>
            </a:r>
          </a:p>
          <a:p>
            <a:pPr marL="0" indent="0">
              <a:buNone/>
            </a:pPr>
            <a:endParaRPr lang="en-CA" sz="2500" b="1" dirty="0"/>
          </a:p>
          <a:p>
            <a:pPr marL="0" indent="0">
              <a:buNone/>
            </a:pPr>
            <a:r>
              <a:rPr lang="en-CA" sz="2000" dirty="0" smtClean="0"/>
              <a:t>Note:  Except in deep-sea hydrothermal ecosystems, all food chains start with photosynthesis and will end with decay.</a:t>
            </a:r>
          </a:p>
          <a:p>
            <a:pPr marL="0" indent="0">
              <a:buNone/>
            </a:pPr>
            <a:endParaRPr lang="en-CA" sz="2000" dirty="0"/>
          </a:p>
          <a:p>
            <a:pPr marL="0" indent="0">
              <a:buNone/>
            </a:pPr>
            <a:r>
              <a:rPr lang="en-CA" sz="2000" dirty="0" smtClean="0"/>
              <a:t>Grass          -&gt;  grasshopper    -&gt;  toad -&gt; snake -&gt; hawk      -&gt; bacteria of decay</a:t>
            </a:r>
          </a:p>
          <a:p>
            <a:pPr marL="0" indent="0">
              <a:buNone/>
            </a:pPr>
            <a:r>
              <a:rPr lang="en-CA" sz="2000" dirty="0" smtClean="0"/>
              <a:t>Autotrophs       Herbivores           carnivores                                decomposers</a:t>
            </a:r>
          </a:p>
          <a:p>
            <a:pPr marL="0" indent="0">
              <a:buNone/>
            </a:pPr>
            <a:r>
              <a:rPr lang="en-CA" sz="1500" dirty="0" smtClean="0"/>
              <a:t>Producers                  Primary consumers     secondary, tertiary, </a:t>
            </a:r>
            <a:r>
              <a:rPr lang="en-CA" sz="1500" dirty="0" err="1" smtClean="0"/>
              <a:t>etc</a:t>
            </a:r>
            <a:r>
              <a:rPr lang="en-CA" sz="1500" dirty="0" smtClean="0"/>
              <a:t> consumers</a:t>
            </a:r>
          </a:p>
          <a:p>
            <a:pPr marL="0" indent="0">
              <a:buNone/>
            </a:pPr>
            <a:endParaRPr lang="en-CA" sz="1500" dirty="0"/>
          </a:p>
          <a:p>
            <a:pPr marL="0" indent="0">
              <a:buNone/>
            </a:pPr>
            <a:r>
              <a:rPr lang="en-CA" sz="2500" b="1" dirty="0" smtClean="0"/>
              <a:t>Food webs</a:t>
            </a:r>
            <a:r>
              <a:rPr lang="en-CA" sz="2500" dirty="0" smtClean="0"/>
              <a:t> – describe the feeding relationships among organisms in an ecosystem.</a:t>
            </a:r>
            <a:endParaRPr lang="en-CA" sz="2500" b="1" dirty="0"/>
          </a:p>
        </p:txBody>
      </p:sp>
    </p:spTree>
    <p:extLst>
      <p:ext uri="{BB962C8B-B14F-4D97-AF65-F5344CB8AC3E}">
        <p14:creationId xmlns:p14="http://schemas.microsoft.com/office/powerpoint/2010/main" val="357460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1026" name="Picture 2" descr="http://www.sheppardsoftware.com/content/animals/kidscorner/images/foodchain/simplechai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04800"/>
            <a:ext cx="5435391" cy="22098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library.thinkquest.org/J0113170/forest/images/foodwe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8173" y="2514600"/>
            <a:ext cx="5164243" cy="3809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803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57200" y="228600"/>
            <a:ext cx="8229600" cy="5897563"/>
          </a:xfrm>
        </p:spPr>
        <p:txBody>
          <a:bodyPr>
            <a:normAutofit/>
          </a:bodyPr>
          <a:lstStyle/>
          <a:p>
            <a:pPr marL="0" indent="0">
              <a:buNone/>
            </a:pPr>
            <a:endParaRPr lang="en-CA" sz="2500" b="1" dirty="0" smtClean="0"/>
          </a:p>
          <a:p>
            <a:pPr marL="0" indent="0">
              <a:buNone/>
            </a:pPr>
            <a:endParaRPr lang="en-CA" sz="2500" b="1" dirty="0"/>
          </a:p>
          <a:p>
            <a:pPr marL="0" indent="0">
              <a:buNone/>
            </a:pPr>
            <a:endParaRPr lang="en-CA" sz="2500" b="1" dirty="0" smtClean="0"/>
          </a:p>
          <a:p>
            <a:pPr marL="0" indent="0">
              <a:buNone/>
            </a:pPr>
            <a:r>
              <a:rPr lang="en-CA" sz="2500" b="1" dirty="0" smtClean="0"/>
              <a:t>Ecosystems with greatest biodiversity, </a:t>
            </a:r>
            <a:r>
              <a:rPr lang="en-CA" sz="2500" dirty="0" smtClean="0"/>
              <a:t>have well-developed food webs, and removal of one type of organism may have only a small effect on the overall web.</a:t>
            </a:r>
          </a:p>
          <a:p>
            <a:pPr marL="0" indent="0">
              <a:buNone/>
            </a:pPr>
            <a:endParaRPr lang="en-CA" sz="2500" b="1" dirty="0"/>
          </a:p>
          <a:p>
            <a:pPr marL="0" indent="0">
              <a:buNone/>
            </a:pPr>
            <a:r>
              <a:rPr lang="en-CA" sz="2500" b="1" dirty="0" smtClean="0"/>
              <a:t>Ecosystems with lower biodiversity </a:t>
            </a:r>
            <a:r>
              <a:rPr lang="en-CA" sz="2500" dirty="0" smtClean="0"/>
              <a:t>have simpler food web, and the more vulnerable each organism is to changes in the ecosystem.  The limited number of organisms means that their relationships with each other are more direct.</a:t>
            </a:r>
            <a:endParaRPr lang="en-CA" sz="2500" b="1" dirty="0"/>
          </a:p>
        </p:txBody>
      </p:sp>
    </p:spTree>
    <p:extLst>
      <p:ext uri="{BB962C8B-B14F-4D97-AF65-F5344CB8AC3E}">
        <p14:creationId xmlns:p14="http://schemas.microsoft.com/office/powerpoint/2010/main" val="3469120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500" dirty="0" smtClean="0"/>
              <a:t>Photosynthesis and Respiration</a:t>
            </a:r>
            <a:endParaRPr lang="en-CA" sz="2500" dirty="0"/>
          </a:p>
        </p:txBody>
      </p:sp>
      <p:sp>
        <p:nvSpPr>
          <p:cNvPr id="3" name="Content Placeholder 2"/>
          <p:cNvSpPr>
            <a:spLocks noGrp="1"/>
          </p:cNvSpPr>
          <p:nvPr>
            <p:ph idx="1"/>
          </p:nvPr>
        </p:nvSpPr>
        <p:spPr/>
        <p:txBody>
          <a:bodyPr>
            <a:normAutofit fontScale="85000" lnSpcReduction="20000"/>
          </a:bodyPr>
          <a:lstStyle/>
          <a:p>
            <a:r>
              <a:rPr lang="en-CA" dirty="0" smtClean="0"/>
              <a:t>CO2 + H2O + energy </a:t>
            </a:r>
            <a:r>
              <a:rPr lang="en-CA" dirty="0" smtClean="0">
                <a:sym typeface="Wingdings" pitchFamily="2" charset="2"/>
              </a:rPr>
              <a:t> C6H12O6 + O2</a:t>
            </a:r>
          </a:p>
          <a:p>
            <a:endParaRPr lang="en-CA" dirty="0">
              <a:sym typeface="Wingdings" pitchFamily="2" charset="2"/>
            </a:endParaRPr>
          </a:p>
          <a:p>
            <a:r>
              <a:rPr lang="en-CA" dirty="0" smtClean="0">
                <a:sym typeface="Wingdings" pitchFamily="2" charset="2"/>
              </a:rPr>
              <a:t>C6H12O6 + O2  CO2 + H2O + energy</a:t>
            </a:r>
          </a:p>
          <a:p>
            <a:pPr marL="0" indent="0">
              <a:buNone/>
            </a:pPr>
            <a:r>
              <a:rPr lang="en-CA" dirty="0" smtClean="0">
                <a:sym typeface="Wingdings" pitchFamily="2" charset="2"/>
              </a:rPr>
              <a:t>Note:</a:t>
            </a:r>
          </a:p>
          <a:p>
            <a:r>
              <a:rPr lang="en-CA" dirty="0" smtClean="0"/>
              <a:t>The processes of photosynthesis and cellular respiration are </a:t>
            </a:r>
            <a:r>
              <a:rPr lang="en-CA" b="1" dirty="0" smtClean="0"/>
              <a:t>complementary</a:t>
            </a:r>
            <a:r>
              <a:rPr lang="en-CA" dirty="0" smtClean="0"/>
              <a:t>.</a:t>
            </a:r>
          </a:p>
          <a:p>
            <a:r>
              <a:rPr lang="en-CA" dirty="0" smtClean="0"/>
              <a:t>Therefore a balance of oxygen and carbon dioxide is maintained within any ecosystem.</a:t>
            </a:r>
          </a:p>
          <a:p>
            <a:r>
              <a:rPr lang="en-CA" dirty="0" smtClean="0"/>
              <a:t>Plants produce about nine times the amount of oxygen by photosynthesis than they use up in cellular respiration.</a:t>
            </a:r>
            <a:endParaRPr lang="en-CA" dirty="0"/>
          </a:p>
        </p:txBody>
      </p:sp>
    </p:spTree>
    <p:extLst>
      <p:ext uri="{BB962C8B-B14F-4D97-AF65-F5344CB8AC3E}">
        <p14:creationId xmlns:p14="http://schemas.microsoft.com/office/powerpoint/2010/main" val="4735624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500" b="1" dirty="0" smtClean="0"/>
              <a:t>Chemosynthesis</a:t>
            </a:r>
            <a:endParaRPr lang="en-CA" sz="2500" b="1" dirty="0"/>
          </a:p>
        </p:txBody>
      </p:sp>
      <p:sp>
        <p:nvSpPr>
          <p:cNvPr id="3" name="Content Placeholder 2"/>
          <p:cNvSpPr>
            <a:spLocks noGrp="1"/>
          </p:cNvSpPr>
          <p:nvPr>
            <p:ph idx="1"/>
          </p:nvPr>
        </p:nvSpPr>
        <p:spPr/>
        <p:txBody>
          <a:bodyPr>
            <a:normAutofit lnSpcReduction="10000"/>
          </a:bodyPr>
          <a:lstStyle/>
          <a:p>
            <a:r>
              <a:rPr lang="en-CA" sz="2500" dirty="0" smtClean="0"/>
              <a:t>A process in which carbohydrates are manufactured from carbon dioxide and water using chemical nutrients as the energy source, rather than the sunlight used for energy in photosynthesis.</a:t>
            </a:r>
          </a:p>
          <a:p>
            <a:r>
              <a:rPr lang="en-CA" sz="2500" dirty="0" smtClean="0"/>
              <a:t>These bacteria, referred to as </a:t>
            </a:r>
            <a:r>
              <a:rPr lang="en-CA" sz="2500" b="1" dirty="0" smtClean="0"/>
              <a:t>chemoautotrophs</a:t>
            </a:r>
            <a:r>
              <a:rPr lang="en-CA" sz="2500" dirty="0" smtClean="0"/>
              <a:t> are fueled by the oxidation of simple inorganic chemicals, such as hydrogen sulfide, ammonia, ferrous ions, or sulfur.</a:t>
            </a:r>
          </a:p>
          <a:p>
            <a:r>
              <a:rPr lang="en-CA" sz="2500" dirty="0" smtClean="0"/>
              <a:t>Chemosynthetic autotrophs are a necessary part of the nitrogen cycle.</a:t>
            </a:r>
          </a:p>
          <a:p>
            <a:r>
              <a:rPr lang="en-CA" sz="2500" dirty="0" smtClean="0"/>
              <a:t>The organisms that use chemosynthesis thrive in very hot (350 C) water around hydrothermal vents on the ocean floor.</a:t>
            </a:r>
            <a:endParaRPr lang="en-CA" sz="2500" dirty="0"/>
          </a:p>
        </p:txBody>
      </p:sp>
    </p:spTree>
    <p:extLst>
      <p:ext uri="{BB962C8B-B14F-4D97-AF65-F5344CB8AC3E}">
        <p14:creationId xmlns:p14="http://schemas.microsoft.com/office/powerpoint/2010/main" val="37243886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500" dirty="0" smtClean="0"/>
              <a:t>Limits on Energy Transfer</a:t>
            </a:r>
            <a:endParaRPr lang="en-CA" sz="2500" dirty="0"/>
          </a:p>
        </p:txBody>
      </p:sp>
      <p:sp>
        <p:nvSpPr>
          <p:cNvPr id="3" name="Content Placeholder 2"/>
          <p:cNvSpPr>
            <a:spLocks noGrp="1"/>
          </p:cNvSpPr>
          <p:nvPr>
            <p:ph idx="1"/>
          </p:nvPr>
        </p:nvSpPr>
        <p:spPr/>
        <p:txBody>
          <a:bodyPr>
            <a:normAutofit lnSpcReduction="10000"/>
          </a:bodyPr>
          <a:lstStyle/>
          <a:p>
            <a:pPr marL="0" indent="0">
              <a:buNone/>
            </a:pPr>
            <a:r>
              <a:rPr lang="en-CA" sz="2500" dirty="0" smtClean="0"/>
              <a:t>At each trophic level along a food chain, there is always a ‘loss’ of matter and energy.</a:t>
            </a:r>
          </a:p>
          <a:p>
            <a:pPr marL="0" indent="0">
              <a:buNone/>
            </a:pPr>
            <a:endParaRPr lang="en-CA" sz="2500" dirty="0"/>
          </a:p>
          <a:p>
            <a:pPr marL="0" indent="0">
              <a:buNone/>
            </a:pPr>
            <a:r>
              <a:rPr lang="en-CA" sz="2500" dirty="0" smtClean="0"/>
              <a:t>Energy is transferred to a different form:</a:t>
            </a:r>
          </a:p>
          <a:p>
            <a:r>
              <a:rPr lang="en-CA" sz="2500" dirty="0" smtClean="0"/>
              <a:t>Some of the energy is released as thermal energy during cellular respiration</a:t>
            </a:r>
          </a:p>
          <a:p>
            <a:r>
              <a:rPr lang="en-CA" sz="2500" dirty="0" smtClean="0"/>
              <a:t>Some is converted to other chemical energy in molecules other than glucose</a:t>
            </a:r>
          </a:p>
          <a:p>
            <a:r>
              <a:rPr lang="en-CA" sz="2500" dirty="0" smtClean="0"/>
              <a:t>Some is lost in the form of waste energy (CO2, feces)</a:t>
            </a:r>
          </a:p>
          <a:p>
            <a:r>
              <a:rPr lang="en-CA" sz="2500" dirty="0" smtClean="0"/>
              <a:t>Some is converted to kinetic energy</a:t>
            </a:r>
          </a:p>
          <a:p>
            <a:pPr marL="0" indent="0">
              <a:buNone/>
            </a:pPr>
            <a:r>
              <a:rPr lang="en-CA" sz="2500" dirty="0" smtClean="0"/>
              <a:t>Up to 90% of matter and energy can be ‘lost’ at each level.</a:t>
            </a:r>
            <a:endParaRPr lang="en-CA" sz="2500" dirty="0"/>
          </a:p>
        </p:txBody>
      </p:sp>
    </p:spTree>
    <p:extLst>
      <p:ext uri="{BB962C8B-B14F-4D97-AF65-F5344CB8AC3E}">
        <p14:creationId xmlns:p14="http://schemas.microsoft.com/office/powerpoint/2010/main" val="20924684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500" dirty="0" smtClean="0"/>
              <a:t>Laws of Thermodynamics</a:t>
            </a:r>
            <a:endParaRPr lang="en-CA" sz="2500" dirty="0"/>
          </a:p>
        </p:txBody>
      </p:sp>
      <p:sp>
        <p:nvSpPr>
          <p:cNvPr id="3" name="Content Placeholder 2"/>
          <p:cNvSpPr>
            <a:spLocks noGrp="1"/>
          </p:cNvSpPr>
          <p:nvPr>
            <p:ph idx="1"/>
          </p:nvPr>
        </p:nvSpPr>
        <p:spPr/>
        <p:txBody>
          <a:bodyPr>
            <a:normAutofit/>
          </a:bodyPr>
          <a:lstStyle/>
          <a:p>
            <a:pPr marL="0" indent="0">
              <a:buNone/>
            </a:pPr>
            <a:r>
              <a:rPr lang="en-CA" sz="2500" dirty="0" smtClean="0"/>
              <a:t>Thermodynamics is the study of energy transformations.</a:t>
            </a:r>
          </a:p>
          <a:p>
            <a:pPr marL="0" indent="0">
              <a:buNone/>
            </a:pPr>
            <a:endParaRPr lang="en-CA" sz="2500" dirty="0"/>
          </a:p>
          <a:p>
            <a:pPr marL="0" indent="0">
              <a:buNone/>
            </a:pPr>
            <a:r>
              <a:rPr lang="en-CA" sz="2500" dirty="0" smtClean="0"/>
              <a:t>First Law of thermodynamics states that energy can be transformed from one form to another, but it cannot be created or destroyed.</a:t>
            </a:r>
          </a:p>
          <a:p>
            <a:pPr marL="0" indent="0">
              <a:buNone/>
            </a:pPr>
            <a:endParaRPr lang="en-CA" sz="2500" dirty="0"/>
          </a:p>
          <a:p>
            <a:pPr marL="0" indent="0">
              <a:buNone/>
            </a:pPr>
            <a:r>
              <a:rPr lang="en-CA" sz="2500" dirty="0" smtClean="0"/>
              <a:t>Second Law of Thermodynamics states that during any energy transformation, some of the energy is converted into an unusable form, mostly thermal energy, which cannot be passed on.</a:t>
            </a:r>
            <a:endParaRPr lang="en-CA" sz="2500" dirty="0"/>
          </a:p>
        </p:txBody>
      </p:sp>
    </p:spTree>
    <p:extLst>
      <p:ext uri="{BB962C8B-B14F-4D97-AF65-F5344CB8AC3E}">
        <p14:creationId xmlns:p14="http://schemas.microsoft.com/office/powerpoint/2010/main" val="3210917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smtClean="0"/>
              <a:t>P 27    1-8</a:t>
            </a:r>
            <a:endParaRPr lang="en-CA"/>
          </a:p>
        </p:txBody>
      </p:sp>
    </p:spTree>
    <p:extLst>
      <p:ext uri="{BB962C8B-B14F-4D97-AF65-F5344CB8AC3E}">
        <p14:creationId xmlns:p14="http://schemas.microsoft.com/office/powerpoint/2010/main" val="666823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553149"/>
            <a:ext cx="8229600" cy="3573014"/>
          </a:xfrm>
        </p:spPr>
        <p:txBody>
          <a:bodyPr>
            <a:normAutofit/>
          </a:bodyPr>
          <a:lstStyle/>
          <a:p>
            <a:pPr marL="0" indent="0">
              <a:buNone/>
            </a:pPr>
            <a:r>
              <a:rPr lang="en-US" sz="2500" dirty="0" smtClean="0"/>
              <a:t>The bald eagle was once on the brink of extinction.  These birds have made a triumphant comeback in the wild and are close to being taken off the list of </a:t>
            </a:r>
            <a:r>
              <a:rPr lang="en-US" sz="2500" b="1" dirty="0" smtClean="0"/>
              <a:t>threatened species.</a:t>
            </a:r>
            <a:endParaRPr lang="en-US" sz="2500" dirty="0" smtClean="0"/>
          </a:p>
          <a:p>
            <a:pPr marL="0" indent="0">
              <a:buNone/>
            </a:pPr>
            <a:endParaRPr lang="en-US" sz="2500" dirty="0"/>
          </a:p>
          <a:p>
            <a:pPr marL="0" indent="0">
              <a:buNone/>
            </a:pPr>
            <a:r>
              <a:rPr lang="en-US" sz="2500" b="1" dirty="0" smtClean="0"/>
              <a:t>In Canada</a:t>
            </a:r>
            <a:r>
              <a:rPr lang="en-US" sz="2500" dirty="0" smtClean="0"/>
              <a:t>, more than 450 species of plants and animals are at various degrees of risk, and 12 species have become extinct.</a:t>
            </a:r>
          </a:p>
          <a:p>
            <a:pPr marL="0" indent="0">
              <a:buNone/>
            </a:pPr>
            <a:endParaRPr lang="en-US" sz="2500" b="1" dirty="0"/>
          </a:p>
          <a:p>
            <a:pPr marL="0" indent="0">
              <a:buNone/>
            </a:pPr>
            <a:r>
              <a:rPr lang="en-US" sz="2500" i="1" dirty="0" smtClean="0"/>
              <a:t>Refer to Figure 1 and 2 on page 11.</a:t>
            </a:r>
            <a:endParaRPr lang="en-US" sz="2500" i="1" dirty="0"/>
          </a:p>
        </p:txBody>
      </p:sp>
      <p:pic>
        <p:nvPicPr>
          <p:cNvPr id="1026" name="Picture 2" descr="http://www.allaboutbirds.org/guide/PHOTO/LARGE/bald_eagle_adult2.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7318" y="143435"/>
            <a:ext cx="3200400" cy="2409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6191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Autofit/>
          </a:bodyPr>
          <a:lstStyle/>
          <a:p>
            <a:pPr marL="0" indent="0">
              <a:buNone/>
            </a:pPr>
            <a:r>
              <a:rPr lang="en-US" sz="2200" b="1" dirty="0" smtClean="0"/>
              <a:t>Extinct </a:t>
            </a:r>
            <a:r>
              <a:rPr lang="en-US" sz="2200" dirty="0"/>
              <a:t> </a:t>
            </a:r>
            <a:r>
              <a:rPr lang="en-US" sz="2200" dirty="0" smtClean="0"/>
              <a:t>species are species that were formally indigenous to Canada that no longer exist anywhere.  Example:  Passenger </a:t>
            </a:r>
            <a:r>
              <a:rPr lang="en-US" sz="2200" smtClean="0"/>
              <a:t>Pigeon</a:t>
            </a:r>
            <a:r>
              <a:rPr lang="en-US" sz="2200" smtClean="0"/>
              <a:t>.</a:t>
            </a:r>
            <a:endParaRPr lang="en-US" sz="2200" b="1" dirty="0"/>
          </a:p>
          <a:p>
            <a:pPr marL="0" indent="0">
              <a:buNone/>
            </a:pPr>
            <a:r>
              <a:rPr lang="en-US" sz="2200" b="1" dirty="0" smtClean="0"/>
              <a:t>Extirpated</a:t>
            </a:r>
            <a:r>
              <a:rPr lang="en-US" sz="2200" dirty="0" smtClean="0"/>
              <a:t> species no longer exist in the wild in Canada, but they occur elsewhere.  Example:  Greater </a:t>
            </a:r>
            <a:r>
              <a:rPr lang="en-US" sz="2200" dirty="0" smtClean="0"/>
              <a:t>Prairie-Chicken</a:t>
            </a:r>
            <a:endParaRPr lang="en-US" sz="2200" b="1" dirty="0"/>
          </a:p>
          <a:p>
            <a:pPr marL="0" indent="0">
              <a:buNone/>
            </a:pPr>
            <a:r>
              <a:rPr lang="en-US" sz="2200" b="1" dirty="0" smtClean="0"/>
              <a:t>Endangered </a:t>
            </a:r>
            <a:r>
              <a:rPr lang="en-US" sz="2200" dirty="0" smtClean="0"/>
              <a:t>species are threatened with imminent extinction or extirpation throughout all or a significant portion of their Canadian range.  Example:  Peregrine </a:t>
            </a:r>
            <a:r>
              <a:rPr lang="en-US" sz="2200" dirty="0" smtClean="0"/>
              <a:t>Falcon</a:t>
            </a:r>
            <a:endParaRPr lang="en-US" sz="2200" b="1" dirty="0"/>
          </a:p>
          <a:p>
            <a:pPr marL="0" indent="0">
              <a:buNone/>
            </a:pPr>
            <a:r>
              <a:rPr lang="en-US" sz="2200" b="1" dirty="0" smtClean="0"/>
              <a:t>Threatened </a:t>
            </a:r>
            <a:r>
              <a:rPr lang="en-US" sz="2200" dirty="0" smtClean="0"/>
              <a:t>species are likely to become endangered in Canada if the factors affecting their vulnerability are not reversed.  Example:  Humpback </a:t>
            </a:r>
            <a:r>
              <a:rPr lang="en-US" sz="2200" dirty="0" smtClean="0"/>
              <a:t>whale</a:t>
            </a:r>
            <a:endParaRPr lang="en-US" sz="2200" b="1" dirty="0"/>
          </a:p>
          <a:p>
            <a:pPr marL="0" indent="0">
              <a:buNone/>
            </a:pPr>
            <a:r>
              <a:rPr lang="en-US" sz="2200" b="1" dirty="0" smtClean="0"/>
              <a:t>Vulnerable </a:t>
            </a:r>
            <a:r>
              <a:rPr lang="en-US" sz="2200" dirty="0" smtClean="0"/>
              <a:t>species are particularly at risk because of low or declining numbers, small range, or for some other reason, but are not threatened.  Example:  </a:t>
            </a:r>
            <a:r>
              <a:rPr lang="en-US" sz="2200" dirty="0" smtClean="0"/>
              <a:t>Grizzly</a:t>
            </a:r>
            <a:endParaRPr lang="en-US" sz="2200" b="1" dirty="0"/>
          </a:p>
          <a:p>
            <a:pPr marL="0" indent="0">
              <a:buNone/>
            </a:pPr>
            <a:r>
              <a:rPr lang="en-US" sz="2200" b="1" dirty="0" smtClean="0"/>
              <a:t>Special Concern </a:t>
            </a:r>
            <a:r>
              <a:rPr lang="en-US" sz="2200" dirty="0" smtClean="0"/>
              <a:t>refers to any species that is at risk because of low or declining numbers in some restricted area.</a:t>
            </a:r>
          </a:p>
          <a:p>
            <a:pPr marL="0" indent="0">
              <a:buNone/>
            </a:pPr>
            <a:endParaRPr lang="en-US" sz="2200" b="1" dirty="0"/>
          </a:p>
        </p:txBody>
      </p:sp>
    </p:spTree>
    <p:extLst>
      <p:ext uri="{BB962C8B-B14F-4D97-AF65-F5344CB8AC3E}">
        <p14:creationId xmlns:p14="http://schemas.microsoft.com/office/powerpoint/2010/main" val="1813217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500" b="1" dirty="0" smtClean="0"/>
              <a:t>Indicatory Species</a:t>
            </a:r>
            <a:endParaRPr lang="en-US" sz="2500" b="1" dirty="0"/>
          </a:p>
        </p:txBody>
      </p:sp>
      <p:sp>
        <p:nvSpPr>
          <p:cNvPr id="3" name="Content Placeholder 2"/>
          <p:cNvSpPr>
            <a:spLocks noGrp="1"/>
          </p:cNvSpPr>
          <p:nvPr>
            <p:ph idx="1"/>
          </p:nvPr>
        </p:nvSpPr>
        <p:spPr/>
        <p:txBody>
          <a:bodyPr>
            <a:normAutofit/>
          </a:bodyPr>
          <a:lstStyle/>
          <a:p>
            <a:r>
              <a:rPr lang="en-US" sz="2500" dirty="0" smtClean="0"/>
              <a:t>Species sensitive to small changes in environmental conditions.</a:t>
            </a:r>
          </a:p>
          <a:p>
            <a:r>
              <a:rPr lang="en-US" sz="2500" dirty="0" smtClean="0"/>
              <a:t>Can be among the most sensitive species in a region, acting as an early </a:t>
            </a:r>
            <a:r>
              <a:rPr lang="en-US" sz="2500" i="1" dirty="0" smtClean="0"/>
              <a:t>warning to monitoring biologists.</a:t>
            </a:r>
            <a:endParaRPr lang="en-US" sz="2500" dirty="0" smtClean="0"/>
          </a:p>
          <a:p>
            <a:endParaRPr lang="en-US" sz="2500" dirty="0"/>
          </a:p>
          <a:p>
            <a:pPr marL="0" indent="0">
              <a:buNone/>
            </a:pPr>
            <a:r>
              <a:rPr lang="en-US" sz="2500" dirty="0" smtClean="0"/>
              <a:t>Amphibians breathe partially through their skin, which is constantly exposed to the environment so their bodies are much more vulnerable and sensitive to factors such as disease, pollution, toxic chemicals, radiation, and habitat destruction.  This makes them a good </a:t>
            </a:r>
            <a:r>
              <a:rPr lang="en-US" sz="2500" b="1" dirty="0" smtClean="0"/>
              <a:t>indicator species.</a:t>
            </a:r>
            <a:endParaRPr lang="en-US" sz="2500" dirty="0"/>
          </a:p>
        </p:txBody>
      </p:sp>
      <p:pic>
        <p:nvPicPr>
          <p:cNvPr id="2050" name="Picture 2" descr="http://sciencewithme.com/wp-content/uploads/2010/11/frog_Happy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228600"/>
            <a:ext cx="20574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1789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sz="2500" dirty="0" smtClean="0"/>
              <a:t>If something is wrong in the environment, say a pollutant, chances are that frogs will be among the first affected.  When frogs in an area are often deformed or sickly, you can tell that there’s a problem in a nearby body of water.</a:t>
            </a:r>
          </a:p>
          <a:p>
            <a:pPr marL="0" indent="0">
              <a:buNone/>
            </a:pPr>
            <a:endParaRPr lang="en-US" sz="2500" dirty="0"/>
          </a:p>
          <a:p>
            <a:pPr marL="0" indent="0">
              <a:buNone/>
            </a:pPr>
            <a:r>
              <a:rPr lang="en-US" sz="2500" dirty="0" smtClean="0"/>
              <a:t>What are the causes for amphibian decline?</a:t>
            </a:r>
          </a:p>
          <a:p>
            <a:pPr marL="0" indent="0">
              <a:buNone/>
            </a:pPr>
            <a:endParaRPr lang="en-US" sz="2500" dirty="0"/>
          </a:p>
          <a:p>
            <a:r>
              <a:rPr lang="en-US" sz="2500" dirty="0" smtClean="0"/>
              <a:t>Habitat destruction</a:t>
            </a:r>
          </a:p>
          <a:p>
            <a:r>
              <a:rPr lang="en-US" sz="2500" dirty="0" smtClean="0"/>
              <a:t>Acid rain</a:t>
            </a:r>
          </a:p>
          <a:p>
            <a:r>
              <a:rPr lang="en-US" sz="2500" dirty="0" smtClean="0"/>
              <a:t>Pollution (air and water quality)</a:t>
            </a:r>
          </a:p>
          <a:p>
            <a:r>
              <a:rPr lang="en-US" sz="2500" dirty="0" smtClean="0"/>
              <a:t>Climate change</a:t>
            </a:r>
          </a:p>
          <a:p>
            <a:r>
              <a:rPr lang="en-US" sz="2500" dirty="0" smtClean="0"/>
              <a:t>Over collection</a:t>
            </a:r>
          </a:p>
          <a:p>
            <a:r>
              <a:rPr lang="en-US" sz="2500" dirty="0" smtClean="0"/>
              <a:t>Disease</a:t>
            </a:r>
          </a:p>
          <a:p>
            <a:r>
              <a:rPr lang="en-US" sz="2500" dirty="0" smtClean="0"/>
              <a:t>UV radiation</a:t>
            </a:r>
            <a:endParaRPr lang="en-US" sz="2500" dirty="0"/>
          </a:p>
        </p:txBody>
      </p:sp>
    </p:spTree>
    <p:extLst>
      <p:ext uri="{BB962C8B-B14F-4D97-AF65-F5344CB8AC3E}">
        <p14:creationId xmlns:p14="http://schemas.microsoft.com/office/powerpoint/2010/main" val="1510930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sz="2500" b="1" dirty="0" smtClean="0"/>
              <a:t>Ultraviolet radiation </a:t>
            </a:r>
            <a:r>
              <a:rPr lang="en-US" sz="2500" dirty="0" smtClean="0"/>
              <a:t>– electromagnetic radiation from the Sun that can cause burning of the skin (sunburn) and cellular mutations.</a:t>
            </a:r>
          </a:p>
          <a:p>
            <a:pPr marL="0" indent="0">
              <a:buNone/>
            </a:pPr>
            <a:endParaRPr lang="en-US" sz="2500" b="1" dirty="0"/>
          </a:p>
          <a:p>
            <a:pPr marL="0" indent="0">
              <a:buNone/>
            </a:pPr>
            <a:r>
              <a:rPr lang="en-US" sz="2500" b="1" dirty="0" smtClean="0"/>
              <a:t>Ozone (O3)</a:t>
            </a:r>
            <a:r>
              <a:rPr lang="en-US" sz="2500" dirty="0" smtClean="0"/>
              <a:t> – an inorganic molecule.  A layer of ozone found in the stratosphere helps screen out UV radiation.</a:t>
            </a:r>
          </a:p>
          <a:p>
            <a:pPr marL="0" indent="0">
              <a:buNone/>
            </a:pPr>
            <a:endParaRPr lang="en-US" sz="2500" b="1" dirty="0"/>
          </a:p>
          <a:p>
            <a:pPr marL="0" indent="0">
              <a:buNone/>
            </a:pPr>
            <a:r>
              <a:rPr lang="en-US" sz="2500" i="1" dirty="0" smtClean="0"/>
              <a:t>Recall:  above the troposphere is the stratosphere, where air flow is mostly horizontal.  The thin ozone layer in the upper stratosphere has a high concentration of ozone, a particularly reactive form of oxygen.  This layer is primarily responsible for absorbing the UV from the sun.</a:t>
            </a:r>
          </a:p>
          <a:p>
            <a:pPr marL="0" indent="0">
              <a:buNone/>
            </a:pPr>
            <a:endParaRPr lang="en-US" sz="2500" i="1" dirty="0"/>
          </a:p>
          <a:p>
            <a:pPr marL="0" indent="0">
              <a:buNone/>
            </a:pPr>
            <a:r>
              <a:rPr lang="en-US" sz="2500" i="1" dirty="0" smtClean="0"/>
              <a:t>Discuss 1-6 on page 16.</a:t>
            </a:r>
            <a:endParaRPr lang="en-US" sz="2500" i="1" dirty="0"/>
          </a:p>
        </p:txBody>
      </p:sp>
    </p:spTree>
    <p:extLst>
      <p:ext uri="{BB962C8B-B14F-4D97-AF65-F5344CB8AC3E}">
        <p14:creationId xmlns:p14="http://schemas.microsoft.com/office/powerpoint/2010/main" val="2299494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500" b="1" dirty="0" smtClean="0"/>
              <a:t>Detritus </a:t>
            </a:r>
            <a:r>
              <a:rPr lang="en-US" sz="2500" dirty="0" smtClean="0"/>
              <a:t>– waste from plants and animals, including their dead remains</a:t>
            </a:r>
            <a:endParaRPr lang="en-US" sz="2500" b="1" dirty="0"/>
          </a:p>
        </p:txBody>
      </p:sp>
      <p:sp>
        <p:nvSpPr>
          <p:cNvPr id="3" name="Content Placeholder 2"/>
          <p:cNvSpPr>
            <a:spLocks noGrp="1"/>
          </p:cNvSpPr>
          <p:nvPr>
            <p:ph idx="1"/>
          </p:nvPr>
        </p:nvSpPr>
        <p:spPr/>
        <p:txBody>
          <a:bodyPr>
            <a:normAutofit/>
          </a:bodyPr>
          <a:lstStyle/>
          <a:p>
            <a:pPr marL="0" indent="0">
              <a:buNone/>
            </a:pPr>
            <a:r>
              <a:rPr lang="en-US" sz="2500" dirty="0" smtClean="0"/>
              <a:t>Detritus food chains are critical in the recycling of matter in ecosystems.  They include decomposers, organisms that break down detritus to get nutrients for their own use, but in the process also release nutrients to the soil and water.  Plants and algae use those nutrients to grow.</a:t>
            </a:r>
            <a:endParaRPr lang="en-US" sz="2500" dirty="0"/>
          </a:p>
        </p:txBody>
      </p:sp>
    </p:spTree>
    <p:extLst>
      <p:ext uri="{BB962C8B-B14F-4D97-AF65-F5344CB8AC3E}">
        <p14:creationId xmlns:p14="http://schemas.microsoft.com/office/powerpoint/2010/main" val="1577858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500" b="1" dirty="0" smtClean="0"/>
              <a:t>Energy Flow in the Biosphere</a:t>
            </a:r>
            <a:endParaRPr lang="en-US" sz="2500" b="1" dirty="0"/>
          </a:p>
        </p:txBody>
      </p:sp>
      <p:sp>
        <p:nvSpPr>
          <p:cNvPr id="3" name="Content Placeholder 2"/>
          <p:cNvSpPr>
            <a:spLocks noGrp="1"/>
          </p:cNvSpPr>
          <p:nvPr>
            <p:ph idx="1"/>
          </p:nvPr>
        </p:nvSpPr>
        <p:spPr/>
        <p:txBody>
          <a:bodyPr>
            <a:normAutofit/>
          </a:bodyPr>
          <a:lstStyle/>
          <a:p>
            <a:pPr marL="0" indent="0">
              <a:buNone/>
            </a:pPr>
            <a:r>
              <a:rPr lang="en-US" sz="2500" dirty="0" smtClean="0"/>
              <a:t>Most of the energy that reaches the Earth’s atmosphere is filtered out before it reaches the surface.  </a:t>
            </a:r>
            <a:r>
              <a:rPr lang="en-US" sz="2000" i="1" dirty="0" smtClean="0"/>
              <a:t>See fig. 1 on page 20.</a:t>
            </a:r>
          </a:p>
          <a:p>
            <a:pPr marL="0" indent="0">
              <a:buNone/>
            </a:pPr>
            <a:endParaRPr lang="en-US" sz="2000" i="1" dirty="0"/>
          </a:p>
          <a:p>
            <a:r>
              <a:rPr lang="en-US" sz="2500" dirty="0" smtClean="0"/>
              <a:t>30% reflected by clouds or Earth’s surface</a:t>
            </a:r>
          </a:p>
          <a:p>
            <a:r>
              <a:rPr lang="en-US" sz="2500" dirty="0" smtClean="0"/>
              <a:t>44 % heats atmosphere and Earth’s surface</a:t>
            </a:r>
          </a:p>
          <a:p>
            <a:r>
              <a:rPr lang="en-US" sz="2500" dirty="0" smtClean="0"/>
              <a:t>25 % heats and evaporates water</a:t>
            </a:r>
          </a:p>
          <a:p>
            <a:r>
              <a:rPr lang="en-US" sz="2500" dirty="0" smtClean="0"/>
              <a:t>1% generates wind</a:t>
            </a:r>
          </a:p>
          <a:p>
            <a:r>
              <a:rPr lang="en-US" sz="2500" dirty="0" smtClean="0"/>
              <a:t>0.023% used by plants </a:t>
            </a:r>
            <a:r>
              <a:rPr lang="en-US" sz="2500" smtClean="0"/>
              <a:t>for photosynthesis</a:t>
            </a:r>
            <a:endParaRPr lang="en-US" sz="2500" dirty="0"/>
          </a:p>
        </p:txBody>
      </p:sp>
    </p:spTree>
    <p:extLst>
      <p:ext uri="{BB962C8B-B14F-4D97-AF65-F5344CB8AC3E}">
        <p14:creationId xmlns:p14="http://schemas.microsoft.com/office/powerpoint/2010/main" val="311059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500" b="1" dirty="0" smtClean="0"/>
              <a:t>Energy Transfer and Food Webs</a:t>
            </a:r>
            <a:endParaRPr lang="en-CA" sz="2500" b="1" dirty="0"/>
          </a:p>
        </p:txBody>
      </p:sp>
      <p:sp>
        <p:nvSpPr>
          <p:cNvPr id="3" name="Content Placeholder 2"/>
          <p:cNvSpPr>
            <a:spLocks noGrp="1"/>
          </p:cNvSpPr>
          <p:nvPr>
            <p:ph idx="1"/>
          </p:nvPr>
        </p:nvSpPr>
        <p:spPr/>
        <p:txBody>
          <a:bodyPr>
            <a:normAutofit/>
          </a:bodyPr>
          <a:lstStyle/>
          <a:p>
            <a:pPr marL="0" indent="0">
              <a:buNone/>
            </a:pPr>
            <a:r>
              <a:rPr lang="en-CA" sz="2500" dirty="0" smtClean="0"/>
              <a:t>Trophic Level of an organism is its position in a </a:t>
            </a:r>
            <a:r>
              <a:rPr lang="en-CA" sz="2500" b="1" dirty="0" smtClean="0"/>
              <a:t>food chain</a:t>
            </a:r>
            <a:r>
              <a:rPr lang="en-CA" sz="2500" dirty="0" smtClean="0"/>
              <a:t>, the sequence of consumption and energy transfer through the environment.</a:t>
            </a:r>
          </a:p>
          <a:p>
            <a:pPr marL="0" indent="0">
              <a:buNone/>
            </a:pPr>
            <a:endParaRPr lang="en-CA" sz="2500" dirty="0"/>
          </a:p>
          <a:p>
            <a:pPr marL="0" indent="0">
              <a:buNone/>
            </a:pPr>
            <a:r>
              <a:rPr lang="en-CA" sz="2500" dirty="0" smtClean="0"/>
              <a:t>Green plants, algae and some types of bacteria form the first trophic level, the </a:t>
            </a:r>
            <a:r>
              <a:rPr lang="en-CA" sz="2500" b="1" dirty="0" smtClean="0"/>
              <a:t>producers</a:t>
            </a:r>
            <a:r>
              <a:rPr lang="en-CA" sz="2500" dirty="0" smtClean="0"/>
              <a:t> or </a:t>
            </a:r>
            <a:r>
              <a:rPr lang="en-CA" sz="2500" b="1" dirty="0" smtClean="0"/>
              <a:t>autotrophs</a:t>
            </a:r>
            <a:r>
              <a:rPr lang="en-CA" sz="2500" dirty="0" smtClean="0"/>
              <a:t>.</a:t>
            </a:r>
          </a:p>
          <a:p>
            <a:pPr marL="0" indent="0">
              <a:buNone/>
            </a:pPr>
            <a:endParaRPr lang="en-CA" sz="2500" dirty="0"/>
          </a:p>
          <a:p>
            <a:pPr marL="0" indent="0">
              <a:buNone/>
            </a:pPr>
            <a:r>
              <a:rPr lang="en-CA" sz="2500" dirty="0" smtClean="0"/>
              <a:t>Herbivores form the second trophic level, while carnivores form the third and even the fourth trophic levels.</a:t>
            </a:r>
            <a:endParaRPr lang="en-CA" sz="2500" dirty="0"/>
          </a:p>
        </p:txBody>
      </p:sp>
    </p:spTree>
    <p:extLst>
      <p:ext uri="{BB962C8B-B14F-4D97-AF65-F5344CB8AC3E}">
        <p14:creationId xmlns:p14="http://schemas.microsoft.com/office/powerpoint/2010/main" val="23886529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1232</Words>
  <Application>Microsoft Office PowerPoint</Application>
  <PresentationFormat>On-screen Show (4:3)</PresentationFormat>
  <Paragraphs>102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Equilibrium Unbalanced</vt:lpstr>
      <vt:lpstr>PowerPoint Presentation</vt:lpstr>
      <vt:lpstr>PowerPoint Presentation</vt:lpstr>
      <vt:lpstr>Indicatory Species</vt:lpstr>
      <vt:lpstr>PowerPoint Presentation</vt:lpstr>
      <vt:lpstr>PowerPoint Presentation</vt:lpstr>
      <vt:lpstr>Detritus – waste from plants and animals, including their dead remains</vt:lpstr>
      <vt:lpstr>Energy Flow in the Biosphere</vt:lpstr>
      <vt:lpstr>Energy Transfer and Food Webs</vt:lpstr>
      <vt:lpstr>The source of all food is the activity of autotrophs, mainly photosynthesis by plants.</vt:lpstr>
      <vt:lpstr>Energy and Food Chains</vt:lpstr>
      <vt:lpstr>PowerPoint Presentation</vt:lpstr>
      <vt:lpstr>PowerPoint Presentation</vt:lpstr>
      <vt:lpstr>Photosynthesis and Respiration</vt:lpstr>
      <vt:lpstr>Chemosynthesis</vt:lpstr>
      <vt:lpstr>Limits on Energy Transfer</vt:lpstr>
      <vt:lpstr>Laws of Thermodynamics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Vesna MacKenzie</dc:creator>
  <cp:lastModifiedBy>Vesna MacKenzie</cp:lastModifiedBy>
  <cp:revision>24</cp:revision>
  <dcterms:created xsi:type="dcterms:W3CDTF">2013-05-14T21:25:18Z</dcterms:created>
  <dcterms:modified xsi:type="dcterms:W3CDTF">2014-01-07T16:33:06Z</dcterms:modified>
</cp:coreProperties>
</file>