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76" r:id="rId11"/>
    <p:sldId id="273" r:id="rId12"/>
    <p:sldId id="272" r:id="rId13"/>
    <p:sldId id="259" r:id="rId14"/>
    <p:sldId id="260" r:id="rId15"/>
    <p:sldId id="261" r:id="rId16"/>
    <p:sldId id="262" r:id="rId17"/>
    <p:sldId id="263" r:id="rId18"/>
    <p:sldId id="258" r:id="rId19"/>
    <p:sldId id="264" r:id="rId20"/>
    <p:sldId id="265" r:id="rId21"/>
    <p:sldId id="257" r:id="rId22"/>
    <p:sldId id="266" r:id="rId23"/>
    <p:sldId id="267" r:id="rId24"/>
    <p:sldId id="256" r:id="rId25"/>
    <p:sldId id="268" r:id="rId26"/>
    <p:sldId id="269" r:id="rId27"/>
    <p:sldId id="270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64D3-6F86-4E81-AFB9-EA7F36A38F2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ACF7-4FC7-4201-AD56-6BB0721D2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4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64D3-6F86-4E81-AFB9-EA7F36A38F2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ACF7-4FC7-4201-AD56-6BB0721D2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9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64D3-6F86-4E81-AFB9-EA7F36A38F2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ACF7-4FC7-4201-AD56-6BB0721D2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5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64D3-6F86-4E81-AFB9-EA7F36A38F2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ACF7-4FC7-4201-AD56-6BB0721D2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64D3-6F86-4E81-AFB9-EA7F36A38F2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ACF7-4FC7-4201-AD56-6BB0721D2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64D3-6F86-4E81-AFB9-EA7F36A38F2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ACF7-4FC7-4201-AD56-6BB0721D2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6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64D3-6F86-4E81-AFB9-EA7F36A38F2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ACF7-4FC7-4201-AD56-6BB0721D2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5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64D3-6F86-4E81-AFB9-EA7F36A38F2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ACF7-4FC7-4201-AD56-6BB0721D2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64D3-6F86-4E81-AFB9-EA7F36A38F2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ACF7-4FC7-4201-AD56-6BB0721D2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7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64D3-6F86-4E81-AFB9-EA7F36A38F2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ACF7-4FC7-4201-AD56-6BB0721D2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8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64D3-6F86-4E81-AFB9-EA7F36A38F2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ACF7-4FC7-4201-AD56-6BB0721D2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3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764D3-6F86-4E81-AFB9-EA7F36A38F2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DACF7-4FC7-4201-AD56-6BB0721D2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a/url?sa=i&amp;rct=j&amp;q=food&amp;source=images&amp;cd=&amp;cad=rja&amp;docid=F5GuMjUzAi6PvM&amp;tbnid=-n-jwHApkva6YM:&amp;ved=0CAUQjRw&amp;url=http://www.realfoods.co.uk/&amp;ei=vMFtUa3DA6OkigKEsoCwDA&amp;psig=AFQjCNGLbcch4Rsa9uJO7XmteY8ftNlkyg&amp;ust=136623390170490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google.ca/url?sa=i&amp;rct=j&amp;q=energy&amp;source=images&amp;cd=&amp;cad=rja&amp;docid=2xLoZvZz9ugy7M&amp;tbnid=q-KUV19K_nKfjM:&amp;ved=0CAUQjRw&amp;url=http://www.energysumo.ca/about-us/&amp;ei=AMJtUeyqJIGSiQKbiYGwCQ&amp;psig=AFQjCNG2WlwVwTkCSiG5cUAAYoMex0NnHA&amp;ust=1366233967173931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lTERJUN1FY_T7M&amp;tbnid=GXMYlOIJxjQk2M:&amp;ved=0CAUQjRw&amp;url=http%3A%2F%2Fwww.uic.edu%2Fclasses%2Fbios%2Fbios100%2Flecturesf04am%2Flect12.htm&amp;ei=qTmiUtWDOYr4oASx4oDoDg&amp;bvm=bv.57752919,d.cGU&amp;psig=AFQjCNGLxzOMR_RK6blnFgfHGak13qPxGw&amp;ust=138644969533041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source=images&amp;cd=&amp;cad=rja&amp;docid=VmpgpJoi6D1F0M&amp;tbnid=LLNJ50p_F7U5nM:&amp;ved=0CAgQjRw&amp;url=http%3A%2F%2Fwww.uic.edu%2Fclasses%2Fbios%2Fbios100%2Flectf03am%2Flect11.htm&amp;ei=LjuiUo2OBI78oATgt4KYAw&amp;psig=AFQjCNHPweXd9RGpKLIc3L8Cdw-PWhbHow&amp;ust=138645009410132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a/url?sa=i&amp;rct=j&amp;q=&amp;esrc=s&amp;frm=1&amp;source=images&amp;cd=&amp;cad=rja&amp;docid=X0FENZ68YlrmkM&amp;tbnid=F7xPqf9K-Y9f0M:&amp;ved=0CAUQjRw&amp;url=http%3A%2F%2Fonline.santarosa.edu%2Fpresentation%2Fpage%2F%3F48547&amp;ei=-j6iUuivK43YoATfxICQCQ&amp;bvm=bv.57752919,d.cGU&amp;psig=AFQjCNGynOfGCmniFZM_6lbwSxWrHZlcGg&amp;ust=138645100885800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ATP&amp;source=images&amp;cd=&amp;cad=rja&amp;docid=XwussmykAricpM&amp;tbnid=fCLMaMLoO0dI5M:&amp;ved=0CAUQjRw&amp;url=http://chemwiki.ucdavis.edu/Physical_Chemistry/Thermodynamics/Case_Studies/Case_Study:_Thermodynamics_of_ATP&amp;ei=L8dtUYbzE-TXigKi0YEY&amp;psig=AFQjCNE7trgW1C2kUvZRftdPCqYQffNQuQ&amp;ust=136623524818158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realfoods.co.uk/Uploads/kim/fresh-fruit-and-vegetab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083612"/>
            <a:ext cx="2438400" cy="16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7622" y="1066800"/>
            <a:ext cx="47497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Cellular Respiration</a:t>
            </a:r>
            <a:endParaRPr lang="en-US" sz="4400" b="1" dirty="0"/>
          </a:p>
        </p:txBody>
      </p:sp>
      <p:pic>
        <p:nvPicPr>
          <p:cNvPr id="1028" name="Picture 4" descr="\\rc\st-dominic\shared\Yearbook\Photos 2012-2013\Randoms\January\IMG_09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34" y="3539988"/>
            <a:ext cx="3316484" cy="22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xQTEhUUExQVFhUXFh8aGBgVGRgYGBghGhwaHR0cGBgYHSggHB4lHR4bITEhJiktLi4uGh8zODMsNygtLisBCgoKDg0OGxAQGywkICYsLCwsLCwsLCwsLCwsLCwsLCwsLCwsLCwsLCwsLCwsLCwsLCwsLCwsLCwsLCwsLCwsLP/AABEIALcBEwMBEQACEQEDEQH/xAAcAAABBQEBAQAAAAAAAAAAAAAAAwQFBgcBAgj/xABDEAABAwIEAwUGAwcBBgcAAAABAgMRACEEBRIxQVFhBhMicYEHMpGhscEjQtEUUmJyguHw8RUWM1OSoiRDY7LC0uL/xAAbAQACAwEBAQAAAAAAAAAAAAAABAIDBQEGB//EADYRAAICAQQABQMDAwIFBQAAAAABAgMRBBIhMQUTIkFRMmFxgZGxFCOh0fAGFULB8SQzUmJy/9oADAMBAAIRAxEAPwDcaACgAoAKACgAoAKACgAoAKACgAoATU8kEAkAnYEiTEbD1HxFcycFBXToUAFABQAUAFABQAUAFABQAUAFABQAUAFABQAUAFABQAUAFABQAUAFABQAUAFABQAUAFABQAk7iEJIClJBOwJAnymuZXydwz2DQcOk10DF/aDmyH8cFIUru2YQvSqCopJJIm1iflSF1idiSKHLdLg1sYxtlhK1u+AJT+I4ReYAKiLSSR8adbSWWXNpdi2FxrbgBbWlYInwqBtztXU0+gyhea6dE14hI3UBHMgVzKIynGPbK3mvbRpuQ2lTpidSbI9VH7A0pbra6/uZ93idcM7Vn+CNe9orZDYQk6lKGsK/KOOkxCuI4VD/AJhW0sFL8Vi4ppfk8Zx7SmkFIw6e9/eJlIA5C1zXbddCONvJO7xOMceWi6ZbjUvNIdQZStII9acjLdFNGlXNTipIdVImFABQAUAFABQAUAFABQAUAFABQAUAFABQAUAFABQAUAFABQBw0AQnaPtE3hhpKvGoGIGopsYJHU2iRNUW3xr49yyuqU+jCe0PaVbz5UtzvASAlekJtt7gNvK+1ISTnLcybarXJZOy2fvYZ5DpdD7bg0rCpDgCSZsozIN/6jUoXeW8sTsnLdmPKNKzHtG0vCvqZcSHEtKICjpUkwYsetOf1FcotxZGdsXB4fJ884nEqjTPvDxTve8k+ZpCPPqENPbLPBbMy7VPY3DNMrUoaAnWbHWpE3UPXnuAaLtQ+Isr1esnGSWOBrl+NVhVa2FqS4QEzbbcjbYmD6Uv5sov0sTeutl9PBdMm7cPhpxLqgtZT4CCNSTHIC/PzpurVS2vL/BbV4jOMWpPL9iDzDM1PqUVLJWoBNyEnpBtwmlbLG+U8iE7rLJbnyQOZYlDLcKSomfCQQpAvcybgxymarrr8wlTV5r4fJ1S/ChaQFJi99v82qEa2splSg8uMuGem32R7ytJKd0gqiR0sK7GEicKrGXj2a9p1ak4QJSptOo6ysJMEiCAr18O9+laultkvQzY0N0o/wBt9fJqIVT5sd8o9UAFABQAUAFABQAUAFABQAUAFABQAUAFABQAUAFABQAUAcNAEU9nrRQotrClXAA4kfbrS9mogk8Pk5J7ezKu1TsqWp0ytXPyttwrz3mWWWuUkd09sk8y4KM/hQlRMkmOXX8vMU+pNrBCxxtnskyTyF9toOKglwzpQqSVGxEjhJN6HBuSycs086l6ehVvEqcQlTgK1GytNieMQLbVRZVJT9JjzonXbufKZDYxwqI8BuCE267RV9cMe4zKEnzjA47MoIC0idJb133kKSDHx+lSvW5CniUF5Sme8U+O8Fjz0j9KojHKEqq24Mb5eS5rUFlN+E6vS0D41ZL0YLrcV4TWSTwuB1pURMAC6j4t+AJpacsPgVnY4ywRmOxI7rQoKIMxAkpM7b32pmmHqyhmir+5ui/yeME+lYIAI8PAxJH0512xNPJK2EoPLwIjDN98IXYJkpKtUk8Lf55VPdPy+v1LfMs8rr9fsWHDITBUqJAkwImdutVeWnwZ9uE0vknsF2xxDKVNocklMDX4im0ApJNvmKcpscY9jVWsshXwP2fafiWyC8hpSJvpCkm3EGSPlTEL1Ibp8SlJ4ZquX41DzaHW1BSFpCkkcQaYNlPKyhcmg6ANAHaACgAoAKACgAoAKACgAoAKACgDlABNcyATXQAmgCKe7Q4UWL7YJ4agFcrJ336VW7I9ZIqaZnWZPDCBa2FpWgyE67qncHpsd6w3BRteOSemjGxtPJn3ajOdSwsqUpSwCpJi3KDO3wq+uqUnyLaiMs4EMhfDhcOlSoHmQTMG9je8Gu2x2E9FVmbbWSPWFhcNrOoKJgGJ67z09aui1tzJDtnWF2e8heUlcKVpKZBlWw/iAMkX+dduWVlFW1beeGvksGZ45ttpfib0lFlJIWorVeEp3EARJ2mqq4OT4RZGytwayn8DLs06lJU0UmB4lL/dSoWB9Rw3vyqOqi8qXR5vxOh8PPHx9yTy7LtTqliVkwlGgTYEFRJMcIHrVKl6cCO/+3s9ySzFOGbASILkAEAoISJvq02KvjVdr49zludvvn5GOMnWShUthN0wSZM7EjbnUVjb9yivb5fq+pkWpcIUrQoAC2k7nYE1dGLbwmMpZkopjFp4q0aPe1kC3xBj1q1x73DMoJbnLrH+8DpsIQoFKQCSsqPE6d/SRXXvceSmUrJpqT+MfqP8In8OT+ZQ+CBP1BqyazwhW1/3MfC/k6nDp7xapPgQCfr9qio5yjjskoKPyxNV0I6ifOpV8M7HMZyN4yPENs4NjUptKQ2hNiAmSAIHCZrTb2rk9VVOMa02wxGOQ8lCmMQkHWYiCFwCCkgwSNzbkL1xs7KUZr0s52cdASW0pXpTfvFErSsk30LJkgeQA2G0DqOwfsTddLQoAKACgAoAKACgAoAKACgAoAbY/FBtBUeHDnS+q1Cordj9iyqt2TUUU/NM2dNxPkkwB614u3xC/USzKTS+EbVWmhBYSyJIz5xm+oqHEKvPlNxVuj8S1Fc8bsr7k7dFXYuFhlsw+aocY75BEFJieBHA+teujqq5VeZngw7KZxm4YPnvMc6Ws4lLyVL74BSYUUobUDOrSLG3hHKZpWE01yV11yhy0eMRjXO5hanFqITpPvCIOq8iOHWqlFOWRrPlrj3GmV4dGIZW0U6XEeILO6rwB/lgK7ZN1tPPDF7LK7I7ZLle4jkrKwVAKShKv3hMcJJ3SOompWyi0si+lbUG84PLmUpaSXVPIWskhKUEmxm5JAMcOFdV297UuCMNSoyyxozlLph9RQ3q9xSrhXUDhV0rYL0JZOTvy/ySvaLL+8YDiAlSoupAjURczfe424VRTPbPk46FCSkuhphXUoBVqlbmlOm5BBIum9iL/HrU5x8zh9IqvrVteX7Epi0EJ8Ki0gJ2BMqvMmNyTSkZtvoxa5ty6yNV4dJQmBEgSszYyZttH1qSny/4LVZiT/gkQX0MkYc3JGpXEpjYTteZHSqoShve4XhKp2f3OPgSWFKaLYF9yTYnpfeTx6UR+rJyO2Nm+RF9zDggkJUBrnfV58OVMOWY5fY5vbree/b8D3HpCU6QIIQE2/jN6Myysi1UnKW5/Of2JJ0QlKeNk/8AUQVfIfOp1POWxWL3Scv1/Zf6iGInu3Y3cc0D6fc/Cuw4iyyDW+OfZZHeEbuf/TASCDsYBkeVUyslGP3KJ2OOGvd5IzE5u84C3rPdtRpbUSL7aknmeM04puUcs2d39tZH2SY4IcbW8txIm6WR44g23A8Uxzua5CS3YZXDG/hm05I6XVa2nIbSAkpRpKQUiShXIwoWTAFPRx7GzVNS5i+CxJVXS/J5U8AQCRJ2E7xvFAZQpQdCgAoAKACgAoAKACgAoAhe1YPcEj8qgT5VkeM1ynpnj/aHfDpJXpMoOKzIgRwryUKsnpVWlyQeZ5pqEU7Tp8EJLPAr2TzJSnlNz+GgAxNtSt7eQFT10MVRy/fohKC54O9r2SUnRoSny2v04VHQWJS5yxW6rdHHRQAsjSpxzwpI8KUmJmFXP8PHr0r0WE1iKMK/zPZ9EmnNS0HG+7C0qTASpBnnOsXEcqqjUnyyOMLlckTlTo1KLt4BMCb/AKRVlseFtEbUs49h63ljeIdRDRS0EBbq0zKoA8Kb2nn1O1cVzrrfPPRR5rUHKK69hLMsz71xlpIhpKwAhIjwgySTxgASTwBqVNWFKT7J00P6p/A8L4LThSQAHCohF7qkahB4gAelVOHq5GqYtUvLIHAYFxx1sKUEthYIuJteE89uNNytjGDx2L2XRVbSLknJkuKUdPgFwdirpB+wrMm5R6PPWXOvpjXGvsSGRAI2Exf/AFrkIz+tHKa7sO0lcE81hwA5rLZERHGx2jraahGUpzbK0nbPLRCuZ2n9qcWgaW4shQB0kJAn439ab8v0p4HbNNGVawiHYdU6sJKrrsvr4gT5E1coqPOBqSVcd2OuiUWAt8J5rn0QKqm+W/0EF6KW/t/I/cclxP8AClTh/wDan5GrYrbWLxjip/dqP/dnEkJKZ2QgrPQqv+tdXSONOSeO28L8HhDnd4bWuxVKz5q2HwgVXJbp4JSh5mo2R6XH7dkDhF6gpUyQdyPD/emfLWDVnHbiPsdw2I37xWtXATpH+dKk0kuDQ0WkqtlhcFi7J5+4yV91pSFDSsFSzvxE7K6iuRtcTZh4XSk9rafx7FkwHalxLWhT5ShpUgpgLWVKkhRkSACdouRyqbuxyZGtpt0uMvMR9/vGwXGnXlutoaR+EEBKionWBOiCFHiI02EzR5sXyyOmzqZ4j7F5yfOcM5hxiw+S1Blbq9ISRYhSbJBkbR5b0wpLGR91SUtvuS+X49t5AWytLiDspBCh8RXU0+jji4vDHNdOBQAUAFABQByaAIbOu0DeH8MFS/3RwnaTw+tLX6qFXD7G9Nop38rhFazPtg+kHwNDmFAq39RNZlviM+lFGrV4VU+5MzHtDmywsqSlISfygm3OJ4dKWqqrsecY/g0ZuVcO84IfF4hRSklaQFb6SFFINpi3HzpuuiKZjanxRpYih32ZzLuCoEmD+Y3nzI49Ko1+m81ZGfDtUrY7ZPkeZxnIWCAoC03EgxwA5mqNLpdryyXicvKqZVsPrUlSyUqvZJ+3w2rWeE1E8pHUzUlHGR5gO/ca1LVpQDpPNREyR6VXd5cJYiuT0ui8O/qI77OBxjsCV6Qg63DzAkASNztaq678cy6G7/Ba5V4q4Z5y3HraKgorT+HpATdICSDN971ZKEZpOPyYC8NemeLV7jNGXOJ/FUAU6SASog+IxJt6dZq7zFjCKbotIcaHEszoSQVEhIOwgDlxj671DMZMqi9scDzJcEwotvOuyptJUERAkTZSjxFiEgbjeueY4pxSM/VapOLhCIticxcWYCglJMSpQAPQUuq+Msx1TFeqXL+CTD7KUy2UlaoSVge7vKQY4cTzNUSU16WU2Kz6X12NsxQ6dJIJSB+b3hMXg7iiCUe+zlUoLOXhladSlTjgg7kE8D5U7lxiuTUi3CuLyK5SgJxISlMAJKiSZ4frU+ZQyyOpblp8t++CWy5qSVc/CP6jKj8I+dKvl7fuI3Swtv6/t0L4ca1Oq4KWGx/Ki5+p+FN2PpFdnpUYv2Tf6sSxI7zUP+a4Ef0p97/5VFSSy/gnX6MS/wDis/q+g7ROpUA0eNxHS1L1TedyOaGMovzSv4PKnG51CLz16Wpqy9GrdqYT6EMcnQ4k76hpI58qnXPzIs0vCrU24/seFYsIsNQ6SPrwqextHo1ZFPIrhscuUndtao0k3MHh12odSxgW1OzULbNcEnmK1EkN2M2Vtx2Py+FV+Uo8spo0ldEm6RBWZPhkYfvAUJcLukA+8QEm4mQAJgjialuUo4Gd8qp75I2D2MYvDNsFkPhWIdUXFIgpiABCCbKgC5H2q+lxSwhXVOVj344NOq8UCgAoAKACgBLEPBKVKOyQSfQTXJPCbOxWWkZjg8ahZ1ue8VlRnrtXlL5uVrZvXTlTGMIjLPHpklJtOnneoxe7gZpmUnMsVc6t/l6im662XZI7BLakpUnVJGlPC+4N7XvPnTrbUdzMjU6GVtqjD3/wWHKMjgDvCEI4CYF+nGkbb3Jm1p9FRp4+lZl8i2eZcgk6fdiJFVQscJZTG51xuhtsWSu5dl6WyoxqA2Crj16U3ZqHPAtp/CaK7PMx+AzJ7UAQdGkQEJuCeJiOJqyDXweW8ahqtPqcwcmpfGcIcZZrKe9JCY47E1Tbt3YRr+AabVxUpXN7ZdZbyvuMs2xKQqQNuCoMzvV2nTTNXxGrzKXH3I7DYtZCyhyQkSQTGm29uAmIFOuvD5R4izdnvgcnMlKQlJ91CSNok3Gon1iIqvZhhBpPkjji1KcAERbaL9SYqyUUoi2q2tC76CtwIIETBg/Oq01FZEoSUYOSJjK8qdYSpzWPCNSUTJJ4CNqXnbCx7WLWW13PaWPMswSloqKLnYX0jnBO4FLP1PajJr0+6zCKP/tUeIlMBIkcZnyp7+n6SZuf0j4Sff8Ag72Zd1LfdO4b+pt9KuvjsikjniEdsIVr5LThxpQT/wAtH/crf4CaTpWW5GPJOT/L/wAHplru2hP5UFR/mVf9asfqZCcvMsePd4/RCOVtnwqP5UT6rM/IfWqLpYWEW6iSw4r3f8EHi8aC6sz0HpTFNS24ZoV0tVRGZzZc3UT5mpeSuxj+mTQwzXElQkWgyI+1MVLEhvRx8uRzL8Ipx5sL8WogRt8TU7JqEWblUJWSwyVx2QrDoE6EwYPIgxHS/GqI3pxL3CPmbU+hphQQtQW5sLTxqyUspcHVDE3yeHzB1JKrbweHEW3FSiklgjYm+jTfZP2KeccaxqlhtDTkpbIlaxp3mRpB1WPGORqVcOci1t7cdhuYq8TO0HQoAKACgBDFshaFIOyklJ9RFRkspo7GWJJ/BkuZ5SpLfdXCgqN/cjjO8fWRXmLIOFjya2pfnOMkeM+SopKQq/MwJ+AqFdc5SH4bYooOa5a6LgoP9V/+4AVrVR+Tk7kuhn2WZ1YmHAR4gDNiK5rMKGEX6Cbk5T+C2ZmpYVpQdV4TO/S9ZkUm+R+y6NVfmSFP2ZSQrvCAQJgXn9arkluwjlOpjfDfFED/ALUDbh4jlzFPQqbimM+YsYYojFsjxhMq4BVwPKubZ5wWRrU0svoY4jGk8bTYVZGstc1GJHPlTiglIlRMAUxBKKyzN1U962rstGQ+z5tKdT5KlHgCQBxi29Rs1k5fTwjDj4fTW/Xy/wDA8xvZvCwYbAMbieXPiaV/qLc/UXy0OnmsbStry9LTnTgft8Kvjc5x5PIeL6Kem5j9I2zEJQQsRIiQTuOBA49RVtO6awZun3zW0dYrOU/hBKlkmCtsAgWgwP0+VEaWst9E6NFNyeFkkM3xWJxJBcZVceFMaUpHKDeloyqhLO5DEPCNTuyotEMOzzgH4iDNyBIAirXroPiLNuGjjUszi8k1lWFTBIRp1EC+5CZJqE5vbhs8347qN90YxjhJfySLTMstg7ur1HyJ/wDoBTGNlZjWvbL/APKx+v8A5OZwqGz/ABKj42H1qmMuM/JTplma+yEs0fDbekbkW+n2qpeqZfotPLU6hRj8kTl/ZZMBTqiVG54Dnb+9F3iDziCPrWn8D09cVv5Y+by5kCO6T6gUu9RZnO40Y+H6VLbsRXO0WSgArZEAXUjl1H6VpaPVN+mf7mJr/CVW/NpXXa/0I/LFKXK9YCwUgAnxHUYtziKbtSxgQha0skpnOYj9rWkkhtvwAb+6Pur61VXXiCa9yvRy3R3P3GbK2gpRgmUwOIBniD0qU92EP1Qhvzk8sJTqWARAuALCelTWfchNRy3Es3s67dO4F0IGlTCljvApI1JTO6Vi4Akq07XNr1buUexOVO7o27sx29w2NcU22HEETpLgSAuBJ0womwveLV2NkW8C84OLwy0pWCJBBHSrCB6oAKACgAoArXbHLkKb724WmNuPRXOkNdXXt3vse0E27NnsZRmWJN6z4M9HKtJFIzjFHUBPG1PV8oy9Q8TUR89iAkpgbJF+O3GqZw3R5G6LFXZj2JDL85QBBEqn3pn4Ck7aJexp8Pj2HuadoErTATB4ncnyqqGnecnYR29fsVl3BOOmUiPO1PxshWuWcsoss+kkkdnVhIKlpHxNUvVR9kM1wkljJHvZe6CQlOqOKatjbW1lsjbGxdLI87INw+pTiT4bXG0z+lR1csQST7EYTxKSlw8cFqxedaSSTpbAvw+fEUlJysW2HZnam2MV3ydU4HUJKTZXH6R61TW5wniRzS2SllkP2nZSlJbSZUIOrr+nCKcoeJ5fRXqqP6itxl0+vye8h7MpjvHUa1/x2Cf5RVGr17+it4RDR+HV0xxjLLHh8Mw1K9CNZ3IAms2dl1npy8DsNNGLyo4EMZnadjBnhUq9LLsv2e4rlILp1qH4adp/N+oovXlrbHsg4RfZHdoMx1uuBP5GTHmYH3p/SVONUcvOWeB8eip6tJdLCHGgd6lPBtr4QAPpNaOqtxFHm7knu+//AJInMlBbzSCYF1n0E1HqP4DTrbXOf6EY943gOE/M3PyFV/TU5HrP+FtNv1Sb9uf9/qWTMwAAkflT8SeNZ6ab4Po8XLOWVt3NkoXpNo34U9HSOcMoztT4vXTdskhVwhSdXMeVQScXtH4TjOGV0yrYRhKcT3irNNqC1HmRcJHUn5VsKbdSS7Z4zxV+XNwj7nMVgC64tYcTpcUVoP72onhwI2Iq2M9sVFrlEdHW5Q2+6Gv7UlCO60ArCiSsG6rCBHIXqW3PIxvVeU2GGdaDUEHXz/TrUWpORbW4KACJHdGCRF7T58BNdaT7K3Zs69yX0qQw1JKVEuGBxuEkEekUvlObwVqWbGy/+yHtUjC982+8AhWnukGQnVJmFHwptEyQKYqaXuRvi284NybWFAEEEESCLgzyNXix6oAKACgBjm+F7xpSeO49KW1dfmVNIu09vl2KRkOe5dpJrzSsnB4Z6qm6NiKZmSxZASmAZ2ufM0/Rn6mym6Ec5Rc/Zp2PbxmrEYhIUgK0pSdlRuSOIm3xp6uLfZl6q7Y8R7L7nGCwxR3ZZb07AaRbytap+WuhWu6xNSyYjmuBTh8W4ge6DKJvAP6bUtdFpYR6vw6zzI5kOEuWEE0g4/Jqb3kWxOY/hhJBkGxojDJHptkAlx1aylvccSY+Jp9VwS9R5jxTx7+ku2YJjFYp0IaYTCzNo4m5MDc8utVQrU2/gwtG7dXrJ6uWVFdfqTfZhbWLTDoBI4VnXRlp7OOjSv08ks5yTGHY0t90jSqFHxQAEibA9RS11qctzGtLTsPCME00daiFqGxOw8hVUr5z4j0Pbcnh7HqcVoaSpSuSRP8Ap51OrSt8g3GC54EH8mdV77qEk7pSdZT/ADKHhB6CesUxOdVK7y/ghG7c/SngGez2H1bFxXNRkD02qiWtuxxwifl+7JLM8QlhuPdATA5CqaYu6ZxvCyUJt3WjEufwIv8Azq/SvQqvGyP3PnWts865z/8At/Bb8lYbUjEKJCQIR8v71y+rdYkZChujKUiqnEBb7q+AsK5cuML3Oyg41RiRQzEJxCfVXxsPkPnVsqG6MHt/+FdtUm321gs37YXCIrLjTjg9bqtRVp477Hhf5YljcrbUdSm5IiSavjO2CwnwZNet8P1VifuvdoUcyhSki4Snlfau1cvLKdV4/VVmNa/X7lZ7QYECC4lYbCtKEpI8RncxxMT5VsaZYXZiqXmvzJPLZGPtpUypKBp7tYXClTZQhQB33CTB41bJ4l+eCytYmJOYhkXQg7Rfhte1jea6s5HJQr7Gj34p8AsLAD/Nqn0U/W8Ikmin8NrSBNlEEyqSIHKl5TeGxzy4pckl2jQEqDIv3aRJJMqJuoT0kfCqaHxu+RNUr2fYzcEwZBsAbm3xqceR2FMYrhn0P7JURlbAlR9+NXAd4uwvsNhTkPpMy/8A9xlwqZUFABQBw0AYh2sztTeIfbWgrSHF6SPeHiNuo3rH1WljOeUVafxWent2y6M7zTOjJ7ts34rtE9B+tWVaWPG5mnZ4vvXoNU9k3aNP+z0tEjvEqXPqoq+/yqyyUa5YRU3v5ZYMXmDd5WCreONVq9dE4wWTJc8f7zFrUpJAEBJIIm3Caje5beD0fhez5FQ6m0cKz2mbKbPWIxw7vRYz8q7CDyDa7ZX8SCgykbjhT0MSWGeP8c8LnqLVZWWD2c9nXMViEqJWG2jqWsG8/lCTzmPSaargpS46LuNJpVV7l8zXsm2w5qb77xXNpSZNwCPzcdqQ8TSSSjHLKtLdv4mx7guz+JcRCG+6QOK/ePXT9zFZtfhd8/VJDEtdTDhci/8AuahsFb7h9ePQAbmr5aF1x3TaikV/8x3PFaGL7qUJ7tsBDfEDdX8xH0rNt1LfEOhuundzMiMZjQBA/v6CoV0t8sb4Q8y5nQjWqdRGx4Cq7fVLCIuWSk9usxUqW0m5MWrZ8M06j6pGfrtRsrbE28Gf2d1Cd1vtNj+gEmnd/rT/ACfPoTzz+RycQUYV5V4LhI6wkfpXbXusikLSi5SjD7kThUFGEcUdypI+RP1Ncs5tSLrcSuikQOMyp5K9RQq4BHERAi4p/dGMcM9BpbPJaaZZMrd0pBJ8QNway7V6uBTxXxGzVSSf/T0ifxGZhTZlB2Mb70vJyk8MRjbl4fAwR2mRp0qBCo41YtPOPKJWKXOENMZhQ4lRcChI+Ecehpiq6UHhFtF8qo8ormXZaS+tDYKkAELJMRO/nT9k1sTZqu+O1M4nAJbW4F+BQ90E7p5g7TXVZuSaH6dk4ZI/LiUviCBeNRiPXhVssOJyCcbOuCeyjDILpdICgyhTsWhRFkj/AKimlZTaW35LdVHdhJjZoodK3HVK70yZ5GKHuhiC6JulKHZGYByZK1GRtaZPWrprH0lenlmPLPpf2S5mt/LWy4kJ0KU2kpGkKSiwIHxB6g1fD6RK/G94LnUyoKACgAoAxD2l4YJxrg/eg/FI+5pO5eowdf6bCiYjDAoI6fS30pFTcZFcLWpIt/sU7Pl1b7jhlhBACP3lkTfkAI+NOT2ySZ6HTzbgbWG0pTCEpT5ACPQUbF7F3JDZ2ppxCm3EpWCIhV/rxruPkvrsnB5izDu0WULw7xDYUps3TxI6HnHOqZVcZPRaTXuceexoGSUyQoHyP3pbpjjvz7iLODddVpbbWom0JBP02q2KRVK2EFls2b2b5MrBsKCgO8cMqM2HIdYFUS8R8rMYrJ5nX6lW2cexchiFjYp+H96qXit3ukIno41QF0z/ACn7GmIeLrOJL9uQUSlZo3iFnVqLh5RceQ2TSF9E9W9ylu+3wbGlurrXCGTPZ7Eum6dA5nf9KlR4ZLPqGZ66MehxiMnaw8Jstw3Ud48+tR17hVHy4dhp5yte59EPnWKPuouTYAcelIaelymhqc1GBX8VkBS4FKuQApR4C+w6cK2Jt1rajznil/8A6eciQwOFKUYZMeJxx170CQAfh9a5z/hHlYxeyJFdoQDh2WgI1K26GCflNWwfq3fBVXNZ3/GX/oN8wbAwbZOzj5ny1AfQUVvNyf2J6eO66LHZcU04VOSttVgoXT0AOw8qlZNttj2rzGal7COEfbU6CRsZGqKWbceRKM05cjzG40OK0pAF/OKhzN5Cy5N4ihpi8nQ2NW6pm/6culOPKjwyu2yce32e8c6laAQfyiRVcO+C52LbhEDluJ7krJElU386tuTlhFnmvh/YaY/EtuqCFIGtVw4okAC9hBgyZ32pqiO2Bu+GJuPIlgXWynutIM7cyTz5xvRLdnJr2tQjwyVynBKbIaYhyQC6572rilKYkaRvHGb1VbNPmfHwv9RJvC3SeGO8b2c0lKg2TbxEJKQeMxwPSq5XvO1GZrNTOUfTPh+wph8Cz3qFllKtJBLa5hYHAxvVtV2HyJ1amdTwmfQeSrQphotICGygFKAAkJBGwAsK008o009y3D6unTlAHaACgDKPa5h4eQv95O/VM/8A5pa9e5j+Jx6ZmryYWeR/w0hZH3M+LzEkuzXaR3ArU2iO7dUCZtBiAfW1Tg8o1/D9RxtZf8PjH1q98AAAkpMi4mLimGsdmqpZFzhnFmASo9dvlxoUN3KZPcS+WZPHvgKJ3kCr4LCJb+OB7nT+GwqElxtJUs6UpCRc8STFgBc/eq77IUw3SRBWTfuQyMwcfKk4VlMDciEp9Tx8hWNK+zUPEVhEZznL3Ek4jFtiVMyAYJQZj03pWehuXK5FZKURbC9oCT4kkfP5UtKE49oh5jLBhMYlYkGoKXsxmFiawdxWH1eJJhQ2I/zapRnKt7oMuz8CS87CWnNQh1Cdv3uAI9eFbtXiMJ0tvhoK475pFGxeIUojSrUVH1njPWsBQlZPPuz0cZRhH4wSuS5EdyJWePLoK9BpNJ5az7mVqdRvZIZ9k4Th18yB8rn7V3Xw2w47MPxFOdLiQ7WWK1tmP+FgFT0U5B+gqiUWo/oLypaisfBUs5wBS8gH8jRJB4EkAfeqt2IsxbK3GLj/AL4GWfCMPgWrEklRPC66th9b/A5UsTRYcVl6kYSQmU6wXAL+ET8pirpwlGvhZNecVKGGVvGp7yyUm+wpODk5GbNQbIzIW3Gn1h1Kja0X07x5+lN34cFt7C2MMZR4z7OVDUlMlZ6G1Gnrb+roWqo8ye+b4EsqcdfbsLi1t/hRZVGEuCV1Krn6eSNzgLQkRsDcjcedX0bZvka0arlPEhl+0IWka7qSAkeQ8uMmmJb1wj1NFcIxwSvZjIlPOgKs3FzN1X26bXpfV6hVQ47MfxHWut7Ivk1/L8sSy0AhIA6Csxye3L7MlObWZdkZis10K0Kt1FdipNCM9S4zawN1pbKkKcTKQoE6bahNx6imabOcSGa7llSkbHgHkLbSpuNBA0xtFbcWmuDei00mhxXSRyaAO0AFAFJ9qeXFzDJWP/LVfyO3/cAPWqro5Qjr690DHH0yJG4pHBgxeGNXkakxx4foarS2sthNwllGgdjG1YhpRZ0apTrQTEECNXkQPrTO12Lg9HprlKKyaJk2VKbR+IQpRP5Zj51bCLhHkYck3wP8SkJQSraKrbb7BFfwCWsWssuoDiEeNGqZQdoB3gg12KVicZchIlszSlpKQhtYgQnuxYdCBf5V22tRSSQQYjljamUuPYhaUpPiMmwHUnjUoehbpcHJep4QrgsVhMWCWyhyN7Xg7G9461GLpvyscohKvHaEMVkZQdbJjmg7HyrO1fhqlFygV7cdCuDxGofblWA8xe18FlcvYju0mXBxBMTG45j0rik4S3fuTbcXlCPZ7JGdIU0nSDvJUozxEqJr1GkrrsgpxRf/AFE2uWWzD4ZKBAFaCil0LuWWRGZFTgdCkFISNKZ/MVHh8BWZepTzuOTrUlgaZSsrU8VgDXpSkC0iL/airlYZKUSre0HChH7S6NyEIHPYk/WlrYKNmDD1leJ5RWX8uBcwTR4YYEnkZSZ+JrqWZS/JKuvdZ+C4docSpltthvdaSVEW8ItE8JM/Cm77NiUUNamzbiKKRmWIUIUISU8vKs1WuUjKvm3jBG5DmqVOqUokWi9Myi4PLBwdb9T4PfaNDZAIjUCIPQ86lB+wKxOWENMgwpJJSop42rk5ZeCM5PdhMVxuGKj3YBUTYWEmd65F7WQrct+Y9oZ5f2eZCDqAJ67mOXKr3qJtmgtVfJOaeMEn2edShcAmAYvvHWkNVlvcZ+quc7VNmi4Z4qRvwqqL3rsereVlFb7QZWpwhaCEmZJ3npV1c8R5KnFRlJtdnnF4oFoIH5Rfp5VyNm54QjK6Lg4pFx9lWYqU26yr8hCk+Spn5ifWt3T52Gv4Xc5w2v2L9TBqnCKAO0AFADfHYZLjam1bKBB9eI6jeudkZLKwYN2ly44d9bahxN+f9jv60hbHDPNaul1zIksQJIMExPWP0qttbSjLZJ+z3Mzh8e2AfA74FDz2+cfOiifqNbRWNPHybbjMx7siRYix6im7m8m2uSr53nLivCm87cqWUi1pHrsq8W3S2RJX4lK5R9qspltk8kGsle7SdtH1KcSFFtCTEC03i53n1rMt1F1ksJ4RZZUoVqafLKYe077hWyNa2d1pJUoAjaOPHYculWeW1V6pfuxaFjUsll9nWYEYxBRsUlKgBAA328wDRpYzhbkk5uTyzaUGRW32RI7MMLB7xP8AUPvWJ4po9y8yPYJcnk3EV5/dlYLe0RORO92+tvgbj0/tWv4LfibrfRV74LVNelXQEBj1OLc0CwnefhWZY5Tlgujwjw3CITOxF9tt7+VV/SwfKKh7TnSpvSgTqVNvgKVm993BlzhvtG3aeMNibAFfdISmdkgcxxuKm/7cvyTS8tvBC5hnayvvXFBS1JiwgADaBwquyU5SM/UTnCWWN8DiULSSqCqY4GOlUv0ewrGSkvV2NGME1KkhKQq5txB+9MRk5cSeSUJKzMZELifA5CzqTwG0dDV0UmuEdUV/0oTYx2hRSAqOYodWVnJx0OS3Z5PDmaLKgUahp3IkH4gVONfHJdRSq+ckpl5TALkmReKWlLEmKWWPe0uhring2oKGx3qah5kQhF2RaZPZbn0CJt9KSlS4nK5Tq4ZKozfw24+oqypSxgtdja4GeJfW4TaAeAtT9VSXInOFk3wjRvZrlJaZW6oQXCI8kzf1JNalawjf8O0/lV8+5c6sNE5QB2gAoA5QBR/aR2ZU+jvWkkrSLgbkDiOZ6cbcqpthlGfrtO7I5iuTInnFxovAMkHmOfGsyblF4MNYXA47O5Ut3FsgAiFpXJBEBJknytVtEdzyh/SJuaN6S0HElKhINabimsM3UJNZA2DMTym8VX5USTkxw1liG9SkJTqN9tzwmu7EstHG8mOYhBUpbizLomQq+kmfFHnavNWbvf55LItOUd3SIrE5gGkJ1KSXFkgxG24mOX3qcavMzt6QXuvd6S9+ytkHvFFIuqyo6c61dDFxi8lSNNFaIHFCahOKkmmCITFr7swduHlXjNdp5UWP4JOSSyQbL2rFiOU/KpeFJvUJoqjNSfBdWT4R5V7PBN9ke8wsL1Af5akXCcZZRYmsCGL8RgpEkgGqJtuWME10V/tWhCHEkpJCdNhxgzHyqqajXJsTklW3IqvaZpWKc79Xh1QAE328/rS9ssvcJ2Wzn0VPMWx7kevLz5UQcsbhOdc20hDI8rUtUpUQibTx6mrbZKSw+yua8zjHI5zjDdyUrCtR2PL06VGEU1giq9qwnyNGdD7ieQNyedTbcOAeU8fI8zFKbJRz8qq3c5Iyag8RZJMspZQIiSL8zUt/3OuW2OWyuOypy1gTflO5iptLbk5iPlbn2SOPyhGnmY3rlb+Du2UEmiQyv2fYhxlDrSpCxMEQfQ0+9NujlDHkTsWcE/lvYLEjcD+pQioR0byWQ0T9y3ZR2ISkhTygqPyp931JuflTNenUex2vSxj2W9KQBA2pkbPVAHKAO0AFABQBw0AQmadlcM+rWtoauJEpnzjeoOuL7QvPTVyeWjmA7PNsz3aQJqUYxj0WQqjDol2WIrpYK0AdoAref9mMM4VPKQQtKSZQooJgcYN5pa2uG1s6s9GNYrANJJUmCoiZmSJ4VgRunNYfyQksPlGw9g8GEYZuEgeEG1txNehoWK0SLRV4BQBHZ3gS60oJjWBKfPlPXaktZpI6iG1kZLKwUjsRlmLU8tzEs9yPdSkkFRuDJ0kjYR6mqdJ4dGjk5CuMejR0iK0iYV0Bhm2IDSCoJBX+Ucz50rqJRgvuTismb9pczKvEoEFShAB2tP0IrHuk2uRfVzjBJMqeJxpkmDI3pdVSl7iVeZpyiRQl1RkwVK089tz9KaS2YQla5Jb/AJ6JN/AKZT4VSI26VycNzyUSrmm2mQ2Jx3eECJAHHjVsIYJJYWWOcny9biyhsSbbdajZFtkdkreh9m+RvNJ1LSQARv1NVqMovlEpaeVfqYrgsMpxQ16SAAbcZ51Hbh8Far3NMlMxaRp0kDax5eVTjh8MYsSxt9ims5mowIM7bz/nlVsa1B5IeQ1jkv8A7P8AtothQZxS/wDw5nQtQ/4Z5WHun5eVNUarD2y6HdNqnB7J9GusPJWkKQQpJEggyD5EVop55NVNSWUKV06doAKACgAoAKACgAoAKACgAoAJoyBya4mn0BQvabiyO7bM6FJJgEiSCBeN45daxvFJzTio9EoWSreUU3szlSMViPHMJE2sDcQD0qGhpUniXJByc5bmbTg2AhIArc9sHReugFAHKACKAO0AFAERmrZ0lR9Kz9RFvlk4lA7YIbKQ0iVOAA2gBM8CeNuFI24XC5M3xCxOO1LkoK8KomOMRykVTGeDKpssjLangSSytJCYIJnSPIDgLiTz86ucU1lmldVCUFF8fDFxmCkpKSkhRsSTtQnhYMlbot8jNbAiRwqcIZRHzGuGa/7PuzKWW+8J1KWAZ4REgD41o1V8ZNvR0bI5+Sy5rlCH21NrHhUI6+YqyytTWBuytTjtZnb/AGPdwxKknWmeAMgdRWVdpZx5Rkz0bre5FfzfEcJGs7Ab1THKWGKWZZXk4IFxINpMHry+cD1q6L4wdrm36WSTOIhPdrAIG3+tLvh8lc5OPpkXT2V5qtD/AOzyS0tJIG+hQvI5AiZ6xWno5ew74bdLe4exrNaBthQAUAFABQAUAFABQAUAFABQBW+2+KUhpASSApUKI8trf5aszxOc41radRn2W9oThsWjSo6Vq0qTeCCYkjYGs7QWTU+Hx7lqrbjk0zMsraxrQDgPNKhYpPQ/at2yqFsfUiloQyDsq1hpKSVE8Tv5UU0Qq+kOiwVeAUAFABQAUAFABQB4dbCgQoSDuDUXFPsM4M17XZC606txtBUhVxpHu22IrI1OkkpOUTL1VM1LdHkrOVN+Ml0RAMzuOnxpBRw+ROqLeXPsaZ0sgpXvpIipQhJctnLLGpJrpDDMFhyVRB3MVZUm8sotknLcixZD2AecKVKUkIIBkTMGtCnSvOcjlehlY030bBluDDTaUJ2SAB6WrRSwjahHasDopowSEnWARXGk+zjSfZlPbXsi424p5lJIWZVG4PG3I0hdpnnMTH1eknu3QKg9lDwTrLatIuSQaWs3RjjAj5VkVuaHqWUOKbCv3gCOMEiYqmuCbwyW1Tccmx5F2Yw+FMtI8REFSiSfSdq266Yw6N6nT11fSibq0vCgAoA5QB2gAoAKACgAoAKAOUAI43CIdQULEpPD9KhOtTWGBTHPZ6jvg4FyBtIuL0tXooQeUSjOSWPYuuGZCEhI2Aim0scERWugFABQAUAFABQAUAFABQB5Wmd6A7Mi7U5ctD7gIPiXqTA3BuIrC1GmkrDJ1FT3cDzLOxpebPeykqFhy5HzpqOkcorcdr0blF5EmvZq8F/8ROjiQDPwqcdI4y+xTHwySksvg0zLcGGkJTyEfCnlHBsxjtWB5UiQUAFAHlaAd6AGr+BSoFJAIPAioShF8YIOCawVzC9hGG3g6NXhVqCSfCCPtVEdJBS3Cy0cFLcW1NNDh6oAKACgAoAKACgAoAKACgAoAKACgAoAKACgAoAKACgAoAKACgAoAKACgDypAO4FAHQkUAdoAKACgAoAKACgAoAKACgAoAKACgAoA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www.energysumo.ca/wp-content/uploads/2011/09/EnergySumoLogo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4" y="4977003"/>
            <a:ext cx="1061323" cy="121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744" y="3707587"/>
            <a:ext cx="150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Glucose/Food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47941" y="3784531"/>
            <a:ext cx="781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</a:t>
            </a:r>
            <a:r>
              <a:rPr lang="en-US" sz="1600" b="1" dirty="0" smtClean="0"/>
              <a:t>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96062" y="2510877"/>
            <a:ext cx="1013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H</a:t>
            </a:r>
            <a:r>
              <a:rPr lang="en-US" sz="1400" b="1" dirty="0" smtClean="0"/>
              <a:t>2</a:t>
            </a:r>
            <a:r>
              <a:rPr lang="en-US" sz="4400" b="1" dirty="0" smtClean="0"/>
              <a:t>O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72150" y="6175179"/>
            <a:ext cx="1210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ENERGY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0061" y="5259985"/>
            <a:ext cx="1614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Oxygen</a:t>
            </a:r>
            <a:endParaRPr lang="en-US" sz="3600" b="1" dirty="0"/>
          </a:p>
        </p:txBody>
      </p:sp>
      <p:sp>
        <p:nvSpPr>
          <p:cNvPr id="13" name="Up Arrow 12"/>
          <p:cNvSpPr/>
          <p:nvPr/>
        </p:nvSpPr>
        <p:spPr>
          <a:xfrm rot="7158971">
            <a:off x="2438400" y="3280318"/>
            <a:ext cx="457200" cy="10889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4476959">
            <a:off x="2117753" y="4811211"/>
            <a:ext cx="507338" cy="11170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3384460">
            <a:off x="6296807" y="2856767"/>
            <a:ext cx="317771" cy="13037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5071968">
            <a:off x="6376327" y="3596494"/>
            <a:ext cx="435892" cy="1371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6864472">
            <a:off x="6133290" y="5163994"/>
            <a:ext cx="533400" cy="13312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88903" y="6322332"/>
            <a:ext cx="2956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http://youtu.be/CrrXD9hiQ0c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0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3353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2.  Anaerobic Cellular Respiration</a:t>
            </a:r>
            <a:endParaRPr lang="en-C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383213"/>
            <a:ext cx="764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Takes place in the </a:t>
            </a:r>
            <a:r>
              <a:rPr lang="en-CA" b="1" u="sng" dirty="0" smtClean="0"/>
              <a:t>absence of oxygen</a:t>
            </a:r>
            <a:r>
              <a:rPr lang="en-CA" dirty="0" smtClean="0"/>
              <a:t>, and glucose is not completely oxidized.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79585" y="1905000"/>
            <a:ext cx="2250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Involves two steps:</a:t>
            </a:r>
          </a:p>
          <a:p>
            <a:pPr marL="800100" lvl="1" indent="-342900">
              <a:buAutoNum type="arabicPeriod"/>
            </a:pPr>
            <a:r>
              <a:rPr lang="en-CA" i="1" dirty="0" smtClean="0"/>
              <a:t>Glycolysis</a:t>
            </a:r>
          </a:p>
          <a:p>
            <a:pPr marL="800100" lvl="1" indent="-342900">
              <a:buAutoNum type="arabicPeriod"/>
            </a:pPr>
            <a:r>
              <a:rPr lang="en-CA" i="1" dirty="0" smtClean="0"/>
              <a:t>fermentation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566" y="3135868"/>
            <a:ext cx="658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Two types of anaerobic cellular respiration that occur in eukaryotes: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82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 smtClean="0"/>
              <a:t>Note:</a:t>
            </a:r>
            <a:endParaRPr lang="en-C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b="1" i="1" dirty="0"/>
              <a:t> </a:t>
            </a:r>
            <a:r>
              <a:rPr lang="en-CA" dirty="0" smtClean="0"/>
              <a:t>The first stage for both aerobic and anaerobic respiration is glycolysis and occurs in</a:t>
            </a:r>
          </a:p>
          <a:p>
            <a:r>
              <a:rPr lang="en-CA" dirty="0" smtClean="0"/>
              <a:t>the cytoplasm of the cell.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Also, aerobic respiration produces many </a:t>
            </a:r>
            <a:r>
              <a:rPr lang="en-CA" i="1" dirty="0" smtClean="0"/>
              <a:t>more</a:t>
            </a:r>
            <a:r>
              <a:rPr lang="en-CA" dirty="0" smtClean="0"/>
              <a:t> ATP molecules than do anaerobic.</a:t>
            </a:r>
            <a:endParaRPr lang="en-CA" dirty="0"/>
          </a:p>
        </p:txBody>
      </p:sp>
      <p:sp>
        <p:nvSpPr>
          <p:cNvPr id="8" name="Freeform 7"/>
          <p:cNvSpPr/>
          <p:nvPr/>
        </p:nvSpPr>
        <p:spPr>
          <a:xfrm>
            <a:off x="274320" y="3573780"/>
            <a:ext cx="381001" cy="457201"/>
          </a:xfrm>
          <a:custGeom>
            <a:avLst/>
            <a:gdLst/>
            <a:ahLst/>
            <a:cxnLst/>
            <a:rect l="0" t="0" r="0" b="0"/>
            <a:pathLst>
              <a:path w="381001" h="457201">
                <a:moveTo>
                  <a:pt x="381000" y="0"/>
                </a:moveTo>
                <a:lnTo>
                  <a:pt x="381000" y="0"/>
                </a:lnTo>
                <a:lnTo>
                  <a:pt x="381000" y="0"/>
                </a:lnTo>
                <a:lnTo>
                  <a:pt x="381000" y="0"/>
                </a:lnTo>
                <a:lnTo>
                  <a:pt x="381000" y="0"/>
                </a:lnTo>
                <a:lnTo>
                  <a:pt x="381000" y="0"/>
                </a:lnTo>
                <a:lnTo>
                  <a:pt x="381000" y="0"/>
                </a:lnTo>
                <a:lnTo>
                  <a:pt x="381000" y="0"/>
                </a:lnTo>
                <a:lnTo>
                  <a:pt x="381000" y="0"/>
                </a:lnTo>
                <a:lnTo>
                  <a:pt x="381000" y="0"/>
                </a:lnTo>
                <a:lnTo>
                  <a:pt x="373380" y="0"/>
                </a:lnTo>
                <a:lnTo>
                  <a:pt x="358140" y="0"/>
                </a:lnTo>
                <a:lnTo>
                  <a:pt x="350520" y="7620"/>
                </a:lnTo>
                <a:lnTo>
                  <a:pt x="335280" y="7620"/>
                </a:lnTo>
                <a:lnTo>
                  <a:pt x="320040" y="7620"/>
                </a:lnTo>
                <a:lnTo>
                  <a:pt x="304800" y="7620"/>
                </a:lnTo>
                <a:lnTo>
                  <a:pt x="289560" y="15240"/>
                </a:lnTo>
                <a:lnTo>
                  <a:pt x="266700" y="15240"/>
                </a:lnTo>
                <a:lnTo>
                  <a:pt x="251460" y="22860"/>
                </a:lnTo>
                <a:lnTo>
                  <a:pt x="228600" y="30480"/>
                </a:lnTo>
                <a:lnTo>
                  <a:pt x="205740" y="38100"/>
                </a:lnTo>
                <a:lnTo>
                  <a:pt x="182880" y="45720"/>
                </a:lnTo>
                <a:lnTo>
                  <a:pt x="160020" y="60960"/>
                </a:lnTo>
                <a:lnTo>
                  <a:pt x="129540" y="76200"/>
                </a:lnTo>
                <a:lnTo>
                  <a:pt x="106680" y="91440"/>
                </a:lnTo>
                <a:lnTo>
                  <a:pt x="83820" y="114300"/>
                </a:lnTo>
                <a:lnTo>
                  <a:pt x="60960" y="129540"/>
                </a:lnTo>
                <a:lnTo>
                  <a:pt x="45720" y="152400"/>
                </a:lnTo>
                <a:lnTo>
                  <a:pt x="22860" y="175260"/>
                </a:lnTo>
                <a:lnTo>
                  <a:pt x="15240" y="198120"/>
                </a:lnTo>
                <a:lnTo>
                  <a:pt x="7620" y="220980"/>
                </a:lnTo>
                <a:lnTo>
                  <a:pt x="0" y="243840"/>
                </a:lnTo>
                <a:lnTo>
                  <a:pt x="7620" y="266700"/>
                </a:lnTo>
                <a:lnTo>
                  <a:pt x="15240" y="289560"/>
                </a:lnTo>
                <a:lnTo>
                  <a:pt x="22860" y="312420"/>
                </a:lnTo>
                <a:lnTo>
                  <a:pt x="45720" y="335280"/>
                </a:lnTo>
                <a:lnTo>
                  <a:pt x="60960" y="358140"/>
                </a:lnTo>
                <a:lnTo>
                  <a:pt x="91440" y="373380"/>
                </a:lnTo>
                <a:lnTo>
                  <a:pt x="114300" y="396240"/>
                </a:lnTo>
                <a:lnTo>
                  <a:pt x="144780" y="411480"/>
                </a:lnTo>
                <a:lnTo>
                  <a:pt x="167640" y="426720"/>
                </a:lnTo>
                <a:lnTo>
                  <a:pt x="198120" y="434340"/>
                </a:lnTo>
                <a:lnTo>
                  <a:pt x="236220" y="449580"/>
                </a:lnTo>
                <a:lnTo>
                  <a:pt x="259080" y="449580"/>
                </a:lnTo>
                <a:lnTo>
                  <a:pt x="281940" y="457200"/>
                </a:lnTo>
                <a:lnTo>
                  <a:pt x="297180" y="457200"/>
                </a:lnTo>
                <a:lnTo>
                  <a:pt x="320040" y="457200"/>
                </a:lnTo>
                <a:lnTo>
                  <a:pt x="335280" y="457200"/>
                </a:lnTo>
                <a:lnTo>
                  <a:pt x="342900" y="457200"/>
                </a:lnTo>
                <a:lnTo>
                  <a:pt x="358140" y="457200"/>
                </a:lnTo>
                <a:lnTo>
                  <a:pt x="358140" y="457200"/>
                </a:lnTo>
                <a:lnTo>
                  <a:pt x="365760" y="457200"/>
                </a:lnTo>
                <a:lnTo>
                  <a:pt x="365760" y="449580"/>
                </a:lnTo>
                <a:lnTo>
                  <a:pt x="365760" y="449580"/>
                </a:lnTo>
                <a:lnTo>
                  <a:pt x="365760" y="449580"/>
                </a:lnTo>
                <a:lnTo>
                  <a:pt x="365760" y="449580"/>
                </a:lnTo>
                <a:lnTo>
                  <a:pt x="365760" y="449580"/>
                </a:lnTo>
                <a:lnTo>
                  <a:pt x="373380" y="449580"/>
                </a:lnTo>
                <a:lnTo>
                  <a:pt x="373380" y="449580"/>
                </a:lnTo>
                <a:lnTo>
                  <a:pt x="373380" y="449580"/>
                </a:lnTo>
                <a:lnTo>
                  <a:pt x="373380" y="449580"/>
                </a:lnTo>
                <a:lnTo>
                  <a:pt x="381000" y="449580"/>
                </a:lnTo>
                <a:lnTo>
                  <a:pt x="381000" y="449580"/>
                </a:lnTo>
                <a:lnTo>
                  <a:pt x="381000" y="449580"/>
                </a:lnTo>
                <a:lnTo>
                  <a:pt x="381000" y="449580"/>
                </a:lnTo>
                <a:lnTo>
                  <a:pt x="381000" y="449580"/>
                </a:lnTo>
                <a:lnTo>
                  <a:pt x="373380" y="449580"/>
                </a:lnTo>
                <a:lnTo>
                  <a:pt x="373380" y="449580"/>
                </a:lnTo>
                <a:lnTo>
                  <a:pt x="373380" y="4495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07720" y="3970020"/>
            <a:ext cx="259081" cy="274321"/>
          </a:xfrm>
          <a:custGeom>
            <a:avLst/>
            <a:gdLst/>
            <a:ahLst/>
            <a:cxnLst/>
            <a:rect l="0" t="0" r="0" b="0"/>
            <a:pathLst>
              <a:path w="259081" h="274321">
                <a:moveTo>
                  <a:pt x="152400" y="0"/>
                </a:moveTo>
                <a:lnTo>
                  <a:pt x="152400" y="0"/>
                </a:lnTo>
                <a:lnTo>
                  <a:pt x="144780" y="0"/>
                </a:lnTo>
                <a:lnTo>
                  <a:pt x="144780" y="0"/>
                </a:lnTo>
                <a:lnTo>
                  <a:pt x="129540" y="7620"/>
                </a:lnTo>
                <a:lnTo>
                  <a:pt x="121920" y="7620"/>
                </a:lnTo>
                <a:lnTo>
                  <a:pt x="106680" y="15240"/>
                </a:lnTo>
                <a:lnTo>
                  <a:pt x="99060" y="22860"/>
                </a:lnTo>
                <a:lnTo>
                  <a:pt x="91440" y="30480"/>
                </a:lnTo>
                <a:lnTo>
                  <a:pt x="76200" y="38100"/>
                </a:lnTo>
                <a:lnTo>
                  <a:pt x="60960" y="53340"/>
                </a:lnTo>
                <a:lnTo>
                  <a:pt x="53340" y="68580"/>
                </a:lnTo>
                <a:lnTo>
                  <a:pt x="38100" y="83820"/>
                </a:lnTo>
                <a:lnTo>
                  <a:pt x="22860" y="91440"/>
                </a:lnTo>
                <a:lnTo>
                  <a:pt x="15240" y="114300"/>
                </a:lnTo>
                <a:lnTo>
                  <a:pt x="7620" y="129540"/>
                </a:lnTo>
                <a:lnTo>
                  <a:pt x="0" y="144780"/>
                </a:lnTo>
                <a:lnTo>
                  <a:pt x="0" y="167640"/>
                </a:lnTo>
                <a:lnTo>
                  <a:pt x="0" y="182880"/>
                </a:lnTo>
                <a:lnTo>
                  <a:pt x="7620" y="198120"/>
                </a:lnTo>
                <a:lnTo>
                  <a:pt x="15240" y="213360"/>
                </a:lnTo>
                <a:lnTo>
                  <a:pt x="30480" y="228600"/>
                </a:lnTo>
                <a:lnTo>
                  <a:pt x="45720" y="243840"/>
                </a:lnTo>
                <a:lnTo>
                  <a:pt x="60960" y="251460"/>
                </a:lnTo>
                <a:lnTo>
                  <a:pt x="91440" y="259080"/>
                </a:lnTo>
                <a:lnTo>
                  <a:pt x="114300" y="266700"/>
                </a:lnTo>
                <a:lnTo>
                  <a:pt x="129540" y="274320"/>
                </a:lnTo>
                <a:lnTo>
                  <a:pt x="160020" y="274320"/>
                </a:lnTo>
                <a:lnTo>
                  <a:pt x="175260" y="274320"/>
                </a:lnTo>
                <a:lnTo>
                  <a:pt x="198120" y="274320"/>
                </a:lnTo>
                <a:lnTo>
                  <a:pt x="220980" y="266700"/>
                </a:lnTo>
                <a:lnTo>
                  <a:pt x="228600" y="259080"/>
                </a:lnTo>
                <a:lnTo>
                  <a:pt x="243840" y="251460"/>
                </a:lnTo>
                <a:lnTo>
                  <a:pt x="251460" y="243840"/>
                </a:lnTo>
                <a:lnTo>
                  <a:pt x="251460" y="228600"/>
                </a:lnTo>
                <a:lnTo>
                  <a:pt x="259080" y="213360"/>
                </a:lnTo>
                <a:lnTo>
                  <a:pt x="251460" y="205740"/>
                </a:lnTo>
                <a:lnTo>
                  <a:pt x="251460" y="190500"/>
                </a:lnTo>
                <a:lnTo>
                  <a:pt x="236220" y="182880"/>
                </a:lnTo>
                <a:lnTo>
                  <a:pt x="220980" y="175260"/>
                </a:lnTo>
                <a:lnTo>
                  <a:pt x="213360" y="160020"/>
                </a:lnTo>
                <a:lnTo>
                  <a:pt x="198120" y="160020"/>
                </a:lnTo>
                <a:lnTo>
                  <a:pt x="175260" y="160020"/>
                </a:lnTo>
                <a:lnTo>
                  <a:pt x="160020" y="167640"/>
                </a:lnTo>
                <a:lnTo>
                  <a:pt x="144780" y="175260"/>
                </a:lnTo>
                <a:lnTo>
                  <a:pt x="121920" y="182880"/>
                </a:lnTo>
                <a:lnTo>
                  <a:pt x="114300" y="190500"/>
                </a:lnTo>
                <a:lnTo>
                  <a:pt x="99060" y="198120"/>
                </a:lnTo>
                <a:lnTo>
                  <a:pt x="91440" y="213360"/>
                </a:lnTo>
                <a:lnTo>
                  <a:pt x="91440" y="228600"/>
                </a:lnTo>
                <a:lnTo>
                  <a:pt x="83820" y="236220"/>
                </a:lnTo>
                <a:lnTo>
                  <a:pt x="83820" y="243840"/>
                </a:lnTo>
                <a:lnTo>
                  <a:pt x="83820" y="251460"/>
                </a:lnTo>
                <a:lnTo>
                  <a:pt x="83820" y="251460"/>
                </a:lnTo>
                <a:lnTo>
                  <a:pt x="83820" y="259080"/>
                </a:lnTo>
                <a:lnTo>
                  <a:pt x="83820" y="259080"/>
                </a:lnTo>
                <a:lnTo>
                  <a:pt x="83820" y="2590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27760" y="3718560"/>
            <a:ext cx="60961" cy="449581"/>
          </a:xfrm>
          <a:custGeom>
            <a:avLst/>
            <a:gdLst/>
            <a:ahLst/>
            <a:cxnLst/>
            <a:rect l="0" t="0" r="0" b="0"/>
            <a:pathLst>
              <a:path w="60961" h="449581">
                <a:moveTo>
                  <a:pt x="0" y="0"/>
                </a:moveTo>
                <a:lnTo>
                  <a:pt x="0" y="7620"/>
                </a:lnTo>
                <a:lnTo>
                  <a:pt x="0" y="7620"/>
                </a:lnTo>
                <a:lnTo>
                  <a:pt x="0" y="7620"/>
                </a:lnTo>
                <a:lnTo>
                  <a:pt x="7620" y="15240"/>
                </a:lnTo>
                <a:lnTo>
                  <a:pt x="7620" y="22860"/>
                </a:lnTo>
                <a:lnTo>
                  <a:pt x="15240" y="45720"/>
                </a:lnTo>
                <a:lnTo>
                  <a:pt x="15240" y="60960"/>
                </a:lnTo>
                <a:lnTo>
                  <a:pt x="15240" y="76200"/>
                </a:lnTo>
                <a:lnTo>
                  <a:pt x="15240" y="106680"/>
                </a:lnTo>
                <a:lnTo>
                  <a:pt x="15240" y="129540"/>
                </a:lnTo>
                <a:lnTo>
                  <a:pt x="15240" y="160020"/>
                </a:lnTo>
                <a:lnTo>
                  <a:pt x="15240" y="190500"/>
                </a:lnTo>
                <a:lnTo>
                  <a:pt x="22860" y="220980"/>
                </a:lnTo>
                <a:lnTo>
                  <a:pt x="22860" y="251460"/>
                </a:lnTo>
                <a:lnTo>
                  <a:pt x="22860" y="281940"/>
                </a:lnTo>
                <a:lnTo>
                  <a:pt x="30480" y="312420"/>
                </a:lnTo>
                <a:lnTo>
                  <a:pt x="38100" y="342900"/>
                </a:lnTo>
                <a:lnTo>
                  <a:pt x="38100" y="373380"/>
                </a:lnTo>
                <a:lnTo>
                  <a:pt x="38100" y="388620"/>
                </a:lnTo>
                <a:lnTo>
                  <a:pt x="45720" y="411480"/>
                </a:lnTo>
                <a:lnTo>
                  <a:pt x="45720" y="434340"/>
                </a:lnTo>
                <a:lnTo>
                  <a:pt x="53340" y="441960"/>
                </a:lnTo>
                <a:lnTo>
                  <a:pt x="53340" y="449580"/>
                </a:lnTo>
                <a:lnTo>
                  <a:pt x="53340" y="449580"/>
                </a:lnTo>
                <a:lnTo>
                  <a:pt x="53340" y="449580"/>
                </a:lnTo>
                <a:lnTo>
                  <a:pt x="60960" y="449580"/>
                </a:lnTo>
                <a:lnTo>
                  <a:pt x="60960" y="449580"/>
                </a:lnTo>
                <a:lnTo>
                  <a:pt x="60960" y="4495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86840" y="3627120"/>
            <a:ext cx="38101" cy="541021"/>
          </a:xfrm>
          <a:custGeom>
            <a:avLst/>
            <a:gdLst/>
            <a:ahLst/>
            <a:cxnLst/>
            <a:rect l="0" t="0" r="0" b="0"/>
            <a:pathLst>
              <a:path w="38101" h="541021">
                <a:moveTo>
                  <a:pt x="7620" y="0"/>
                </a:moveTo>
                <a:lnTo>
                  <a:pt x="7620" y="0"/>
                </a:lnTo>
                <a:lnTo>
                  <a:pt x="7620" y="7620"/>
                </a:lnTo>
                <a:lnTo>
                  <a:pt x="7620" y="7620"/>
                </a:lnTo>
                <a:lnTo>
                  <a:pt x="7620" y="22860"/>
                </a:lnTo>
                <a:lnTo>
                  <a:pt x="0" y="38100"/>
                </a:lnTo>
                <a:lnTo>
                  <a:pt x="0" y="53340"/>
                </a:lnTo>
                <a:lnTo>
                  <a:pt x="0" y="83820"/>
                </a:lnTo>
                <a:lnTo>
                  <a:pt x="0" y="106680"/>
                </a:lnTo>
                <a:lnTo>
                  <a:pt x="0" y="144780"/>
                </a:lnTo>
                <a:lnTo>
                  <a:pt x="0" y="175260"/>
                </a:lnTo>
                <a:lnTo>
                  <a:pt x="0" y="213360"/>
                </a:lnTo>
                <a:lnTo>
                  <a:pt x="0" y="251460"/>
                </a:lnTo>
                <a:lnTo>
                  <a:pt x="7620" y="281940"/>
                </a:lnTo>
                <a:lnTo>
                  <a:pt x="7620" y="320040"/>
                </a:lnTo>
                <a:lnTo>
                  <a:pt x="7620" y="358140"/>
                </a:lnTo>
                <a:lnTo>
                  <a:pt x="15240" y="388620"/>
                </a:lnTo>
                <a:lnTo>
                  <a:pt x="22860" y="419100"/>
                </a:lnTo>
                <a:lnTo>
                  <a:pt x="22860" y="449580"/>
                </a:lnTo>
                <a:lnTo>
                  <a:pt x="30480" y="472440"/>
                </a:lnTo>
                <a:lnTo>
                  <a:pt x="30480" y="495300"/>
                </a:lnTo>
                <a:lnTo>
                  <a:pt x="30480" y="518160"/>
                </a:lnTo>
                <a:lnTo>
                  <a:pt x="38100" y="525780"/>
                </a:lnTo>
                <a:lnTo>
                  <a:pt x="38100" y="533400"/>
                </a:lnTo>
                <a:lnTo>
                  <a:pt x="38100" y="541020"/>
                </a:lnTo>
                <a:lnTo>
                  <a:pt x="38100" y="541020"/>
                </a:lnTo>
                <a:lnTo>
                  <a:pt x="38100" y="541020"/>
                </a:lnTo>
                <a:lnTo>
                  <a:pt x="38100" y="541020"/>
                </a:lnTo>
                <a:lnTo>
                  <a:pt x="38100" y="541020"/>
                </a:lnTo>
                <a:lnTo>
                  <a:pt x="38100" y="5410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226820" y="3977640"/>
            <a:ext cx="266701" cy="15241"/>
          </a:xfrm>
          <a:custGeom>
            <a:avLst/>
            <a:gdLst/>
            <a:ahLst/>
            <a:cxnLst/>
            <a:rect l="0" t="0" r="0" b="0"/>
            <a:pathLst>
              <a:path w="266701" h="15241">
                <a:moveTo>
                  <a:pt x="0" y="7620"/>
                </a:moveTo>
                <a:lnTo>
                  <a:pt x="7620" y="0"/>
                </a:lnTo>
                <a:lnTo>
                  <a:pt x="15240" y="0"/>
                </a:lnTo>
                <a:lnTo>
                  <a:pt x="22860" y="0"/>
                </a:lnTo>
                <a:lnTo>
                  <a:pt x="53340" y="0"/>
                </a:lnTo>
                <a:lnTo>
                  <a:pt x="83820" y="7620"/>
                </a:lnTo>
                <a:lnTo>
                  <a:pt x="106680" y="7620"/>
                </a:lnTo>
                <a:lnTo>
                  <a:pt x="137160" y="7620"/>
                </a:lnTo>
                <a:lnTo>
                  <a:pt x="167640" y="15240"/>
                </a:lnTo>
                <a:lnTo>
                  <a:pt x="190500" y="15240"/>
                </a:lnTo>
                <a:lnTo>
                  <a:pt x="213360" y="15240"/>
                </a:lnTo>
                <a:lnTo>
                  <a:pt x="236220" y="15240"/>
                </a:lnTo>
                <a:lnTo>
                  <a:pt x="243840" y="15240"/>
                </a:lnTo>
                <a:lnTo>
                  <a:pt x="259080" y="15240"/>
                </a:lnTo>
                <a:lnTo>
                  <a:pt x="266700" y="7620"/>
                </a:lnTo>
                <a:lnTo>
                  <a:pt x="266700" y="7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15440" y="4030980"/>
            <a:ext cx="7621" cy="198121"/>
          </a:xfrm>
          <a:custGeom>
            <a:avLst/>
            <a:gdLst/>
            <a:ahLst/>
            <a:cxnLst/>
            <a:rect l="0" t="0" r="0" b="0"/>
            <a:pathLst>
              <a:path w="7621" h="198121">
                <a:moveTo>
                  <a:pt x="7620" y="0"/>
                </a:moveTo>
                <a:lnTo>
                  <a:pt x="7620" y="0"/>
                </a:lnTo>
                <a:lnTo>
                  <a:pt x="7620" y="7620"/>
                </a:lnTo>
                <a:lnTo>
                  <a:pt x="0" y="15240"/>
                </a:lnTo>
                <a:lnTo>
                  <a:pt x="7620" y="22860"/>
                </a:lnTo>
                <a:lnTo>
                  <a:pt x="7620" y="38100"/>
                </a:lnTo>
                <a:lnTo>
                  <a:pt x="7620" y="60960"/>
                </a:lnTo>
                <a:lnTo>
                  <a:pt x="7620" y="76200"/>
                </a:lnTo>
                <a:lnTo>
                  <a:pt x="7620" y="91440"/>
                </a:lnTo>
                <a:lnTo>
                  <a:pt x="0" y="114300"/>
                </a:lnTo>
                <a:lnTo>
                  <a:pt x="0" y="129540"/>
                </a:lnTo>
                <a:lnTo>
                  <a:pt x="0" y="144780"/>
                </a:lnTo>
                <a:lnTo>
                  <a:pt x="0" y="160020"/>
                </a:lnTo>
                <a:lnTo>
                  <a:pt x="7620" y="175260"/>
                </a:lnTo>
                <a:lnTo>
                  <a:pt x="0" y="182880"/>
                </a:lnTo>
                <a:lnTo>
                  <a:pt x="7620" y="190500"/>
                </a:lnTo>
                <a:lnTo>
                  <a:pt x="7620" y="198120"/>
                </a:lnTo>
                <a:lnTo>
                  <a:pt x="7620" y="198120"/>
                </a:lnTo>
                <a:lnTo>
                  <a:pt x="7620" y="1981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760220" y="4008120"/>
            <a:ext cx="236221" cy="274321"/>
          </a:xfrm>
          <a:custGeom>
            <a:avLst/>
            <a:gdLst/>
            <a:ahLst/>
            <a:cxnLst/>
            <a:rect l="0" t="0" r="0" b="0"/>
            <a:pathLst>
              <a:path w="236221" h="274321">
                <a:moveTo>
                  <a:pt x="0" y="7620"/>
                </a:moveTo>
                <a:lnTo>
                  <a:pt x="7620" y="0"/>
                </a:lnTo>
                <a:lnTo>
                  <a:pt x="15240" y="0"/>
                </a:lnTo>
                <a:lnTo>
                  <a:pt x="22860" y="0"/>
                </a:lnTo>
                <a:lnTo>
                  <a:pt x="45720" y="0"/>
                </a:lnTo>
                <a:lnTo>
                  <a:pt x="76200" y="0"/>
                </a:lnTo>
                <a:lnTo>
                  <a:pt x="99060" y="7620"/>
                </a:lnTo>
                <a:lnTo>
                  <a:pt x="121920" y="15240"/>
                </a:lnTo>
                <a:lnTo>
                  <a:pt x="137160" y="22860"/>
                </a:lnTo>
                <a:lnTo>
                  <a:pt x="160020" y="30480"/>
                </a:lnTo>
                <a:lnTo>
                  <a:pt x="175260" y="45720"/>
                </a:lnTo>
                <a:lnTo>
                  <a:pt x="182880" y="53340"/>
                </a:lnTo>
                <a:lnTo>
                  <a:pt x="182880" y="68580"/>
                </a:lnTo>
                <a:lnTo>
                  <a:pt x="182880" y="83820"/>
                </a:lnTo>
                <a:lnTo>
                  <a:pt x="167640" y="91440"/>
                </a:lnTo>
                <a:lnTo>
                  <a:pt x="152400" y="106680"/>
                </a:lnTo>
                <a:lnTo>
                  <a:pt x="137160" y="121920"/>
                </a:lnTo>
                <a:lnTo>
                  <a:pt x="114300" y="137160"/>
                </a:lnTo>
                <a:lnTo>
                  <a:pt x="91440" y="152400"/>
                </a:lnTo>
                <a:lnTo>
                  <a:pt x="76200" y="167640"/>
                </a:lnTo>
                <a:lnTo>
                  <a:pt x="53340" y="182880"/>
                </a:lnTo>
                <a:lnTo>
                  <a:pt x="45720" y="198120"/>
                </a:lnTo>
                <a:lnTo>
                  <a:pt x="45720" y="205740"/>
                </a:lnTo>
                <a:lnTo>
                  <a:pt x="45720" y="220980"/>
                </a:lnTo>
                <a:lnTo>
                  <a:pt x="53340" y="236220"/>
                </a:lnTo>
                <a:lnTo>
                  <a:pt x="68580" y="243840"/>
                </a:lnTo>
                <a:lnTo>
                  <a:pt x="91440" y="259080"/>
                </a:lnTo>
                <a:lnTo>
                  <a:pt x="114300" y="259080"/>
                </a:lnTo>
                <a:lnTo>
                  <a:pt x="137160" y="266700"/>
                </a:lnTo>
                <a:lnTo>
                  <a:pt x="160020" y="266700"/>
                </a:lnTo>
                <a:lnTo>
                  <a:pt x="182880" y="274320"/>
                </a:lnTo>
                <a:lnTo>
                  <a:pt x="198120" y="274320"/>
                </a:lnTo>
                <a:lnTo>
                  <a:pt x="213360" y="266700"/>
                </a:lnTo>
                <a:lnTo>
                  <a:pt x="220980" y="266700"/>
                </a:lnTo>
                <a:lnTo>
                  <a:pt x="228600" y="266700"/>
                </a:lnTo>
                <a:lnTo>
                  <a:pt x="228600" y="266700"/>
                </a:lnTo>
                <a:lnTo>
                  <a:pt x="236220" y="266700"/>
                </a:lnTo>
                <a:lnTo>
                  <a:pt x="228600" y="266700"/>
                </a:lnTo>
                <a:lnTo>
                  <a:pt x="228600" y="266700"/>
                </a:lnTo>
                <a:lnTo>
                  <a:pt x="228600" y="266700"/>
                </a:lnTo>
                <a:lnTo>
                  <a:pt x="228600" y="266700"/>
                </a:lnTo>
                <a:lnTo>
                  <a:pt x="228600" y="266700"/>
                </a:lnTo>
                <a:lnTo>
                  <a:pt x="228600" y="266700"/>
                </a:lnTo>
                <a:lnTo>
                  <a:pt x="228600" y="266700"/>
                </a:lnTo>
                <a:lnTo>
                  <a:pt x="228600" y="266700"/>
                </a:lnTo>
                <a:lnTo>
                  <a:pt x="228600" y="266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133600" y="3619500"/>
            <a:ext cx="487681" cy="480061"/>
          </a:xfrm>
          <a:custGeom>
            <a:avLst/>
            <a:gdLst/>
            <a:ahLst/>
            <a:cxnLst/>
            <a:rect l="0" t="0" r="0" b="0"/>
            <a:pathLst>
              <a:path w="487681" h="480061">
                <a:moveTo>
                  <a:pt x="289560" y="7620"/>
                </a:moveTo>
                <a:lnTo>
                  <a:pt x="281940" y="7620"/>
                </a:lnTo>
                <a:lnTo>
                  <a:pt x="274320" y="7620"/>
                </a:lnTo>
                <a:lnTo>
                  <a:pt x="266700" y="7620"/>
                </a:lnTo>
                <a:lnTo>
                  <a:pt x="243840" y="15240"/>
                </a:lnTo>
                <a:lnTo>
                  <a:pt x="220980" y="22860"/>
                </a:lnTo>
                <a:lnTo>
                  <a:pt x="198120" y="38100"/>
                </a:lnTo>
                <a:lnTo>
                  <a:pt x="167640" y="45720"/>
                </a:lnTo>
                <a:lnTo>
                  <a:pt x="144780" y="60960"/>
                </a:lnTo>
                <a:lnTo>
                  <a:pt x="121920" y="83820"/>
                </a:lnTo>
                <a:lnTo>
                  <a:pt x="99060" y="106680"/>
                </a:lnTo>
                <a:lnTo>
                  <a:pt x="68580" y="129540"/>
                </a:lnTo>
                <a:lnTo>
                  <a:pt x="53340" y="152400"/>
                </a:lnTo>
                <a:lnTo>
                  <a:pt x="30480" y="182880"/>
                </a:lnTo>
                <a:lnTo>
                  <a:pt x="15240" y="213360"/>
                </a:lnTo>
                <a:lnTo>
                  <a:pt x="7620" y="243840"/>
                </a:lnTo>
                <a:lnTo>
                  <a:pt x="0" y="274320"/>
                </a:lnTo>
                <a:lnTo>
                  <a:pt x="0" y="304800"/>
                </a:lnTo>
                <a:lnTo>
                  <a:pt x="0" y="335280"/>
                </a:lnTo>
                <a:lnTo>
                  <a:pt x="7620" y="373380"/>
                </a:lnTo>
                <a:lnTo>
                  <a:pt x="15240" y="396240"/>
                </a:lnTo>
                <a:lnTo>
                  <a:pt x="30480" y="426720"/>
                </a:lnTo>
                <a:lnTo>
                  <a:pt x="53340" y="441960"/>
                </a:lnTo>
                <a:lnTo>
                  <a:pt x="76200" y="457200"/>
                </a:lnTo>
                <a:lnTo>
                  <a:pt x="106680" y="472440"/>
                </a:lnTo>
                <a:lnTo>
                  <a:pt x="129540" y="480060"/>
                </a:lnTo>
                <a:lnTo>
                  <a:pt x="152400" y="480060"/>
                </a:lnTo>
                <a:lnTo>
                  <a:pt x="190500" y="480060"/>
                </a:lnTo>
                <a:lnTo>
                  <a:pt x="220980" y="472440"/>
                </a:lnTo>
                <a:lnTo>
                  <a:pt x="251460" y="457200"/>
                </a:lnTo>
                <a:lnTo>
                  <a:pt x="281940" y="441960"/>
                </a:lnTo>
                <a:lnTo>
                  <a:pt x="320040" y="419100"/>
                </a:lnTo>
                <a:lnTo>
                  <a:pt x="350520" y="388620"/>
                </a:lnTo>
                <a:lnTo>
                  <a:pt x="381000" y="365760"/>
                </a:lnTo>
                <a:lnTo>
                  <a:pt x="403860" y="327660"/>
                </a:lnTo>
                <a:lnTo>
                  <a:pt x="434340" y="297180"/>
                </a:lnTo>
                <a:lnTo>
                  <a:pt x="457200" y="266700"/>
                </a:lnTo>
                <a:lnTo>
                  <a:pt x="472440" y="228600"/>
                </a:lnTo>
                <a:lnTo>
                  <a:pt x="487680" y="198120"/>
                </a:lnTo>
                <a:lnTo>
                  <a:pt x="487680" y="167640"/>
                </a:lnTo>
                <a:lnTo>
                  <a:pt x="487680" y="129540"/>
                </a:lnTo>
                <a:lnTo>
                  <a:pt x="487680" y="99060"/>
                </a:lnTo>
                <a:lnTo>
                  <a:pt x="464820" y="76200"/>
                </a:lnTo>
                <a:lnTo>
                  <a:pt x="457200" y="53340"/>
                </a:lnTo>
                <a:lnTo>
                  <a:pt x="434340" y="30480"/>
                </a:lnTo>
                <a:lnTo>
                  <a:pt x="403860" y="15240"/>
                </a:lnTo>
                <a:lnTo>
                  <a:pt x="381000" y="7620"/>
                </a:lnTo>
                <a:lnTo>
                  <a:pt x="350520" y="0"/>
                </a:lnTo>
                <a:lnTo>
                  <a:pt x="320040" y="0"/>
                </a:lnTo>
                <a:lnTo>
                  <a:pt x="297180" y="0"/>
                </a:lnTo>
                <a:lnTo>
                  <a:pt x="266700" y="7620"/>
                </a:lnTo>
                <a:lnTo>
                  <a:pt x="251460" y="15240"/>
                </a:lnTo>
                <a:lnTo>
                  <a:pt x="243840" y="22860"/>
                </a:lnTo>
                <a:lnTo>
                  <a:pt x="243840" y="22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99360" y="4069080"/>
            <a:ext cx="236221" cy="266701"/>
          </a:xfrm>
          <a:custGeom>
            <a:avLst/>
            <a:gdLst/>
            <a:ahLst/>
            <a:cxnLst/>
            <a:rect l="0" t="0" r="0" b="0"/>
            <a:pathLst>
              <a:path w="236221" h="266701">
                <a:moveTo>
                  <a:pt x="236220" y="7620"/>
                </a:moveTo>
                <a:lnTo>
                  <a:pt x="228600" y="7620"/>
                </a:lnTo>
                <a:lnTo>
                  <a:pt x="228600" y="7620"/>
                </a:lnTo>
                <a:lnTo>
                  <a:pt x="228600" y="7620"/>
                </a:lnTo>
                <a:lnTo>
                  <a:pt x="220980" y="0"/>
                </a:lnTo>
                <a:lnTo>
                  <a:pt x="213360" y="0"/>
                </a:lnTo>
                <a:lnTo>
                  <a:pt x="190500" y="0"/>
                </a:lnTo>
                <a:lnTo>
                  <a:pt x="175260" y="0"/>
                </a:lnTo>
                <a:lnTo>
                  <a:pt x="152400" y="7620"/>
                </a:lnTo>
                <a:lnTo>
                  <a:pt x="121920" y="15240"/>
                </a:lnTo>
                <a:lnTo>
                  <a:pt x="99060" y="22860"/>
                </a:lnTo>
                <a:lnTo>
                  <a:pt x="68580" y="45720"/>
                </a:lnTo>
                <a:lnTo>
                  <a:pt x="45720" y="60960"/>
                </a:lnTo>
                <a:lnTo>
                  <a:pt x="22860" y="91440"/>
                </a:lnTo>
                <a:lnTo>
                  <a:pt x="7620" y="106680"/>
                </a:lnTo>
                <a:lnTo>
                  <a:pt x="0" y="137160"/>
                </a:lnTo>
                <a:lnTo>
                  <a:pt x="0" y="160020"/>
                </a:lnTo>
                <a:lnTo>
                  <a:pt x="7620" y="182880"/>
                </a:lnTo>
                <a:lnTo>
                  <a:pt x="15240" y="205740"/>
                </a:lnTo>
                <a:lnTo>
                  <a:pt x="30480" y="228600"/>
                </a:lnTo>
                <a:lnTo>
                  <a:pt x="45720" y="243840"/>
                </a:lnTo>
                <a:lnTo>
                  <a:pt x="76200" y="251460"/>
                </a:lnTo>
                <a:lnTo>
                  <a:pt x="106680" y="259080"/>
                </a:lnTo>
                <a:lnTo>
                  <a:pt x="129540" y="266700"/>
                </a:lnTo>
                <a:lnTo>
                  <a:pt x="152400" y="266700"/>
                </a:lnTo>
                <a:lnTo>
                  <a:pt x="175260" y="266700"/>
                </a:lnTo>
                <a:lnTo>
                  <a:pt x="190500" y="259080"/>
                </a:lnTo>
                <a:lnTo>
                  <a:pt x="213360" y="251460"/>
                </a:lnTo>
                <a:lnTo>
                  <a:pt x="220980" y="243840"/>
                </a:lnTo>
                <a:lnTo>
                  <a:pt x="220980" y="228600"/>
                </a:lnTo>
                <a:lnTo>
                  <a:pt x="220980" y="205740"/>
                </a:lnTo>
                <a:lnTo>
                  <a:pt x="213360" y="190500"/>
                </a:lnTo>
                <a:lnTo>
                  <a:pt x="205740" y="175260"/>
                </a:lnTo>
                <a:lnTo>
                  <a:pt x="182880" y="167640"/>
                </a:lnTo>
                <a:lnTo>
                  <a:pt x="167640" y="160020"/>
                </a:lnTo>
                <a:lnTo>
                  <a:pt x="152400" y="160020"/>
                </a:lnTo>
                <a:lnTo>
                  <a:pt x="129540" y="160020"/>
                </a:lnTo>
                <a:lnTo>
                  <a:pt x="114300" y="160020"/>
                </a:lnTo>
                <a:lnTo>
                  <a:pt x="91440" y="167640"/>
                </a:lnTo>
                <a:lnTo>
                  <a:pt x="83820" y="175260"/>
                </a:lnTo>
                <a:lnTo>
                  <a:pt x="68580" y="190500"/>
                </a:lnTo>
                <a:lnTo>
                  <a:pt x="60960" y="198120"/>
                </a:lnTo>
                <a:lnTo>
                  <a:pt x="53340" y="205740"/>
                </a:lnTo>
                <a:lnTo>
                  <a:pt x="53340" y="220980"/>
                </a:lnTo>
                <a:lnTo>
                  <a:pt x="53340" y="220980"/>
                </a:lnTo>
                <a:lnTo>
                  <a:pt x="60960" y="228600"/>
                </a:lnTo>
                <a:lnTo>
                  <a:pt x="60960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48000" y="3779520"/>
            <a:ext cx="38101" cy="266701"/>
          </a:xfrm>
          <a:custGeom>
            <a:avLst/>
            <a:gdLst/>
            <a:ahLst/>
            <a:cxnLst/>
            <a:rect l="0" t="0" r="0" b="0"/>
            <a:pathLst>
              <a:path w="38101" h="266701">
                <a:moveTo>
                  <a:pt x="7620" y="0"/>
                </a:moveTo>
                <a:lnTo>
                  <a:pt x="7620" y="0"/>
                </a:lnTo>
                <a:lnTo>
                  <a:pt x="7620" y="7620"/>
                </a:lnTo>
                <a:lnTo>
                  <a:pt x="0" y="7620"/>
                </a:lnTo>
                <a:lnTo>
                  <a:pt x="0" y="15240"/>
                </a:lnTo>
                <a:lnTo>
                  <a:pt x="7620" y="30480"/>
                </a:lnTo>
                <a:lnTo>
                  <a:pt x="7620" y="53340"/>
                </a:lnTo>
                <a:lnTo>
                  <a:pt x="15240" y="76200"/>
                </a:lnTo>
                <a:lnTo>
                  <a:pt x="15240" y="99060"/>
                </a:lnTo>
                <a:lnTo>
                  <a:pt x="22860" y="121920"/>
                </a:lnTo>
                <a:lnTo>
                  <a:pt x="22860" y="152400"/>
                </a:lnTo>
                <a:lnTo>
                  <a:pt x="22860" y="175260"/>
                </a:lnTo>
                <a:lnTo>
                  <a:pt x="30480" y="190500"/>
                </a:lnTo>
                <a:lnTo>
                  <a:pt x="30480" y="213360"/>
                </a:lnTo>
                <a:lnTo>
                  <a:pt x="30480" y="228600"/>
                </a:lnTo>
                <a:lnTo>
                  <a:pt x="30480" y="243840"/>
                </a:lnTo>
                <a:lnTo>
                  <a:pt x="38100" y="251460"/>
                </a:lnTo>
                <a:lnTo>
                  <a:pt x="38100" y="259080"/>
                </a:lnTo>
                <a:lnTo>
                  <a:pt x="38100" y="266700"/>
                </a:lnTo>
                <a:lnTo>
                  <a:pt x="38100" y="266700"/>
                </a:lnTo>
                <a:lnTo>
                  <a:pt x="38100" y="266700"/>
                </a:lnTo>
                <a:lnTo>
                  <a:pt x="38100" y="266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979420" y="3893820"/>
            <a:ext cx="190501" cy="1"/>
          </a:xfrm>
          <a:custGeom>
            <a:avLst/>
            <a:gdLst/>
            <a:ahLst/>
            <a:cxnLst/>
            <a:rect l="0" t="0" r="0" b="0"/>
            <a:pathLst>
              <a:path w="190501" h="1">
                <a:moveTo>
                  <a:pt x="0" y="0"/>
                </a:moveTo>
                <a:lnTo>
                  <a:pt x="7620" y="0"/>
                </a:lnTo>
                <a:lnTo>
                  <a:pt x="7620" y="0"/>
                </a:lnTo>
                <a:lnTo>
                  <a:pt x="15240" y="0"/>
                </a:lnTo>
                <a:lnTo>
                  <a:pt x="30480" y="0"/>
                </a:lnTo>
                <a:lnTo>
                  <a:pt x="53340" y="0"/>
                </a:lnTo>
                <a:lnTo>
                  <a:pt x="83820" y="0"/>
                </a:lnTo>
                <a:lnTo>
                  <a:pt x="121920" y="0"/>
                </a:lnTo>
                <a:lnTo>
                  <a:pt x="152400" y="0"/>
                </a:lnTo>
                <a:lnTo>
                  <a:pt x="182880" y="0"/>
                </a:lnTo>
                <a:lnTo>
                  <a:pt x="190500" y="0"/>
                </a:lnTo>
                <a:lnTo>
                  <a:pt x="1905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299460" y="3604260"/>
            <a:ext cx="297181" cy="434341"/>
          </a:xfrm>
          <a:custGeom>
            <a:avLst/>
            <a:gdLst/>
            <a:ahLst/>
            <a:cxnLst/>
            <a:rect l="0" t="0" r="0" b="0"/>
            <a:pathLst>
              <a:path w="297181" h="434341">
                <a:moveTo>
                  <a:pt x="0" y="45720"/>
                </a:moveTo>
                <a:lnTo>
                  <a:pt x="0" y="38100"/>
                </a:lnTo>
                <a:lnTo>
                  <a:pt x="0" y="30480"/>
                </a:lnTo>
                <a:lnTo>
                  <a:pt x="0" y="30480"/>
                </a:lnTo>
                <a:lnTo>
                  <a:pt x="7620" y="22860"/>
                </a:lnTo>
                <a:lnTo>
                  <a:pt x="15240" y="15240"/>
                </a:lnTo>
                <a:lnTo>
                  <a:pt x="30480" y="7620"/>
                </a:lnTo>
                <a:lnTo>
                  <a:pt x="45720" y="7620"/>
                </a:lnTo>
                <a:lnTo>
                  <a:pt x="68580" y="0"/>
                </a:lnTo>
                <a:lnTo>
                  <a:pt x="99060" y="7620"/>
                </a:lnTo>
                <a:lnTo>
                  <a:pt x="121920" y="15240"/>
                </a:lnTo>
                <a:lnTo>
                  <a:pt x="152400" y="22860"/>
                </a:lnTo>
                <a:lnTo>
                  <a:pt x="182880" y="38100"/>
                </a:lnTo>
                <a:lnTo>
                  <a:pt x="213360" y="53340"/>
                </a:lnTo>
                <a:lnTo>
                  <a:pt x="228600" y="76200"/>
                </a:lnTo>
                <a:lnTo>
                  <a:pt x="251460" y="99060"/>
                </a:lnTo>
                <a:lnTo>
                  <a:pt x="259080" y="121920"/>
                </a:lnTo>
                <a:lnTo>
                  <a:pt x="266700" y="152400"/>
                </a:lnTo>
                <a:lnTo>
                  <a:pt x="259080" y="182880"/>
                </a:lnTo>
                <a:lnTo>
                  <a:pt x="243840" y="213360"/>
                </a:lnTo>
                <a:lnTo>
                  <a:pt x="228600" y="236220"/>
                </a:lnTo>
                <a:lnTo>
                  <a:pt x="205740" y="274320"/>
                </a:lnTo>
                <a:lnTo>
                  <a:pt x="182880" y="297180"/>
                </a:lnTo>
                <a:lnTo>
                  <a:pt x="160020" y="327660"/>
                </a:lnTo>
                <a:lnTo>
                  <a:pt x="129540" y="358140"/>
                </a:lnTo>
                <a:lnTo>
                  <a:pt x="114300" y="373380"/>
                </a:lnTo>
                <a:lnTo>
                  <a:pt x="99060" y="396240"/>
                </a:lnTo>
                <a:lnTo>
                  <a:pt x="91440" y="411480"/>
                </a:lnTo>
                <a:lnTo>
                  <a:pt x="91440" y="419100"/>
                </a:lnTo>
                <a:lnTo>
                  <a:pt x="99060" y="426720"/>
                </a:lnTo>
                <a:lnTo>
                  <a:pt x="99060" y="426720"/>
                </a:lnTo>
                <a:lnTo>
                  <a:pt x="114300" y="426720"/>
                </a:lnTo>
                <a:lnTo>
                  <a:pt x="137160" y="434340"/>
                </a:lnTo>
                <a:lnTo>
                  <a:pt x="167640" y="426720"/>
                </a:lnTo>
                <a:lnTo>
                  <a:pt x="198120" y="426720"/>
                </a:lnTo>
                <a:lnTo>
                  <a:pt x="220980" y="426720"/>
                </a:lnTo>
                <a:lnTo>
                  <a:pt x="251460" y="419100"/>
                </a:lnTo>
                <a:lnTo>
                  <a:pt x="266700" y="419100"/>
                </a:lnTo>
                <a:lnTo>
                  <a:pt x="281940" y="411480"/>
                </a:lnTo>
                <a:lnTo>
                  <a:pt x="297180" y="411480"/>
                </a:lnTo>
                <a:lnTo>
                  <a:pt x="297180" y="411480"/>
                </a:lnTo>
                <a:lnTo>
                  <a:pt x="297180" y="411480"/>
                </a:lnTo>
                <a:lnTo>
                  <a:pt x="297180" y="411480"/>
                </a:lnTo>
                <a:lnTo>
                  <a:pt x="297180" y="411480"/>
                </a:lnTo>
                <a:lnTo>
                  <a:pt x="297180" y="4114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741420" y="3627120"/>
            <a:ext cx="281941" cy="411481"/>
          </a:xfrm>
          <a:custGeom>
            <a:avLst/>
            <a:gdLst/>
            <a:ahLst/>
            <a:cxnLst/>
            <a:rect l="0" t="0" r="0" b="0"/>
            <a:pathLst>
              <a:path w="281941" h="411481">
                <a:moveTo>
                  <a:pt x="0" y="411480"/>
                </a:moveTo>
                <a:lnTo>
                  <a:pt x="0" y="403860"/>
                </a:lnTo>
                <a:lnTo>
                  <a:pt x="7620" y="396240"/>
                </a:lnTo>
                <a:lnTo>
                  <a:pt x="7620" y="396240"/>
                </a:lnTo>
                <a:lnTo>
                  <a:pt x="15240" y="381000"/>
                </a:lnTo>
                <a:lnTo>
                  <a:pt x="15240" y="365760"/>
                </a:lnTo>
                <a:lnTo>
                  <a:pt x="22860" y="342900"/>
                </a:lnTo>
                <a:lnTo>
                  <a:pt x="30480" y="320040"/>
                </a:lnTo>
                <a:lnTo>
                  <a:pt x="38100" y="297180"/>
                </a:lnTo>
                <a:lnTo>
                  <a:pt x="53340" y="266700"/>
                </a:lnTo>
                <a:lnTo>
                  <a:pt x="60960" y="243840"/>
                </a:lnTo>
                <a:lnTo>
                  <a:pt x="68580" y="213360"/>
                </a:lnTo>
                <a:lnTo>
                  <a:pt x="76200" y="175260"/>
                </a:lnTo>
                <a:lnTo>
                  <a:pt x="83820" y="144780"/>
                </a:lnTo>
                <a:lnTo>
                  <a:pt x="99060" y="121920"/>
                </a:lnTo>
                <a:lnTo>
                  <a:pt x="99060" y="91440"/>
                </a:lnTo>
                <a:lnTo>
                  <a:pt x="106680" y="68580"/>
                </a:lnTo>
                <a:lnTo>
                  <a:pt x="106680" y="45720"/>
                </a:lnTo>
                <a:lnTo>
                  <a:pt x="114300" y="30480"/>
                </a:lnTo>
                <a:lnTo>
                  <a:pt x="114300" y="15240"/>
                </a:lnTo>
                <a:lnTo>
                  <a:pt x="114300" y="762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7620"/>
                </a:lnTo>
                <a:lnTo>
                  <a:pt x="114300" y="15240"/>
                </a:lnTo>
                <a:lnTo>
                  <a:pt x="114300" y="30480"/>
                </a:lnTo>
                <a:lnTo>
                  <a:pt x="121920" y="53340"/>
                </a:lnTo>
                <a:lnTo>
                  <a:pt x="129540" y="76200"/>
                </a:lnTo>
                <a:lnTo>
                  <a:pt x="144780" y="99060"/>
                </a:lnTo>
                <a:lnTo>
                  <a:pt x="152400" y="137160"/>
                </a:lnTo>
                <a:lnTo>
                  <a:pt x="167640" y="167640"/>
                </a:lnTo>
                <a:lnTo>
                  <a:pt x="182880" y="198120"/>
                </a:lnTo>
                <a:lnTo>
                  <a:pt x="205740" y="228600"/>
                </a:lnTo>
                <a:lnTo>
                  <a:pt x="220980" y="251460"/>
                </a:lnTo>
                <a:lnTo>
                  <a:pt x="236220" y="281940"/>
                </a:lnTo>
                <a:lnTo>
                  <a:pt x="251460" y="304800"/>
                </a:lnTo>
                <a:lnTo>
                  <a:pt x="266700" y="320040"/>
                </a:lnTo>
                <a:lnTo>
                  <a:pt x="274320" y="327660"/>
                </a:lnTo>
                <a:lnTo>
                  <a:pt x="281940" y="335280"/>
                </a:lnTo>
                <a:lnTo>
                  <a:pt x="281940" y="342900"/>
                </a:lnTo>
                <a:lnTo>
                  <a:pt x="281940" y="342900"/>
                </a:lnTo>
                <a:lnTo>
                  <a:pt x="274320" y="335280"/>
                </a:lnTo>
                <a:lnTo>
                  <a:pt x="266700" y="327660"/>
                </a:lnTo>
                <a:lnTo>
                  <a:pt x="243840" y="320040"/>
                </a:lnTo>
                <a:lnTo>
                  <a:pt x="220980" y="312420"/>
                </a:lnTo>
                <a:lnTo>
                  <a:pt x="198120" y="304800"/>
                </a:lnTo>
                <a:lnTo>
                  <a:pt x="160020" y="289560"/>
                </a:lnTo>
                <a:lnTo>
                  <a:pt x="129540" y="281940"/>
                </a:lnTo>
                <a:lnTo>
                  <a:pt x="106680" y="274320"/>
                </a:lnTo>
                <a:lnTo>
                  <a:pt x="76200" y="274320"/>
                </a:lnTo>
                <a:lnTo>
                  <a:pt x="60960" y="266700"/>
                </a:lnTo>
                <a:lnTo>
                  <a:pt x="38100" y="266700"/>
                </a:lnTo>
                <a:lnTo>
                  <a:pt x="38100" y="266700"/>
                </a:lnTo>
                <a:lnTo>
                  <a:pt x="38100" y="266700"/>
                </a:lnTo>
                <a:lnTo>
                  <a:pt x="38100" y="266700"/>
                </a:lnTo>
                <a:lnTo>
                  <a:pt x="38100" y="266700"/>
                </a:lnTo>
                <a:lnTo>
                  <a:pt x="38100" y="266700"/>
                </a:lnTo>
                <a:lnTo>
                  <a:pt x="38100" y="266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107180" y="3627120"/>
            <a:ext cx="266701" cy="434341"/>
          </a:xfrm>
          <a:custGeom>
            <a:avLst/>
            <a:gdLst/>
            <a:ahLst/>
            <a:cxnLst/>
            <a:rect l="0" t="0" r="0" b="0"/>
            <a:pathLst>
              <a:path w="266701" h="434341">
                <a:moveTo>
                  <a:pt x="7620" y="22860"/>
                </a:moveTo>
                <a:lnTo>
                  <a:pt x="0" y="30480"/>
                </a:lnTo>
                <a:lnTo>
                  <a:pt x="0" y="38100"/>
                </a:lnTo>
                <a:lnTo>
                  <a:pt x="0" y="45720"/>
                </a:lnTo>
                <a:lnTo>
                  <a:pt x="0" y="60960"/>
                </a:lnTo>
                <a:lnTo>
                  <a:pt x="7620" y="83820"/>
                </a:lnTo>
                <a:lnTo>
                  <a:pt x="7620" y="106680"/>
                </a:lnTo>
                <a:lnTo>
                  <a:pt x="7620" y="129540"/>
                </a:lnTo>
                <a:lnTo>
                  <a:pt x="15240" y="160020"/>
                </a:lnTo>
                <a:lnTo>
                  <a:pt x="15240" y="198120"/>
                </a:lnTo>
                <a:lnTo>
                  <a:pt x="22860" y="228600"/>
                </a:lnTo>
                <a:lnTo>
                  <a:pt x="30480" y="266700"/>
                </a:lnTo>
                <a:lnTo>
                  <a:pt x="45720" y="327660"/>
                </a:lnTo>
                <a:lnTo>
                  <a:pt x="45720" y="358140"/>
                </a:lnTo>
                <a:lnTo>
                  <a:pt x="53340" y="373380"/>
                </a:lnTo>
                <a:lnTo>
                  <a:pt x="60960" y="388620"/>
                </a:lnTo>
                <a:lnTo>
                  <a:pt x="60960" y="403860"/>
                </a:lnTo>
                <a:lnTo>
                  <a:pt x="60960" y="403860"/>
                </a:lnTo>
                <a:lnTo>
                  <a:pt x="60960" y="403860"/>
                </a:lnTo>
                <a:lnTo>
                  <a:pt x="60960" y="403860"/>
                </a:lnTo>
                <a:lnTo>
                  <a:pt x="60960" y="388620"/>
                </a:lnTo>
                <a:lnTo>
                  <a:pt x="60960" y="381000"/>
                </a:lnTo>
                <a:lnTo>
                  <a:pt x="53340" y="350520"/>
                </a:lnTo>
                <a:lnTo>
                  <a:pt x="53340" y="320040"/>
                </a:lnTo>
                <a:lnTo>
                  <a:pt x="45720" y="281940"/>
                </a:lnTo>
                <a:lnTo>
                  <a:pt x="38100" y="243840"/>
                </a:lnTo>
                <a:lnTo>
                  <a:pt x="30480" y="205740"/>
                </a:lnTo>
                <a:lnTo>
                  <a:pt x="22860" y="167640"/>
                </a:lnTo>
                <a:lnTo>
                  <a:pt x="15240" y="137160"/>
                </a:lnTo>
                <a:lnTo>
                  <a:pt x="15240" y="106680"/>
                </a:lnTo>
                <a:lnTo>
                  <a:pt x="15240" y="76200"/>
                </a:lnTo>
                <a:lnTo>
                  <a:pt x="22860" y="53340"/>
                </a:lnTo>
                <a:lnTo>
                  <a:pt x="22860" y="30480"/>
                </a:lnTo>
                <a:lnTo>
                  <a:pt x="38100" y="15240"/>
                </a:lnTo>
                <a:lnTo>
                  <a:pt x="45720" y="7620"/>
                </a:lnTo>
                <a:lnTo>
                  <a:pt x="60960" y="0"/>
                </a:lnTo>
                <a:lnTo>
                  <a:pt x="76200" y="0"/>
                </a:lnTo>
                <a:lnTo>
                  <a:pt x="99060" y="7620"/>
                </a:lnTo>
                <a:lnTo>
                  <a:pt x="121920" y="22860"/>
                </a:lnTo>
                <a:lnTo>
                  <a:pt x="152400" y="45720"/>
                </a:lnTo>
                <a:lnTo>
                  <a:pt x="182880" y="68580"/>
                </a:lnTo>
                <a:lnTo>
                  <a:pt x="205740" y="106680"/>
                </a:lnTo>
                <a:lnTo>
                  <a:pt x="228600" y="144780"/>
                </a:lnTo>
                <a:lnTo>
                  <a:pt x="243840" y="182880"/>
                </a:lnTo>
                <a:lnTo>
                  <a:pt x="259080" y="220980"/>
                </a:lnTo>
                <a:lnTo>
                  <a:pt x="266700" y="266700"/>
                </a:lnTo>
                <a:lnTo>
                  <a:pt x="266700" y="304800"/>
                </a:lnTo>
                <a:lnTo>
                  <a:pt x="266700" y="335280"/>
                </a:lnTo>
                <a:lnTo>
                  <a:pt x="251460" y="365760"/>
                </a:lnTo>
                <a:lnTo>
                  <a:pt x="243840" y="388620"/>
                </a:lnTo>
                <a:lnTo>
                  <a:pt x="228600" y="403860"/>
                </a:lnTo>
                <a:lnTo>
                  <a:pt x="213360" y="419100"/>
                </a:lnTo>
                <a:lnTo>
                  <a:pt x="198120" y="426720"/>
                </a:lnTo>
                <a:lnTo>
                  <a:pt x="182880" y="434340"/>
                </a:lnTo>
                <a:lnTo>
                  <a:pt x="167640" y="434340"/>
                </a:lnTo>
                <a:lnTo>
                  <a:pt x="152400" y="434340"/>
                </a:lnTo>
                <a:lnTo>
                  <a:pt x="137160" y="426720"/>
                </a:lnTo>
                <a:lnTo>
                  <a:pt x="121920" y="419100"/>
                </a:lnTo>
                <a:lnTo>
                  <a:pt x="114300" y="411480"/>
                </a:lnTo>
                <a:lnTo>
                  <a:pt x="106680" y="396240"/>
                </a:lnTo>
                <a:lnTo>
                  <a:pt x="99060" y="396240"/>
                </a:lnTo>
                <a:lnTo>
                  <a:pt x="99060" y="388620"/>
                </a:lnTo>
                <a:lnTo>
                  <a:pt x="99060" y="388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511040" y="3604260"/>
            <a:ext cx="266701" cy="472441"/>
          </a:xfrm>
          <a:custGeom>
            <a:avLst/>
            <a:gdLst/>
            <a:ahLst/>
            <a:cxnLst/>
            <a:rect l="0" t="0" r="0" b="0"/>
            <a:pathLst>
              <a:path w="266701" h="472441">
                <a:moveTo>
                  <a:pt x="0" y="68580"/>
                </a:moveTo>
                <a:lnTo>
                  <a:pt x="7620" y="76200"/>
                </a:lnTo>
                <a:lnTo>
                  <a:pt x="7620" y="83820"/>
                </a:lnTo>
                <a:lnTo>
                  <a:pt x="7620" y="91440"/>
                </a:lnTo>
                <a:lnTo>
                  <a:pt x="15240" y="114300"/>
                </a:lnTo>
                <a:lnTo>
                  <a:pt x="22860" y="137160"/>
                </a:lnTo>
                <a:lnTo>
                  <a:pt x="22860" y="167640"/>
                </a:lnTo>
                <a:lnTo>
                  <a:pt x="30480" y="198120"/>
                </a:lnTo>
                <a:lnTo>
                  <a:pt x="30480" y="236220"/>
                </a:lnTo>
                <a:lnTo>
                  <a:pt x="30480" y="274320"/>
                </a:lnTo>
                <a:lnTo>
                  <a:pt x="38100" y="312420"/>
                </a:lnTo>
                <a:lnTo>
                  <a:pt x="38100" y="342900"/>
                </a:lnTo>
                <a:lnTo>
                  <a:pt x="45720" y="381000"/>
                </a:lnTo>
                <a:lnTo>
                  <a:pt x="53340" y="411480"/>
                </a:lnTo>
                <a:lnTo>
                  <a:pt x="60960" y="434340"/>
                </a:lnTo>
                <a:lnTo>
                  <a:pt x="60960" y="449580"/>
                </a:lnTo>
                <a:lnTo>
                  <a:pt x="68580" y="464820"/>
                </a:lnTo>
                <a:lnTo>
                  <a:pt x="68580" y="464820"/>
                </a:lnTo>
                <a:lnTo>
                  <a:pt x="68580" y="472440"/>
                </a:lnTo>
                <a:lnTo>
                  <a:pt x="68580" y="464820"/>
                </a:lnTo>
                <a:lnTo>
                  <a:pt x="68580" y="457200"/>
                </a:lnTo>
                <a:lnTo>
                  <a:pt x="68580" y="441960"/>
                </a:lnTo>
                <a:lnTo>
                  <a:pt x="68580" y="419100"/>
                </a:lnTo>
                <a:lnTo>
                  <a:pt x="60960" y="388620"/>
                </a:lnTo>
                <a:lnTo>
                  <a:pt x="53340" y="350520"/>
                </a:lnTo>
                <a:lnTo>
                  <a:pt x="45720" y="312420"/>
                </a:lnTo>
                <a:lnTo>
                  <a:pt x="38100" y="274320"/>
                </a:lnTo>
                <a:lnTo>
                  <a:pt x="30480" y="236220"/>
                </a:lnTo>
                <a:lnTo>
                  <a:pt x="30480" y="190500"/>
                </a:lnTo>
                <a:lnTo>
                  <a:pt x="22860" y="160020"/>
                </a:lnTo>
                <a:lnTo>
                  <a:pt x="22860" y="121920"/>
                </a:lnTo>
                <a:lnTo>
                  <a:pt x="22860" y="91440"/>
                </a:lnTo>
                <a:lnTo>
                  <a:pt x="30480" y="60960"/>
                </a:lnTo>
                <a:lnTo>
                  <a:pt x="45720" y="38100"/>
                </a:lnTo>
                <a:lnTo>
                  <a:pt x="60960" y="22860"/>
                </a:lnTo>
                <a:lnTo>
                  <a:pt x="76200" y="7620"/>
                </a:lnTo>
                <a:lnTo>
                  <a:pt x="91440" y="0"/>
                </a:lnTo>
                <a:lnTo>
                  <a:pt x="114300" y="0"/>
                </a:lnTo>
                <a:lnTo>
                  <a:pt x="137160" y="7620"/>
                </a:lnTo>
                <a:lnTo>
                  <a:pt x="167640" y="15240"/>
                </a:lnTo>
                <a:lnTo>
                  <a:pt x="190500" y="30480"/>
                </a:lnTo>
                <a:lnTo>
                  <a:pt x="220980" y="60960"/>
                </a:lnTo>
                <a:lnTo>
                  <a:pt x="236220" y="83820"/>
                </a:lnTo>
                <a:lnTo>
                  <a:pt x="251460" y="114300"/>
                </a:lnTo>
                <a:lnTo>
                  <a:pt x="266700" y="144780"/>
                </a:lnTo>
                <a:lnTo>
                  <a:pt x="266700" y="175260"/>
                </a:lnTo>
                <a:lnTo>
                  <a:pt x="266700" y="198120"/>
                </a:lnTo>
                <a:lnTo>
                  <a:pt x="259080" y="220980"/>
                </a:lnTo>
                <a:lnTo>
                  <a:pt x="243840" y="243840"/>
                </a:lnTo>
                <a:lnTo>
                  <a:pt x="220980" y="259080"/>
                </a:lnTo>
                <a:lnTo>
                  <a:pt x="198120" y="274320"/>
                </a:lnTo>
                <a:lnTo>
                  <a:pt x="182880" y="281940"/>
                </a:lnTo>
                <a:lnTo>
                  <a:pt x="160020" y="289560"/>
                </a:lnTo>
                <a:lnTo>
                  <a:pt x="129540" y="289560"/>
                </a:lnTo>
                <a:lnTo>
                  <a:pt x="114300" y="289560"/>
                </a:lnTo>
                <a:lnTo>
                  <a:pt x="91440" y="289560"/>
                </a:lnTo>
                <a:lnTo>
                  <a:pt x="76200" y="289560"/>
                </a:lnTo>
                <a:lnTo>
                  <a:pt x="68580" y="289560"/>
                </a:lnTo>
                <a:lnTo>
                  <a:pt x="60960" y="289560"/>
                </a:lnTo>
                <a:lnTo>
                  <a:pt x="53340" y="289560"/>
                </a:lnTo>
                <a:lnTo>
                  <a:pt x="45720" y="289560"/>
                </a:lnTo>
                <a:lnTo>
                  <a:pt x="45720" y="2895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090160" y="3726180"/>
            <a:ext cx="114301" cy="365761"/>
          </a:xfrm>
          <a:custGeom>
            <a:avLst/>
            <a:gdLst/>
            <a:ahLst/>
            <a:cxnLst/>
            <a:rect l="0" t="0" r="0" b="0"/>
            <a:pathLst>
              <a:path w="114301" h="365761">
                <a:moveTo>
                  <a:pt x="0" y="0"/>
                </a:moveTo>
                <a:lnTo>
                  <a:pt x="0" y="0"/>
                </a:lnTo>
                <a:lnTo>
                  <a:pt x="0" y="7620"/>
                </a:lnTo>
                <a:lnTo>
                  <a:pt x="7620" y="15240"/>
                </a:lnTo>
                <a:lnTo>
                  <a:pt x="7620" y="30480"/>
                </a:lnTo>
                <a:lnTo>
                  <a:pt x="15240" y="53340"/>
                </a:lnTo>
                <a:lnTo>
                  <a:pt x="22860" y="76200"/>
                </a:lnTo>
                <a:lnTo>
                  <a:pt x="38100" y="106680"/>
                </a:lnTo>
                <a:lnTo>
                  <a:pt x="45720" y="144780"/>
                </a:lnTo>
                <a:lnTo>
                  <a:pt x="53340" y="175260"/>
                </a:lnTo>
                <a:lnTo>
                  <a:pt x="68580" y="205740"/>
                </a:lnTo>
                <a:lnTo>
                  <a:pt x="76200" y="236220"/>
                </a:lnTo>
                <a:lnTo>
                  <a:pt x="83820" y="266700"/>
                </a:lnTo>
                <a:lnTo>
                  <a:pt x="91440" y="289560"/>
                </a:lnTo>
                <a:lnTo>
                  <a:pt x="99060" y="312420"/>
                </a:lnTo>
                <a:lnTo>
                  <a:pt x="99060" y="327660"/>
                </a:lnTo>
                <a:lnTo>
                  <a:pt x="99060" y="342900"/>
                </a:lnTo>
                <a:lnTo>
                  <a:pt x="106680" y="350520"/>
                </a:lnTo>
                <a:lnTo>
                  <a:pt x="106680" y="358140"/>
                </a:lnTo>
                <a:lnTo>
                  <a:pt x="114300" y="365760"/>
                </a:lnTo>
                <a:lnTo>
                  <a:pt x="114300" y="365760"/>
                </a:lnTo>
                <a:lnTo>
                  <a:pt x="114300" y="3657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097780" y="3916680"/>
            <a:ext cx="213361" cy="7621"/>
          </a:xfrm>
          <a:custGeom>
            <a:avLst/>
            <a:gdLst/>
            <a:ahLst/>
            <a:cxnLst/>
            <a:rect l="0" t="0" r="0" b="0"/>
            <a:pathLst>
              <a:path w="213361" h="7621">
                <a:moveTo>
                  <a:pt x="0" y="7620"/>
                </a:moveTo>
                <a:lnTo>
                  <a:pt x="0" y="7620"/>
                </a:lnTo>
                <a:lnTo>
                  <a:pt x="0" y="7620"/>
                </a:lnTo>
                <a:lnTo>
                  <a:pt x="0" y="0"/>
                </a:lnTo>
                <a:lnTo>
                  <a:pt x="15240" y="0"/>
                </a:lnTo>
                <a:lnTo>
                  <a:pt x="30480" y="0"/>
                </a:lnTo>
                <a:lnTo>
                  <a:pt x="60960" y="0"/>
                </a:lnTo>
                <a:lnTo>
                  <a:pt x="99060" y="0"/>
                </a:lnTo>
                <a:lnTo>
                  <a:pt x="129540" y="7620"/>
                </a:lnTo>
                <a:lnTo>
                  <a:pt x="167640" y="7620"/>
                </a:lnTo>
                <a:lnTo>
                  <a:pt x="198120" y="7620"/>
                </a:lnTo>
                <a:lnTo>
                  <a:pt x="213360" y="7620"/>
                </a:lnTo>
                <a:lnTo>
                  <a:pt x="213360" y="7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372100" y="3649980"/>
            <a:ext cx="381001" cy="434341"/>
          </a:xfrm>
          <a:custGeom>
            <a:avLst/>
            <a:gdLst/>
            <a:ahLst/>
            <a:cxnLst/>
            <a:rect l="0" t="0" r="0" b="0"/>
            <a:pathLst>
              <a:path w="381001" h="434341">
                <a:moveTo>
                  <a:pt x="0" y="38100"/>
                </a:moveTo>
                <a:lnTo>
                  <a:pt x="0" y="30480"/>
                </a:lnTo>
                <a:lnTo>
                  <a:pt x="7620" y="22860"/>
                </a:lnTo>
                <a:lnTo>
                  <a:pt x="15240" y="22860"/>
                </a:lnTo>
                <a:lnTo>
                  <a:pt x="30480" y="15240"/>
                </a:lnTo>
                <a:lnTo>
                  <a:pt x="53340" y="7620"/>
                </a:lnTo>
                <a:lnTo>
                  <a:pt x="76200" y="0"/>
                </a:lnTo>
                <a:lnTo>
                  <a:pt x="106680" y="0"/>
                </a:lnTo>
                <a:lnTo>
                  <a:pt x="129540" y="0"/>
                </a:lnTo>
                <a:lnTo>
                  <a:pt x="160020" y="7620"/>
                </a:lnTo>
                <a:lnTo>
                  <a:pt x="190500" y="15240"/>
                </a:lnTo>
                <a:lnTo>
                  <a:pt x="220980" y="30480"/>
                </a:lnTo>
                <a:lnTo>
                  <a:pt x="243840" y="45720"/>
                </a:lnTo>
                <a:lnTo>
                  <a:pt x="259080" y="68580"/>
                </a:lnTo>
                <a:lnTo>
                  <a:pt x="274320" y="91440"/>
                </a:lnTo>
                <a:lnTo>
                  <a:pt x="281940" y="121920"/>
                </a:lnTo>
                <a:lnTo>
                  <a:pt x="266700" y="144780"/>
                </a:lnTo>
                <a:lnTo>
                  <a:pt x="259080" y="175260"/>
                </a:lnTo>
                <a:lnTo>
                  <a:pt x="236220" y="205740"/>
                </a:lnTo>
                <a:lnTo>
                  <a:pt x="213360" y="236220"/>
                </a:lnTo>
                <a:lnTo>
                  <a:pt x="198120" y="266700"/>
                </a:lnTo>
                <a:lnTo>
                  <a:pt x="167640" y="289560"/>
                </a:lnTo>
                <a:lnTo>
                  <a:pt x="152400" y="312420"/>
                </a:lnTo>
                <a:lnTo>
                  <a:pt x="137160" y="335280"/>
                </a:lnTo>
                <a:lnTo>
                  <a:pt x="129540" y="358140"/>
                </a:lnTo>
                <a:lnTo>
                  <a:pt x="129540" y="365760"/>
                </a:lnTo>
                <a:lnTo>
                  <a:pt x="137160" y="381000"/>
                </a:lnTo>
                <a:lnTo>
                  <a:pt x="152400" y="396240"/>
                </a:lnTo>
                <a:lnTo>
                  <a:pt x="182880" y="411480"/>
                </a:lnTo>
                <a:lnTo>
                  <a:pt x="213360" y="419100"/>
                </a:lnTo>
                <a:lnTo>
                  <a:pt x="251460" y="426720"/>
                </a:lnTo>
                <a:lnTo>
                  <a:pt x="289560" y="426720"/>
                </a:lnTo>
                <a:lnTo>
                  <a:pt x="335280" y="426720"/>
                </a:lnTo>
                <a:lnTo>
                  <a:pt x="365760" y="434340"/>
                </a:lnTo>
                <a:lnTo>
                  <a:pt x="381000" y="426720"/>
                </a:lnTo>
                <a:lnTo>
                  <a:pt x="381000" y="4267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905500" y="3596640"/>
            <a:ext cx="342901" cy="533401"/>
          </a:xfrm>
          <a:custGeom>
            <a:avLst/>
            <a:gdLst/>
            <a:ahLst/>
            <a:cxnLst/>
            <a:rect l="0" t="0" r="0" b="0"/>
            <a:pathLst>
              <a:path w="342901" h="533401">
                <a:moveTo>
                  <a:pt x="0" y="68580"/>
                </a:moveTo>
                <a:lnTo>
                  <a:pt x="0" y="68580"/>
                </a:lnTo>
                <a:lnTo>
                  <a:pt x="0" y="76200"/>
                </a:lnTo>
                <a:lnTo>
                  <a:pt x="0" y="76200"/>
                </a:lnTo>
                <a:lnTo>
                  <a:pt x="0" y="91440"/>
                </a:lnTo>
                <a:lnTo>
                  <a:pt x="0" y="114300"/>
                </a:lnTo>
                <a:lnTo>
                  <a:pt x="7620" y="144780"/>
                </a:lnTo>
                <a:lnTo>
                  <a:pt x="15240" y="175260"/>
                </a:lnTo>
                <a:lnTo>
                  <a:pt x="30480" y="205740"/>
                </a:lnTo>
                <a:lnTo>
                  <a:pt x="45720" y="243840"/>
                </a:lnTo>
                <a:lnTo>
                  <a:pt x="60960" y="281940"/>
                </a:lnTo>
                <a:lnTo>
                  <a:pt x="68580" y="320040"/>
                </a:lnTo>
                <a:lnTo>
                  <a:pt x="91440" y="358140"/>
                </a:lnTo>
                <a:lnTo>
                  <a:pt x="99060" y="396240"/>
                </a:lnTo>
                <a:lnTo>
                  <a:pt x="114300" y="434340"/>
                </a:lnTo>
                <a:lnTo>
                  <a:pt x="121920" y="464820"/>
                </a:lnTo>
                <a:lnTo>
                  <a:pt x="129540" y="495300"/>
                </a:lnTo>
                <a:lnTo>
                  <a:pt x="144780" y="510540"/>
                </a:lnTo>
                <a:lnTo>
                  <a:pt x="152400" y="525780"/>
                </a:lnTo>
                <a:lnTo>
                  <a:pt x="152400" y="533400"/>
                </a:lnTo>
                <a:lnTo>
                  <a:pt x="152400" y="533400"/>
                </a:lnTo>
                <a:lnTo>
                  <a:pt x="152400" y="533400"/>
                </a:lnTo>
                <a:lnTo>
                  <a:pt x="152400" y="525780"/>
                </a:lnTo>
                <a:lnTo>
                  <a:pt x="144780" y="510540"/>
                </a:lnTo>
                <a:lnTo>
                  <a:pt x="137160" y="487680"/>
                </a:lnTo>
                <a:lnTo>
                  <a:pt x="121920" y="457200"/>
                </a:lnTo>
                <a:lnTo>
                  <a:pt x="114300" y="419100"/>
                </a:lnTo>
                <a:lnTo>
                  <a:pt x="99060" y="381000"/>
                </a:lnTo>
                <a:lnTo>
                  <a:pt x="91440" y="342900"/>
                </a:lnTo>
                <a:lnTo>
                  <a:pt x="76200" y="297180"/>
                </a:lnTo>
                <a:lnTo>
                  <a:pt x="68580" y="251460"/>
                </a:lnTo>
                <a:lnTo>
                  <a:pt x="53340" y="205740"/>
                </a:lnTo>
                <a:lnTo>
                  <a:pt x="45720" y="167640"/>
                </a:lnTo>
                <a:lnTo>
                  <a:pt x="38100" y="129540"/>
                </a:lnTo>
                <a:lnTo>
                  <a:pt x="38100" y="99060"/>
                </a:lnTo>
                <a:lnTo>
                  <a:pt x="38100" y="68580"/>
                </a:lnTo>
                <a:lnTo>
                  <a:pt x="38100" y="45720"/>
                </a:lnTo>
                <a:lnTo>
                  <a:pt x="45720" y="30480"/>
                </a:lnTo>
                <a:lnTo>
                  <a:pt x="60960" y="15240"/>
                </a:lnTo>
                <a:lnTo>
                  <a:pt x="76200" y="7620"/>
                </a:lnTo>
                <a:lnTo>
                  <a:pt x="99060" y="0"/>
                </a:lnTo>
                <a:lnTo>
                  <a:pt x="121920" y="7620"/>
                </a:lnTo>
                <a:lnTo>
                  <a:pt x="144780" y="15240"/>
                </a:lnTo>
                <a:lnTo>
                  <a:pt x="175260" y="30480"/>
                </a:lnTo>
                <a:lnTo>
                  <a:pt x="213360" y="45720"/>
                </a:lnTo>
                <a:lnTo>
                  <a:pt x="243840" y="76200"/>
                </a:lnTo>
                <a:lnTo>
                  <a:pt x="274320" y="106680"/>
                </a:lnTo>
                <a:lnTo>
                  <a:pt x="297180" y="137160"/>
                </a:lnTo>
                <a:lnTo>
                  <a:pt x="320040" y="167640"/>
                </a:lnTo>
                <a:lnTo>
                  <a:pt x="335280" y="198120"/>
                </a:lnTo>
                <a:lnTo>
                  <a:pt x="342900" y="220980"/>
                </a:lnTo>
                <a:lnTo>
                  <a:pt x="342900" y="243840"/>
                </a:lnTo>
                <a:lnTo>
                  <a:pt x="335280" y="266700"/>
                </a:lnTo>
                <a:lnTo>
                  <a:pt x="320040" y="281940"/>
                </a:lnTo>
                <a:lnTo>
                  <a:pt x="304800" y="281940"/>
                </a:lnTo>
                <a:lnTo>
                  <a:pt x="289560" y="289560"/>
                </a:lnTo>
                <a:lnTo>
                  <a:pt x="259080" y="297180"/>
                </a:lnTo>
                <a:lnTo>
                  <a:pt x="236220" y="289560"/>
                </a:lnTo>
                <a:lnTo>
                  <a:pt x="205740" y="289560"/>
                </a:lnTo>
                <a:lnTo>
                  <a:pt x="175260" y="289560"/>
                </a:lnTo>
                <a:lnTo>
                  <a:pt x="152400" y="281940"/>
                </a:lnTo>
                <a:lnTo>
                  <a:pt x="137160" y="281940"/>
                </a:lnTo>
                <a:lnTo>
                  <a:pt x="121920" y="274320"/>
                </a:lnTo>
                <a:lnTo>
                  <a:pt x="114300" y="274320"/>
                </a:lnTo>
                <a:lnTo>
                  <a:pt x="106680" y="274320"/>
                </a:lnTo>
                <a:lnTo>
                  <a:pt x="106680" y="274320"/>
                </a:lnTo>
                <a:lnTo>
                  <a:pt x="106680" y="2743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492240" y="3863340"/>
            <a:ext cx="1615441" cy="83821"/>
          </a:xfrm>
          <a:custGeom>
            <a:avLst/>
            <a:gdLst/>
            <a:ahLst/>
            <a:cxnLst/>
            <a:rect l="0" t="0" r="0" b="0"/>
            <a:pathLst>
              <a:path w="1615441" h="83821">
                <a:moveTo>
                  <a:pt x="0" y="83820"/>
                </a:moveTo>
                <a:lnTo>
                  <a:pt x="0" y="83820"/>
                </a:lnTo>
                <a:lnTo>
                  <a:pt x="0" y="83820"/>
                </a:lnTo>
                <a:lnTo>
                  <a:pt x="0" y="83820"/>
                </a:lnTo>
                <a:lnTo>
                  <a:pt x="0" y="83820"/>
                </a:lnTo>
                <a:lnTo>
                  <a:pt x="0" y="83820"/>
                </a:lnTo>
                <a:lnTo>
                  <a:pt x="0" y="83820"/>
                </a:lnTo>
                <a:lnTo>
                  <a:pt x="15240" y="76200"/>
                </a:lnTo>
                <a:lnTo>
                  <a:pt x="15240" y="76200"/>
                </a:lnTo>
                <a:lnTo>
                  <a:pt x="30480" y="76200"/>
                </a:lnTo>
                <a:lnTo>
                  <a:pt x="38100" y="76200"/>
                </a:lnTo>
                <a:lnTo>
                  <a:pt x="53340" y="68580"/>
                </a:lnTo>
                <a:lnTo>
                  <a:pt x="68580" y="68580"/>
                </a:lnTo>
                <a:lnTo>
                  <a:pt x="91440" y="60960"/>
                </a:lnTo>
                <a:lnTo>
                  <a:pt x="106680" y="60960"/>
                </a:lnTo>
                <a:lnTo>
                  <a:pt x="137160" y="53340"/>
                </a:lnTo>
                <a:lnTo>
                  <a:pt x="160020" y="53340"/>
                </a:lnTo>
                <a:lnTo>
                  <a:pt x="198120" y="45720"/>
                </a:lnTo>
                <a:lnTo>
                  <a:pt x="236220" y="45720"/>
                </a:lnTo>
                <a:lnTo>
                  <a:pt x="266700" y="45720"/>
                </a:lnTo>
                <a:lnTo>
                  <a:pt x="312420" y="38100"/>
                </a:lnTo>
                <a:lnTo>
                  <a:pt x="358140" y="38100"/>
                </a:lnTo>
                <a:lnTo>
                  <a:pt x="396240" y="30480"/>
                </a:lnTo>
                <a:lnTo>
                  <a:pt x="441960" y="30480"/>
                </a:lnTo>
                <a:lnTo>
                  <a:pt x="487680" y="22860"/>
                </a:lnTo>
                <a:lnTo>
                  <a:pt x="525780" y="22860"/>
                </a:lnTo>
                <a:lnTo>
                  <a:pt x="563880" y="15240"/>
                </a:lnTo>
                <a:lnTo>
                  <a:pt x="609600" y="15240"/>
                </a:lnTo>
                <a:lnTo>
                  <a:pt x="647700" y="7620"/>
                </a:lnTo>
                <a:lnTo>
                  <a:pt x="693420" y="7620"/>
                </a:lnTo>
                <a:lnTo>
                  <a:pt x="739140" y="15240"/>
                </a:lnTo>
                <a:lnTo>
                  <a:pt x="784860" y="7620"/>
                </a:lnTo>
                <a:lnTo>
                  <a:pt x="830580" y="7620"/>
                </a:lnTo>
                <a:lnTo>
                  <a:pt x="876300" y="7620"/>
                </a:lnTo>
                <a:lnTo>
                  <a:pt x="914400" y="7620"/>
                </a:lnTo>
                <a:lnTo>
                  <a:pt x="952500" y="7620"/>
                </a:lnTo>
                <a:lnTo>
                  <a:pt x="998220" y="7620"/>
                </a:lnTo>
                <a:lnTo>
                  <a:pt x="1043940" y="7620"/>
                </a:lnTo>
                <a:lnTo>
                  <a:pt x="1082040" y="0"/>
                </a:lnTo>
                <a:lnTo>
                  <a:pt x="1135380" y="0"/>
                </a:lnTo>
                <a:lnTo>
                  <a:pt x="1173480" y="0"/>
                </a:lnTo>
                <a:lnTo>
                  <a:pt x="1211580" y="0"/>
                </a:lnTo>
                <a:lnTo>
                  <a:pt x="1249680" y="0"/>
                </a:lnTo>
                <a:lnTo>
                  <a:pt x="1287780" y="0"/>
                </a:lnTo>
                <a:lnTo>
                  <a:pt x="1325880" y="0"/>
                </a:lnTo>
                <a:lnTo>
                  <a:pt x="1363980" y="0"/>
                </a:lnTo>
                <a:lnTo>
                  <a:pt x="1394460" y="0"/>
                </a:lnTo>
                <a:lnTo>
                  <a:pt x="1432560" y="7620"/>
                </a:lnTo>
                <a:lnTo>
                  <a:pt x="1470660" y="7620"/>
                </a:lnTo>
                <a:lnTo>
                  <a:pt x="1508760" y="7620"/>
                </a:lnTo>
                <a:lnTo>
                  <a:pt x="1539240" y="15240"/>
                </a:lnTo>
                <a:lnTo>
                  <a:pt x="1569720" y="15240"/>
                </a:lnTo>
                <a:lnTo>
                  <a:pt x="1584960" y="15240"/>
                </a:lnTo>
                <a:lnTo>
                  <a:pt x="1600200" y="15240"/>
                </a:lnTo>
                <a:lnTo>
                  <a:pt x="1607820" y="15240"/>
                </a:lnTo>
                <a:lnTo>
                  <a:pt x="1615440" y="15240"/>
                </a:lnTo>
                <a:lnTo>
                  <a:pt x="1615440" y="15240"/>
                </a:lnTo>
                <a:lnTo>
                  <a:pt x="1615440" y="15240"/>
                </a:lnTo>
                <a:lnTo>
                  <a:pt x="1607820" y="15240"/>
                </a:lnTo>
                <a:lnTo>
                  <a:pt x="1607820" y="15240"/>
                </a:lnTo>
                <a:lnTo>
                  <a:pt x="1607820" y="15240"/>
                </a:lnTo>
                <a:lnTo>
                  <a:pt x="1607820" y="15240"/>
                </a:lnTo>
                <a:lnTo>
                  <a:pt x="1607820" y="15240"/>
                </a:lnTo>
                <a:lnTo>
                  <a:pt x="1607820" y="15240"/>
                </a:lnTo>
                <a:lnTo>
                  <a:pt x="1607820" y="152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909560" y="3794760"/>
            <a:ext cx="365761" cy="251461"/>
          </a:xfrm>
          <a:custGeom>
            <a:avLst/>
            <a:gdLst/>
            <a:ahLst/>
            <a:cxnLst/>
            <a:rect l="0" t="0" r="0" b="0"/>
            <a:pathLst>
              <a:path w="365761" h="2514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5240" y="0"/>
                </a:lnTo>
                <a:lnTo>
                  <a:pt x="38100" y="7620"/>
                </a:lnTo>
                <a:lnTo>
                  <a:pt x="68580" y="15240"/>
                </a:lnTo>
                <a:lnTo>
                  <a:pt x="114300" y="22860"/>
                </a:lnTo>
                <a:lnTo>
                  <a:pt x="160020" y="38100"/>
                </a:lnTo>
                <a:lnTo>
                  <a:pt x="205740" y="53340"/>
                </a:lnTo>
                <a:lnTo>
                  <a:pt x="251460" y="68580"/>
                </a:lnTo>
                <a:lnTo>
                  <a:pt x="297180" y="83820"/>
                </a:lnTo>
                <a:lnTo>
                  <a:pt x="320040" y="99060"/>
                </a:lnTo>
                <a:lnTo>
                  <a:pt x="342900" y="114300"/>
                </a:lnTo>
                <a:lnTo>
                  <a:pt x="358140" y="121920"/>
                </a:lnTo>
                <a:lnTo>
                  <a:pt x="365760" y="129540"/>
                </a:lnTo>
                <a:lnTo>
                  <a:pt x="365760" y="137160"/>
                </a:lnTo>
                <a:lnTo>
                  <a:pt x="358140" y="152400"/>
                </a:lnTo>
                <a:lnTo>
                  <a:pt x="342900" y="160020"/>
                </a:lnTo>
                <a:lnTo>
                  <a:pt x="312420" y="167640"/>
                </a:lnTo>
                <a:lnTo>
                  <a:pt x="289560" y="175260"/>
                </a:lnTo>
                <a:lnTo>
                  <a:pt x="243840" y="182880"/>
                </a:lnTo>
                <a:lnTo>
                  <a:pt x="205740" y="190500"/>
                </a:lnTo>
                <a:lnTo>
                  <a:pt x="167640" y="205740"/>
                </a:lnTo>
                <a:lnTo>
                  <a:pt x="129540" y="213360"/>
                </a:lnTo>
                <a:lnTo>
                  <a:pt x="106680" y="220980"/>
                </a:lnTo>
                <a:lnTo>
                  <a:pt x="76200" y="228600"/>
                </a:lnTo>
                <a:lnTo>
                  <a:pt x="60960" y="236220"/>
                </a:lnTo>
                <a:lnTo>
                  <a:pt x="45720" y="243840"/>
                </a:lnTo>
                <a:lnTo>
                  <a:pt x="38100" y="251460"/>
                </a:lnTo>
                <a:lnTo>
                  <a:pt x="30480" y="251460"/>
                </a:lnTo>
                <a:lnTo>
                  <a:pt x="30480" y="251460"/>
                </a:lnTo>
                <a:lnTo>
                  <a:pt x="30480" y="251460"/>
                </a:lnTo>
                <a:lnTo>
                  <a:pt x="30480" y="251460"/>
                </a:lnTo>
                <a:lnTo>
                  <a:pt x="30480" y="251460"/>
                </a:lnTo>
                <a:lnTo>
                  <a:pt x="30480" y="251460"/>
                </a:lnTo>
                <a:lnTo>
                  <a:pt x="30480" y="251460"/>
                </a:lnTo>
                <a:lnTo>
                  <a:pt x="30480" y="251460"/>
                </a:lnTo>
                <a:lnTo>
                  <a:pt x="30480" y="2514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87680" y="4808220"/>
            <a:ext cx="510541" cy="609601"/>
          </a:xfrm>
          <a:custGeom>
            <a:avLst/>
            <a:gdLst/>
            <a:ahLst/>
            <a:cxnLst/>
            <a:rect l="0" t="0" r="0" b="0"/>
            <a:pathLst>
              <a:path w="510541" h="609601">
                <a:moveTo>
                  <a:pt x="426720" y="0"/>
                </a:moveTo>
                <a:lnTo>
                  <a:pt x="426720" y="0"/>
                </a:lnTo>
                <a:lnTo>
                  <a:pt x="419100" y="0"/>
                </a:lnTo>
                <a:lnTo>
                  <a:pt x="419100" y="0"/>
                </a:lnTo>
                <a:lnTo>
                  <a:pt x="411480" y="0"/>
                </a:lnTo>
                <a:lnTo>
                  <a:pt x="396240" y="0"/>
                </a:lnTo>
                <a:lnTo>
                  <a:pt x="381000" y="0"/>
                </a:lnTo>
                <a:lnTo>
                  <a:pt x="350520" y="7620"/>
                </a:lnTo>
                <a:lnTo>
                  <a:pt x="335280" y="7620"/>
                </a:lnTo>
                <a:lnTo>
                  <a:pt x="312420" y="15240"/>
                </a:lnTo>
                <a:lnTo>
                  <a:pt x="281940" y="22860"/>
                </a:lnTo>
                <a:lnTo>
                  <a:pt x="251460" y="30480"/>
                </a:lnTo>
                <a:lnTo>
                  <a:pt x="220980" y="45720"/>
                </a:lnTo>
                <a:lnTo>
                  <a:pt x="182880" y="60960"/>
                </a:lnTo>
                <a:lnTo>
                  <a:pt x="152400" y="76200"/>
                </a:lnTo>
                <a:lnTo>
                  <a:pt x="121920" y="99060"/>
                </a:lnTo>
                <a:lnTo>
                  <a:pt x="91440" y="121920"/>
                </a:lnTo>
                <a:lnTo>
                  <a:pt x="68580" y="144780"/>
                </a:lnTo>
                <a:lnTo>
                  <a:pt x="45720" y="175260"/>
                </a:lnTo>
                <a:lnTo>
                  <a:pt x="30480" y="205740"/>
                </a:lnTo>
                <a:lnTo>
                  <a:pt x="15240" y="236220"/>
                </a:lnTo>
                <a:lnTo>
                  <a:pt x="0" y="274320"/>
                </a:lnTo>
                <a:lnTo>
                  <a:pt x="0" y="304800"/>
                </a:lnTo>
                <a:lnTo>
                  <a:pt x="0" y="342900"/>
                </a:lnTo>
                <a:lnTo>
                  <a:pt x="7620" y="373380"/>
                </a:lnTo>
                <a:lnTo>
                  <a:pt x="15240" y="403860"/>
                </a:lnTo>
                <a:lnTo>
                  <a:pt x="30480" y="434340"/>
                </a:lnTo>
                <a:lnTo>
                  <a:pt x="45720" y="464820"/>
                </a:lnTo>
                <a:lnTo>
                  <a:pt x="68580" y="487680"/>
                </a:lnTo>
                <a:lnTo>
                  <a:pt x="91440" y="518160"/>
                </a:lnTo>
                <a:lnTo>
                  <a:pt x="121920" y="533400"/>
                </a:lnTo>
                <a:lnTo>
                  <a:pt x="144780" y="556260"/>
                </a:lnTo>
                <a:lnTo>
                  <a:pt x="175260" y="571500"/>
                </a:lnTo>
                <a:lnTo>
                  <a:pt x="205740" y="586740"/>
                </a:lnTo>
                <a:lnTo>
                  <a:pt x="243840" y="594360"/>
                </a:lnTo>
                <a:lnTo>
                  <a:pt x="266700" y="601980"/>
                </a:lnTo>
                <a:lnTo>
                  <a:pt x="297180" y="609600"/>
                </a:lnTo>
                <a:lnTo>
                  <a:pt x="327660" y="609600"/>
                </a:lnTo>
                <a:lnTo>
                  <a:pt x="350520" y="609600"/>
                </a:lnTo>
                <a:lnTo>
                  <a:pt x="381000" y="609600"/>
                </a:lnTo>
                <a:lnTo>
                  <a:pt x="403860" y="609600"/>
                </a:lnTo>
                <a:lnTo>
                  <a:pt x="426720" y="609600"/>
                </a:lnTo>
                <a:lnTo>
                  <a:pt x="449580" y="601980"/>
                </a:lnTo>
                <a:lnTo>
                  <a:pt x="472440" y="601980"/>
                </a:lnTo>
                <a:lnTo>
                  <a:pt x="480060" y="594360"/>
                </a:lnTo>
                <a:lnTo>
                  <a:pt x="487680" y="586740"/>
                </a:lnTo>
                <a:lnTo>
                  <a:pt x="502920" y="579120"/>
                </a:lnTo>
                <a:lnTo>
                  <a:pt x="502920" y="579120"/>
                </a:lnTo>
                <a:lnTo>
                  <a:pt x="510540" y="579120"/>
                </a:lnTo>
                <a:lnTo>
                  <a:pt x="510540" y="579120"/>
                </a:lnTo>
                <a:lnTo>
                  <a:pt x="510540" y="579120"/>
                </a:lnTo>
                <a:lnTo>
                  <a:pt x="510540" y="579120"/>
                </a:lnTo>
                <a:lnTo>
                  <a:pt x="510540" y="579120"/>
                </a:lnTo>
                <a:lnTo>
                  <a:pt x="510540" y="579120"/>
                </a:lnTo>
                <a:lnTo>
                  <a:pt x="510540" y="579120"/>
                </a:lnTo>
                <a:lnTo>
                  <a:pt x="510540" y="579120"/>
                </a:lnTo>
                <a:lnTo>
                  <a:pt x="510540" y="5791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127760" y="5250180"/>
            <a:ext cx="220981" cy="358141"/>
          </a:xfrm>
          <a:custGeom>
            <a:avLst/>
            <a:gdLst/>
            <a:ahLst/>
            <a:cxnLst/>
            <a:rect l="0" t="0" r="0" b="0"/>
            <a:pathLst>
              <a:path w="220981" h="358141">
                <a:moveTo>
                  <a:pt x="220980" y="0"/>
                </a:moveTo>
                <a:lnTo>
                  <a:pt x="220980" y="0"/>
                </a:lnTo>
                <a:lnTo>
                  <a:pt x="220980" y="0"/>
                </a:lnTo>
                <a:lnTo>
                  <a:pt x="213360" y="0"/>
                </a:lnTo>
                <a:lnTo>
                  <a:pt x="213360" y="0"/>
                </a:lnTo>
                <a:lnTo>
                  <a:pt x="213360" y="0"/>
                </a:lnTo>
                <a:lnTo>
                  <a:pt x="205740" y="0"/>
                </a:lnTo>
                <a:lnTo>
                  <a:pt x="198120" y="0"/>
                </a:lnTo>
                <a:lnTo>
                  <a:pt x="182880" y="0"/>
                </a:lnTo>
                <a:lnTo>
                  <a:pt x="175260" y="7620"/>
                </a:lnTo>
                <a:lnTo>
                  <a:pt x="160020" y="15240"/>
                </a:lnTo>
                <a:lnTo>
                  <a:pt x="144780" y="22860"/>
                </a:lnTo>
                <a:lnTo>
                  <a:pt x="121920" y="30480"/>
                </a:lnTo>
                <a:lnTo>
                  <a:pt x="99060" y="38100"/>
                </a:lnTo>
                <a:lnTo>
                  <a:pt x="83820" y="53340"/>
                </a:lnTo>
                <a:lnTo>
                  <a:pt x="60960" y="68580"/>
                </a:lnTo>
                <a:lnTo>
                  <a:pt x="45720" y="91440"/>
                </a:lnTo>
                <a:lnTo>
                  <a:pt x="30480" y="106680"/>
                </a:lnTo>
                <a:lnTo>
                  <a:pt x="22860" y="129540"/>
                </a:lnTo>
                <a:lnTo>
                  <a:pt x="7620" y="152400"/>
                </a:lnTo>
                <a:lnTo>
                  <a:pt x="7620" y="182880"/>
                </a:lnTo>
                <a:lnTo>
                  <a:pt x="0" y="205740"/>
                </a:lnTo>
                <a:lnTo>
                  <a:pt x="0" y="228600"/>
                </a:lnTo>
                <a:lnTo>
                  <a:pt x="7620" y="251460"/>
                </a:lnTo>
                <a:lnTo>
                  <a:pt x="22860" y="274320"/>
                </a:lnTo>
                <a:lnTo>
                  <a:pt x="30480" y="297180"/>
                </a:lnTo>
                <a:lnTo>
                  <a:pt x="45720" y="312420"/>
                </a:lnTo>
                <a:lnTo>
                  <a:pt x="60960" y="327660"/>
                </a:lnTo>
                <a:lnTo>
                  <a:pt x="83820" y="342900"/>
                </a:lnTo>
                <a:lnTo>
                  <a:pt x="106680" y="358140"/>
                </a:lnTo>
                <a:lnTo>
                  <a:pt x="121920" y="358140"/>
                </a:lnTo>
                <a:lnTo>
                  <a:pt x="137160" y="358140"/>
                </a:lnTo>
                <a:lnTo>
                  <a:pt x="160020" y="358140"/>
                </a:lnTo>
                <a:lnTo>
                  <a:pt x="175260" y="350520"/>
                </a:lnTo>
                <a:lnTo>
                  <a:pt x="190500" y="342900"/>
                </a:lnTo>
                <a:lnTo>
                  <a:pt x="198120" y="335280"/>
                </a:lnTo>
                <a:lnTo>
                  <a:pt x="205740" y="320040"/>
                </a:lnTo>
                <a:lnTo>
                  <a:pt x="205740" y="297180"/>
                </a:lnTo>
                <a:lnTo>
                  <a:pt x="213360" y="281940"/>
                </a:lnTo>
                <a:lnTo>
                  <a:pt x="205740" y="259080"/>
                </a:lnTo>
                <a:lnTo>
                  <a:pt x="198120" y="243840"/>
                </a:lnTo>
                <a:lnTo>
                  <a:pt x="190500" y="220980"/>
                </a:lnTo>
                <a:lnTo>
                  <a:pt x="167640" y="205740"/>
                </a:lnTo>
                <a:lnTo>
                  <a:pt x="152400" y="198120"/>
                </a:lnTo>
                <a:lnTo>
                  <a:pt x="129540" y="190500"/>
                </a:lnTo>
                <a:lnTo>
                  <a:pt x="114300" y="182880"/>
                </a:lnTo>
                <a:lnTo>
                  <a:pt x="91440" y="182880"/>
                </a:lnTo>
                <a:lnTo>
                  <a:pt x="76200" y="182880"/>
                </a:lnTo>
                <a:lnTo>
                  <a:pt x="60960" y="182880"/>
                </a:lnTo>
                <a:lnTo>
                  <a:pt x="45720" y="182880"/>
                </a:lnTo>
                <a:lnTo>
                  <a:pt x="38100" y="190500"/>
                </a:lnTo>
                <a:lnTo>
                  <a:pt x="30480" y="198120"/>
                </a:lnTo>
                <a:lnTo>
                  <a:pt x="30480" y="205740"/>
                </a:lnTo>
                <a:lnTo>
                  <a:pt x="22860" y="213360"/>
                </a:lnTo>
                <a:lnTo>
                  <a:pt x="22860" y="213360"/>
                </a:lnTo>
                <a:lnTo>
                  <a:pt x="22860" y="220980"/>
                </a:lnTo>
                <a:lnTo>
                  <a:pt x="22860" y="2209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531620" y="4953000"/>
            <a:ext cx="22861" cy="502921"/>
          </a:xfrm>
          <a:custGeom>
            <a:avLst/>
            <a:gdLst/>
            <a:ahLst/>
            <a:cxnLst/>
            <a:rect l="0" t="0" r="0" b="0"/>
            <a:pathLst>
              <a:path w="22861" h="502921">
                <a:moveTo>
                  <a:pt x="22860" y="0"/>
                </a:moveTo>
                <a:lnTo>
                  <a:pt x="22860" y="7620"/>
                </a:lnTo>
                <a:lnTo>
                  <a:pt x="22860" y="22860"/>
                </a:lnTo>
                <a:lnTo>
                  <a:pt x="15240" y="30480"/>
                </a:lnTo>
                <a:lnTo>
                  <a:pt x="15240" y="53340"/>
                </a:lnTo>
                <a:lnTo>
                  <a:pt x="7620" y="83820"/>
                </a:lnTo>
                <a:lnTo>
                  <a:pt x="7620" y="114300"/>
                </a:lnTo>
                <a:lnTo>
                  <a:pt x="7620" y="152400"/>
                </a:lnTo>
                <a:lnTo>
                  <a:pt x="0" y="190500"/>
                </a:lnTo>
                <a:lnTo>
                  <a:pt x="0" y="228600"/>
                </a:lnTo>
                <a:lnTo>
                  <a:pt x="0" y="266700"/>
                </a:lnTo>
                <a:lnTo>
                  <a:pt x="0" y="312420"/>
                </a:lnTo>
                <a:lnTo>
                  <a:pt x="0" y="350520"/>
                </a:lnTo>
                <a:lnTo>
                  <a:pt x="7620" y="388620"/>
                </a:lnTo>
                <a:lnTo>
                  <a:pt x="0" y="419100"/>
                </a:lnTo>
                <a:lnTo>
                  <a:pt x="0" y="449580"/>
                </a:lnTo>
                <a:lnTo>
                  <a:pt x="0" y="472440"/>
                </a:lnTo>
                <a:lnTo>
                  <a:pt x="0" y="487680"/>
                </a:lnTo>
                <a:lnTo>
                  <a:pt x="7620" y="495300"/>
                </a:lnTo>
                <a:lnTo>
                  <a:pt x="7620" y="502920"/>
                </a:lnTo>
                <a:lnTo>
                  <a:pt x="0" y="502920"/>
                </a:lnTo>
                <a:lnTo>
                  <a:pt x="0" y="502920"/>
                </a:lnTo>
                <a:lnTo>
                  <a:pt x="0" y="5029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805940" y="4846320"/>
            <a:ext cx="53341" cy="655321"/>
          </a:xfrm>
          <a:custGeom>
            <a:avLst/>
            <a:gdLst/>
            <a:ahLst/>
            <a:cxnLst/>
            <a:rect l="0" t="0" r="0" b="0"/>
            <a:pathLst>
              <a:path w="53341" h="655321">
                <a:moveTo>
                  <a:pt x="53340" y="0"/>
                </a:moveTo>
                <a:lnTo>
                  <a:pt x="53340" y="7620"/>
                </a:lnTo>
                <a:lnTo>
                  <a:pt x="53340" y="30480"/>
                </a:lnTo>
                <a:lnTo>
                  <a:pt x="45720" y="38100"/>
                </a:lnTo>
                <a:lnTo>
                  <a:pt x="38100" y="68580"/>
                </a:lnTo>
                <a:lnTo>
                  <a:pt x="30480" y="114300"/>
                </a:lnTo>
                <a:lnTo>
                  <a:pt x="30480" y="152400"/>
                </a:lnTo>
                <a:lnTo>
                  <a:pt x="22860" y="190500"/>
                </a:lnTo>
                <a:lnTo>
                  <a:pt x="15240" y="236220"/>
                </a:lnTo>
                <a:lnTo>
                  <a:pt x="7620" y="281940"/>
                </a:lnTo>
                <a:lnTo>
                  <a:pt x="7620" y="327660"/>
                </a:lnTo>
                <a:lnTo>
                  <a:pt x="0" y="373380"/>
                </a:lnTo>
                <a:lnTo>
                  <a:pt x="0" y="419100"/>
                </a:lnTo>
                <a:lnTo>
                  <a:pt x="0" y="457200"/>
                </a:lnTo>
                <a:lnTo>
                  <a:pt x="0" y="495300"/>
                </a:lnTo>
                <a:lnTo>
                  <a:pt x="0" y="525780"/>
                </a:lnTo>
                <a:lnTo>
                  <a:pt x="7620" y="556260"/>
                </a:lnTo>
                <a:lnTo>
                  <a:pt x="15240" y="579120"/>
                </a:lnTo>
                <a:lnTo>
                  <a:pt x="15240" y="594360"/>
                </a:lnTo>
                <a:lnTo>
                  <a:pt x="22860" y="609600"/>
                </a:lnTo>
                <a:lnTo>
                  <a:pt x="22860" y="624840"/>
                </a:lnTo>
                <a:lnTo>
                  <a:pt x="30480" y="632460"/>
                </a:lnTo>
                <a:lnTo>
                  <a:pt x="30480" y="640080"/>
                </a:lnTo>
                <a:lnTo>
                  <a:pt x="38100" y="647700"/>
                </a:lnTo>
                <a:lnTo>
                  <a:pt x="38100" y="655320"/>
                </a:lnTo>
                <a:lnTo>
                  <a:pt x="38100" y="6553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15440" y="5265420"/>
            <a:ext cx="198121" cy="22861"/>
          </a:xfrm>
          <a:custGeom>
            <a:avLst/>
            <a:gdLst/>
            <a:ahLst/>
            <a:cxnLst/>
            <a:rect l="0" t="0" r="0" b="0"/>
            <a:pathLst>
              <a:path w="198121" h="22861">
                <a:moveTo>
                  <a:pt x="0" y="0"/>
                </a:moveTo>
                <a:lnTo>
                  <a:pt x="7620" y="0"/>
                </a:lnTo>
                <a:lnTo>
                  <a:pt x="22860" y="0"/>
                </a:lnTo>
                <a:lnTo>
                  <a:pt x="30480" y="0"/>
                </a:lnTo>
                <a:lnTo>
                  <a:pt x="60960" y="7620"/>
                </a:lnTo>
                <a:lnTo>
                  <a:pt x="91440" y="7620"/>
                </a:lnTo>
                <a:lnTo>
                  <a:pt x="129540" y="15240"/>
                </a:lnTo>
                <a:lnTo>
                  <a:pt x="167640" y="22860"/>
                </a:lnTo>
                <a:lnTo>
                  <a:pt x="182880" y="22860"/>
                </a:lnTo>
                <a:lnTo>
                  <a:pt x="198120" y="22860"/>
                </a:lnTo>
                <a:lnTo>
                  <a:pt x="198120" y="22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988820" y="5334000"/>
            <a:ext cx="30481" cy="220981"/>
          </a:xfrm>
          <a:custGeom>
            <a:avLst/>
            <a:gdLst/>
            <a:ahLst/>
            <a:cxnLst/>
            <a:rect l="0" t="0" r="0" b="0"/>
            <a:pathLst>
              <a:path w="30481" h="220981">
                <a:moveTo>
                  <a:pt x="0" y="0"/>
                </a:moveTo>
                <a:lnTo>
                  <a:pt x="7620" y="15240"/>
                </a:lnTo>
                <a:lnTo>
                  <a:pt x="7620" y="30480"/>
                </a:lnTo>
                <a:lnTo>
                  <a:pt x="7620" y="38100"/>
                </a:lnTo>
                <a:lnTo>
                  <a:pt x="15240" y="68580"/>
                </a:lnTo>
                <a:lnTo>
                  <a:pt x="15240" y="91440"/>
                </a:lnTo>
                <a:lnTo>
                  <a:pt x="15240" y="114300"/>
                </a:lnTo>
                <a:lnTo>
                  <a:pt x="22860" y="144780"/>
                </a:lnTo>
                <a:lnTo>
                  <a:pt x="22860" y="167640"/>
                </a:lnTo>
                <a:lnTo>
                  <a:pt x="30480" y="182880"/>
                </a:lnTo>
                <a:lnTo>
                  <a:pt x="30480" y="198120"/>
                </a:lnTo>
                <a:lnTo>
                  <a:pt x="30480" y="220980"/>
                </a:lnTo>
                <a:lnTo>
                  <a:pt x="30480" y="220980"/>
                </a:lnTo>
                <a:lnTo>
                  <a:pt x="30480" y="2209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110740" y="5311140"/>
            <a:ext cx="228601" cy="304801"/>
          </a:xfrm>
          <a:custGeom>
            <a:avLst/>
            <a:gdLst/>
            <a:ahLst/>
            <a:cxnLst/>
            <a:rect l="0" t="0" r="0" b="0"/>
            <a:pathLst>
              <a:path w="228601" h="304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5240" y="7620"/>
                </a:lnTo>
                <a:lnTo>
                  <a:pt x="30480" y="7620"/>
                </a:lnTo>
                <a:lnTo>
                  <a:pt x="60960" y="22860"/>
                </a:lnTo>
                <a:lnTo>
                  <a:pt x="91440" y="30480"/>
                </a:lnTo>
                <a:lnTo>
                  <a:pt x="121920" y="53340"/>
                </a:lnTo>
                <a:lnTo>
                  <a:pt x="144780" y="68580"/>
                </a:lnTo>
                <a:lnTo>
                  <a:pt x="167640" y="91440"/>
                </a:lnTo>
                <a:lnTo>
                  <a:pt x="182880" y="114300"/>
                </a:lnTo>
                <a:lnTo>
                  <a:pt x="190500" y="129540"/>
                </a:lnTo>
                <a:lnTo>
                  <a:pt x="190500" y="144780"/>
                </a:lnTo>
                <a:lnTo>
                  <a:pt x="190500" y="160020"/>
                </a:lnTo>
                <a:lnTo>
                  <a:pt x="175260" y="175260"/>
                </a:lnTo>
                <a:lnTo>
                  <a:pt x="152400" y="175260"/>
                </a:lnTo>
                <a:lnTo>
                  <a:pt x="129540" y="182880"/>
                </a:lnTo>
                <a:lnTo>
                  <a:pt x="106680" y="190500"/>
                </a:lnTo>
                <a:lnTo>
                  <a:pt x="83820" y="198120"/>
                </a:lnTo>
                <a:lnTo>
                  <a:pt x="76200" y="205740"/>
                </a:lnTo>
                <a:lnTo>
                  <a:pt x="60960" y="213360"/>
                </a:lnTo>
                <a:lnTo>
                  <a:pt x="60960" y="220980"/>
                </a:lnTo>
                <a:lnTo>
                  <a:pt x="60960" y="228600"/>
                </a:lnTo>
                <a:lnTo>
                  <a:pt x="76200" y="243840"/>
                </a:lnTo>
                <a:lnTo>
                  <a:pt x="91440" y="259080"/>
                </a:lnTo>
                <a:lnTo>
                  <a:pt x="114300" y="274320"/>
                </a:lnTo>
                <a:lnTo>
                  <a:pt x="137160" y="281940"/>
                </a:lnTo>
                <a:lnTo>
                  <a:pt x="160020" y="297180"/>
                </a:lnTo>
                <a:lnTo>
                  <a:pt x="175260" y="297180"/>
                </a:lnTo>
                <a:lnTo>
                  <a:pt x="190500" y="304800"/>
                </a:lnTo>
                <a:lnTo>
                  <a:pt x="205740" y="304800"/>
                </a:lnTo>
                <a:lnTo>
                  <a:pt x="213360" y="304800"/>
                </a:lnTo>
                <a:lnTo>
                  <a:pt x="220980" y="304800"/>
                </a:lnTo>
                <a:lnTo>
                  <a:pt x="220980" y="304800"/>
                </a:lnTo>
                <a:lnTo>
                  <a:pt x="220980" y="304800"/>
                </a:lnTo>
                <a:lnTo>
                  <a:pt x="220980" y="304800"/>
                </a:lnTo>
                <a:lnTo>
                  <a:pt x="220980" y="304800"/>
                </a:lnTo>
                <a:lnTo>
                  <a:pt x="220980" y="304800"/>
                </a:lnTo>
                <a:lnTo>
                  <a:pt x="220980" y="304800"/>
                </a:lnTo>
                <a:lnTo>
                  <a:pt x="220980" y="304800"/>
                </a:lnTo>
                <a:lnTo>
                  <a:pt x="228600" y="304800"/>
                </a:lnTo>
                <a:lnTo>
                  <a:pt x="228600" y="304800"/>
                </a:lnTo>
                <a:lnTo>
                  <a:pt x="228600" y="304800"/>
                </a:lnTo>
                <a:lnTo>
                  <a:pt x="228600" y="304800"/>
                </a:lnTo>
                <a:lnTo>
                  <a:pt x="228600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400300" y="4922520"/>
            <a:ext cx="655321" cy="640081"/>
          </a:xfrm>
          <a:custGeom>
            <a:avLst/>
            <a:gdLst/>
            <a:ahLst/>
            <a:cxnLst/>
            <a:rect l="0" t="0" r="0" b="0"/>
            <a:pathLst>
              <a:path w="655321" h="640081">
                <a:moveTo>
                  <a:pt x="480060" y="22860"/>
                </a:moveTo>
                <a:lnTo>
                  <a:pt x="480060" y="15240"/>
                </a:lnTo>
                <a:lnTo>
                  <a:pt x="480060" y="15240"/>
                </a:lnTo>
                <a:lnTo>
                  <a:pt x="480060" y="15240"/>
                </a:lnTo>
                <a:lnTo>
                  <a:pt x="472440" y="7620"/>
                </a:lnTo>
                <a:lnTo>
                  <a:pt x="464820" y="0"/>
                </a:lnTo>
                <a:lnTo>
                  <a:pt x="457200" y="0"/>
                </a:lnTo>
                <a:lnTo>
                  <a:pt x="441960" y="0"/>
                </a:lnTo>
                <a:lnTo>
                  <a:pt x="434340" y="0"/>
                </a:lnTo>
                <a:lnTo>
                  <a:pt x="411480" y="0"/>
                </a:lnTo>
                <a:lnTo>
                  <a:pt x="388620" y="0"/>
                </a:lnTo>
                <a:lnTo>
                  <a:pt x="373380" y="7620"/>
                </a:lnTo>
                <a:lnTo>
                  <a:pt x="342900" y="15240"/>
                </a:lnTo>
                <a:lnTo>
                  <a:pt x="320040" y="22860"/>
                </a:lnTo>
                <a:lnTo>
                  <a:pt x="289560" y="30480"/>
                </a:lnTo>
                <a:lnTo>
                  <a:pt x="251460" y="45720"/>
                </a:lnTo>
                <a:lnTo>
                  <a:pt x="228600" y="60960"/>
                </a:lnTo>
                <a:lnTo>
                  <a:pt x="198120" y="76200"/>
                </a:lnTo>
                <a:lnTo>
                  <a:pt x="167640" y="99060"/>
                </a:lnTo>
                <a:lnTo>
                  <a:pt x="137160" y="129540"/>
                </a:lnTo>
                <a:lnTo>
                  <a:pt x="114300" y="152400"/>
                </a:lnTo>
                <a:lnTo>
                  <a:pt x="91440" y="182880"/>
                </a:lnTo>
                <a:lnTo>
                  <a:pt x="68580" y="213360"/>
                </a:lnTo>
                <a:lnTo>
                  <a:pt x="45720" y="251460"/>
                </a:lnTo>
                <a:lnTo>
                  <a:pt x="30480" y="281940"/>
                </a:lnTo>
                <a:lnTo>
                  <a:pt x="22860" y="320040"/>
                </a:lnTo>
                <a:lnTo>
                  <a:pt x="7620" y="358140"/>
                </a:lnTo>
                <a:lnTo>
                  <a:pt x="0" y="388620"/>
                </a:lnTo>
                <a:lnTo>
                  <a:pt x="0" y="426720"/>
                </a:lnTo>
                <a:lnTo>
                  <a:pt x="7620" y="464820"/>
                </a:lnTo>
                <a:lnTo>
                  <a:pt x="22860" y="495300"/>
                </a:lnTo>
                <a:lnTo>
                  <a:pt x="38100" y="525780"/>
                </a:lnTo>
                <a:lnTo>
                  <a:pt x="53340" y="556260"/>
                </a:lnTo>
                <a:lnTo>
                  <a:pt x="83820" y="579120"/>
                </a:lnTo>
                <a:lnTo>
                  <a:pt x="99060" y="601980"/>
                </a:lnTo>
                <a:lnTo>
                  <a:pt x="137160" y="617220"/>
                </a:lnTo>
                <a:lnTo>
                  <a:pt x="167640" y="632460"/>
                </a:lnTo>
                <a:lnTo>
                  <a:pt x="198120" y="640080"/>
                </a:lnTo>
                <a:lnTo>
                  <a:pt x="228600" y="640080"/>
                </a:lnTo>
                <a:lnTo>
                  <a:pt x="266700" y="640080"/>
                </a:lnTo>
                <a:lnTo>
                  <a:pt x="304800" y="632460"/>
                </a:lnTo>
                <a:lnTo>
                  <a:pt x="342900" y="617220"/>
                </a:lnTo>
                <a:lnTo>
                  <a:pt x="388620" y="601980"/>
                </a:lnTo>
                <a:lnTo>
                  <a:pt x="426720" y="579120"/>
                </a:lnTo>
                <a:lnTo>
                  <a:pt x="464820" y="548640"/>
                </a:lnTo>
                <a:lnTo>
                  <a:pt x="502920" y="518160"/>
                </a:lnTo>
                <a:lnTo>
                  <a:pt x="541020" y="480060"/>
                </a:lnTo>
                <a:lnTo>
                  <a:pt x="571500" y="449580"/>
                </a:lnTo>
                <a:lnTo>
                  <a:pt x="601980" y="403860"/>
                </a:lnTo>
                <a:lnTo>
                  <a:pt x="624840" y="365760"/>
                </a:lnTo>
                <a:lnTo>
                  <a:pt x="640080" y="320040"/>
                </a:lnTo>
                <a:lnTo>
                  <a:pt x="655320" y="281940"/>
                </a:lnTo>
                <a:lnTo>
                  <a:pt x="655320" y="236220"/>
                </a:lnTo>
                <a:lnTo>
                  <a:pt x="655320" y="198120"/>
                </a:lnTo>
                <a:lnTo>
                  <a:pt x="640080" y="160020"/>
                </a:lnTo>
                <a:lnTo>
                  <a:pt x="624840" y="121920"/>
                </a:lnTo>
                <a:lnTo>
                  <a:pt x="601980" y="91440"/>
                </a:lnTo>
                <a:lnTo>
                  <a:pt x="579120" y="60960"/>
                </a:lnTo>
                <a:lnTo>
                  <a:pt x="548640" y="38100"/>
                </a:lnTo>
                <a:lnTo>
                  <a:pt x="510540" y="22860"/>
                </a:lnTo>
                <a:lnTo>
                  <a:pt x="472440" y="15240"/>
                </a:lnTo>
                <a:lnTo>
                  <a:pt x="434340" y="15240"/>
                </a:lnTo>
                <a:lnTo>
                  <a:pt x="411480" y="15240"/>
                </a:lnTo>
                <a:lnTo>
                  <a:pt x="411480" y="152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048000" y="5425440"/>
            <a:ext cx="251461" cy="289561"/>
          </a:xfrm>
          <a:custGeom>
            <a:avLst/>
            <a:gdLst/>
            <a:ahLst/>
            <a:cxnLst/>
            <a:rect l="0" t="0" r="0" b="0"/>
            <a:pathLst>
              <a:path w="251461" h="289561">
                <a:moveTo>
                  <a:pt x="228600" y="7620"/>
                </a:moveTo>
                <a:lnTo>
                  <a:pt x="220980" y="0"/>
                </a:lnTo>
                <a:lnTo>
                  <a:pt x="213360" y="0"/>
                </a:lnTo>
                <a:lnTo>
                  <a:pt x="205740" y="0"/>
                </a:lnTo>
                <a:lnTo>
                  <a:pt x="182880" y="7620"/>
                </a:lnTo>
                <a:lnTo>
                  <a:pt x="152400" y="15240"/>
                </a:lnTo>
                <a:lnTo>
                  <a:pt x="121920" y="22860"/>
                </a:lnTo>
                <a:lnTo>
                  <a:pt x="91440" y="45720"/>
                </a:lnTo>
                <a:lnTo>
                  <a:pt x="60960" y="68580"/>
                </a:lnTo>
                <a:lnTo>
                  <a:pt x="38100" y="91440"/>
                </a:lnTo>
                <a:lnTo>
                  <a:pt x="15240" y="121920"/>
                </a:lnTo>
                <a:lnTo>
                  <a:pt x="7620" y="144780"/>
                </a:lnTo>
                <a:lnTo>
                  <a:pt x="0" y="175260"/>
                </a:lnTo>
                <a:lnTo>
                  <a:pt x="0" y="198120"/>
                </a:lnTo>
                <a:lnTo>
                  <a:pt x="15240" y="228600"/>
                </a:lnTo>
                <a:lnTo>
                  <a:pt x="30480" y="251460"/>
                </a:lnTo>
                <a:lnTo>
                  <a:pt x="53340" y="266700"/>
                </a:lnTo>
                <a:lnTo>
                  <a:pt x="83820" y="281940"/>
                </a:lnTo>
                <a:lnTo>
                  <a:pt x="114300" y="289560"/>
                </a:lnTo>
                <a:lnTo>
                  <a:pt x="144780" y="289560"/>
                </a:lnTo>
                <a:lnTo>
                  <a:pt x="175260" y="289560"/>
                </a:lnTo>
                <a:lnTo>
                  <a:pt x="205740" y="281940"/>
                </a:lnTo>
                <a:lnTo>
                  <a:pt x="220980" y="274320"/>
                </a:lnTo>
                <a:lnTo>
                  <a:pt x="236220" y="266700"/>
                </a:lnTo>
                <a:lnTo>
                  <a:pt x="251460" y="251460"/>
                </a:lnTo>
                <a:lnTo>
                  <a:pt x="251460" y="228600"/>
                </a:lnTo>
                <a:lnTo>
                  <a:pt x="251460" y="213360"/>
                </a:lnTo>
                <a:lnTo>
                  <a:pt x="236220" y="190500"/>
                </a:lnTo>
                <a:lnTo>
                  <a:pt x="220980" y="167640"/>
                </a:lnTo>
                <a:lnTo>
                  <a:pt x="198120" y="160020"/>
                </a:lnTo>
                <a:lnTo>
                  <a:pt x="167640" y="152400"/>
                </a:lnTo>
                <a:lnTo>
                  <a:pt x="129540" y="144780"/>
                </a:lnTo>
                <a:lnTo>
                  <a:pt x="106680" y="144780"/>
                </a:lnTo>
                <a:lnTo>
                  <a:pt x="76200" y="144780"/>
                </a:lnTo>
                <a:lnTo>
                  <a:pt x="60960" y="160020"/>
                </a:lnTo>
                <a:lnTo>
                  <a:pt x="45720" y="167640"/>
                </a:lnTo>
                <a:lnTo>
                  <a:pt x="30480" y="175260"/>
                </a:lnTo>
                <a:lnTo>
                  <a:pt x="22860" y="190500"/>
                </a:lnTo>
                <a:lnTo>
                  <a:pt x="22860" y="198120"/>
                </a:lnTo>
                <a:lnTo>
                  <a:pt x="22860" y="1981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467100" y="5052060"/>
            <a:ext cx="53341" cy="419101"/>
          </a:xfrm>
          <a:custGeom>
            <a:avLst/>
            <a:gdLst/>
            <a:ahLst/>
            <a:cxnLst/>
            <a:rect l="0" t="0" r="0" b="0"/>
            <a:pathLst>
              <a:path w="53341" h="419101">
                <a:moveTo>
                  <a:pt x="0" y="0"/>
                </a:moveTo>
                <a:lnTo>
                  <a:pt x="0" y="7620"/>
                </a:lnTo>
                <a:lnTo>
                  <a:pt x="7620" y="30480"/>
                </a:lnTo>
                <a:lnTo>
                  <a:pt x="7620" y="38100"/>
                </a:lnTo>
                <a:lnTo>
                  <a:pt x="15240" y="68580"/>
                </a:lnTo>
                <a:lnTo>
                  <a:pt x="22860" y="99060"/>
                </a:lnTo>
                <a:lnTo>
                  <a:pt x="22860" y="144780"/>
                </a:lnTo>
                <a:lnTo>
                  <a:pt x="30480" y="182880"/>
                </a:lnTo>
                <a:lnTo>
                  <a:pt x="30480" y="228600"/>
                </a:lnTo>
                <a:lnTo>
                  <a:pt x="30480" y="266700"/>
                </a:lnTo>
                <a:lnTo>
                  <a:pt x="38100" y="312420"/>
                </a:lnTo>
                <a:lnTo>
                  <a:pt x="38100" y="342900"/>
                </a:lnTo>
                <a:lnTo>
                  <a:pt x="45720" y="381000"/>
                </a:lnTo>
                <a:lnTo>
                  <a:pt x="53340" y="411480"/>
                </a:lnTo>
                <a:lnTo>
                  <a:pt x="53340" y="419100"/>
                </a:lnTo>
                <a:lnTo>
                  <a:pt x="53340" y="4191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390900" y="5212080"/>
            <a:ext cx="205741" cy="60961"/>
          </a:xfrm>
          <a:custGeom>
            <a:avLst/>
            <a:gdLst/>
            <a:ahLst/>
            <a:cxnLst/>
            <a:rect l="0" t="0" r="0" b="0"/>
            <a:pathLst>
              <a:path w="205741" h="60961">
                <a:moveTo>
                  <a:pt x="0" y="0"/>
                </a:moveTo>
                <a:lnTo>
                  <a:pt x="0" y="0"/>
                </a:lnTo>
                <a:lnTo>
                  <a:pt x="15240" y="7620"/>
                </a:lnTo>
                <a:lnTo>
                  <a:pt x="30480" y="7620"/>
                </a:lnTo>
                <a:lnTo>
                  <a:pt x="53340" y="22860"/>
                </a:lnTo>
                <a:lnTo>
                  <a:pt x="106680" y="38100"/>
                </a:lnTo>
                <a:lnTo>
                  <a:pt x="152400" y="45720"/>
                </a:lnTo>
                <a:lnTo>
                  <a:pt x="175260" y="53340"/>
                </a:lnTo>
                <a:lnTo>
                  <a:pt x="205740" y="60960"/>
                </a:lnTo>
                <a:lnTo>
                  <a:pt x="205740" y="609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710940" y="5052060"/>
            <a:ext cx="388621" cy="487681"/>
          </a:xfrm>
          <a:custGeom>
            <a:avLst/>
            <a:gdLst/>
            <a:ahLst/>
            <a:cxnLst/>
            <a:rect l="0" t="0" r="0" b="0"/>
            <a:pathLst>
              <a:path w="388621" h="487681">
                <a:moveTo>
                  <a:pt x="0" y="30480"/>
                </a:moveTo>
                <a:lnTo>
                  <a:pt x="0" y="30480"/>
                </a:lnTo>
                <a:lnTo>
                  <a:pt x="7620" y="22860"/>
                </a:lnTo>
                <a:lnTo>
                  <a:pt x="7620" y="15240"/>
                </a:lnTo>
                <a:lnTo>
                  <a:pt x="30480" y="15240"/>
                </a:lnTo>
                <a:lnTo>
                  <a:pt x="53340" y="7620"/>
                </a:lnTo>
                <a:lnTo>
                  <a:pt x="83820" y="0"/>
                </a:lnTo>
                <a:lnTo>
                  <a:pt x="121920" y="0"/>
                </a:lnTo>
                <a:lnTo>
                  <a:pt x="160020" y="0"/>
                </a:lnTo>
                <a:lnTo>
                  <a:pt x="198120" y="7620"/>
                </a:lnTo>
                <a:lnTo>
                  <a:pt x="236220" y="22860"/>
                </a:lnTo>
                <a:lnTo>
                  <a:pt x="281940" y="45720"/>
                </a:lnTo>
                <a:lnTo>
                  <a:pt x="304800" y="60960"/>
                </a:lnTo>
                <a:lnTo>
                  <a:pt x="335280" y="91440"/>
                </a:lnTo>
                <a:lnTo>
                  <a:pt x="350520" y="114300"/>
                </a:lnTo>
                <a:lnTo>
                  <a:pt x="358140" y="144780"/>
                </a:lnTo>
                <a:lnTo>
                  <a:pt x="358140" y="175260"/>
                </a:lnTo>
                <a:lnTo>
                  <a:pt x="350520" y="198120"/>
                </a:lnTo>
                <a:lnTo>
                  <a:pt x="335280" y="228600"/>
                </a:lnTo>
                <a:lnTo>
                  <a:pt x="304800" y="251460"/>
                </a:lnTo>
                <a:lnTo>
                  <a:pt x="274320" y="274320"/>
                </a:lnTo>
                <a:lnTo>
                  <a:pt x="243840" y="297180"/>
                </a:lnTo>
                <a:lnTo>
                  <a:pt x="213360" y="320040"/>
                </a:lnTo>
                <a:lnTo>
                  <a:pt x="190500" y="335280"/>
                </a:lnTo>
                <a:lnTo>
                  <a:pt x="175260" y="358140"/>
                </a:lnTo>
                <a:lnTo>
                  <a:pt x="167640" y="373380"/>
                </a:lnTo>
                <a:lnTo>
                  <a:pt x="160020" y="388620"/>
                </a:lnTo>
                <a:lnTo>
                  <a:pt x="175260" y="411480"/>
                </a:lnTo>
                <a:lnTo>
                  <a:pt x="182880" y="426720"/>
                </a:lnTo>
                <a:lnTo>
                  <a:pt x="213360" y="441960"/>
                </a:lnTo>
                <a:lnTo>
                  <a:pt x="243840" y="457200"/>
                </a:lnTo>
                <a:lnTo>
                  <a:pt x="289560" y="472440"/>
                </a:lnTo>
                <a:lnTo>
                  <a:pt x="335280" y="480060"/>
                </a:lnTo>
                <a:lnTo>
                  <a:pt x="358140" y="480060"/>
                </a:lnTo>
                <a:lnTo>
                  <a:pt x="388620" y="487680"/>
                </a:lnTo>
                <a:lnTo>
                  <a:pt x="388620" y="487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351020" y="4937760"/>
            <a:ext cx="312421" cy="647701"/>
          </a:xfrm>
          <a:custGeom>
            <a:avLst/>
            <a:gdLst/>
            <a:ahLst/>
            <a:cxnLst/>
            <a:rect l="0" t="0" r="0" b="0"/>
            <a:pathLst>
              <a:path w="312421" h="647701">
                <a:moveTo>
                  <a:pt x="0" y="640080"/>
                </a:moveTo>
                <a:lnTo>
                  <a:pt x="0" y="640080"/>
                </a:lnTo>
                <a:lnTo>
                  <a:pt x="0" y="632460"/>
                </a:lnTo>
                <a:lnTo>
                  <a:pt x="0" y="632460"/>
                </a:lnTo>
                <a:lnTo>
                  <a:pt x="7620" y="617220"/>
                </a:lnTo>
                <a:lnTo>
                  <a:pt x="30480" y="586740"/>
                </a:lnTo>
                <a:lnTo>
                  <a:pt x="38100" y="556260"/>
                </a:lnTo>
                <a:lnTo>
                  <a:pt x="45720" y="518160"/>
                </a:lnTo>
                <a:lnTo>
                  <a:pt x="45720" y="472440"/>
                </a:lnTo>
                <a:lnTo>
                  <a:pt x="45720" y="419100"/>
                </a:lnTo>
                <a:lnTo>
                  <a:pt x="45720" y="365760"/>
                </a:lnTo>
                <a:lnTo>
                  <a:pt x="45720" y="312420"/>
                </a:lnTo>
                <a:lnTo>
                  <a:pt x="38100" y="259080"/>
                </a:lnTo>
                <a:lnTo>
                  <a:pt x="30480" y="205740"/>
                </a:lnTo>
                <a:lnTo>
                  <a:pt x="22860" y="152400"/>
                </a:lnTo>
                <a:lnTo>
                  <a:pt x="15240" y="106680"/>
                </a:lnTo>
                <a:lnTo>
                  <a:pt x="7620" y="68580"/>
                </a:lnTo>
                <a:lnTo>
                  <a:pt x="7620" y="38100"/>
                </a:lnTo>
                <a:lnTo>
                  <a:pt x="7620" y="15240"/>
                </a:lnTo>
                <a:lnTo>
                  <a:pt x="7620" y="7620"/>
                </a:lnTo>
                <a:lnTo>
                  <a:pt x="7620" y="0"/>
                </a:lnTo>
                <a:lnTo>
                  <a:pt x="7620" y="0"/>
                </a:lnTo>
                <a:lnTo>
                  <a:pt x="7620" y="7620"/>
                </a:lnTo>
                <a:lnTo>
                  <a:pt x="7620" y="15240"/>
                </a:lnTo>
                <a:lnTo>
                  <a:pt x="15240" y="38100"/>
                </a:lnTo>
                <a:lnTo>
                  <a:pt x="38100" y="68580"/>
                </a:lnTo>
                <a:lnTo>
                  <a:pt x="53340" y="106680"/>
                </a:lnTo>
                <a:lnTo>
                  <a:pt x="68580" y="152400"/>
                </a:lnTo>
                <a:lnTo>
                  <a:pt x="99060" y="198120"/>
                </a:lnTo>
                <a:lnTo>
                  <a:pt x="121920" y="251460"/>
                </a:lnTo>
                <a:lnTo>
                  <a:pt x="144780" y="304800"/>
                </a:lnTo>
                <a:lnTo>
                  <a:pt x="175260" y="365760"/>
                </a:lnTo>
                <a:lnTo>
                  <a:pt x="205740" y="426720"/>
                </a:lnTo>
                <a:lnTo>
                  <a:pt x="228600" y="480060"/>
                </a:lnTo>
                <a:lnTo>
                  <a:pt x="259080" y="525780"/>
                </a:lnTo>
                <a:lnTo>
                  <a:pt x="281940" y="571500"/>
                </a:lnTo>
                <a:lnTo>
                  <a:pt x="297180" y="609600"/>
                </a:lnTo>
                <a:lnTo>
                  <a:pt x="304800" y="632460"/>
                </a:lnTo>
                <a:lnTo>
                  <a:pt x="312420" y="647700"/>
                </a:lnTo>
                <a:lnTo>
                  <a:pt x="312420" y="647700"/>
                </a:lnTo>
                <a:lnTo>
                  <a:pt x="312420" y="647700"/>
                </a:lnTo>
                <a:lnTo>
                  <a:pt x="304800" y="640080"/>
                </a:lnTo>
                <a:lnTo>
                  <a:pt x="297180" y="624840"/>
                </a:lnTo>
                <a:lnTo>
                  <a:pt x="281940" y="601980"/>
                </a:lnTo>
                <a:lnTo>
                  <a:pt x="266700" y="571500"/>
                </a:lnTo>
                <a:lnTo>
                  <a:pt x="243840" y="541020"/>
                </a:lnTo>
                <a:lnTo>
                  <a:pt x="213360" y="502920"/>
                </a:lnTo>
                <a:lnTo>
                  <a:pt x="182880" y="472440"/>
                </a:lnTo>
                <a:lnTo>
                  <a:pt x="152400" y="449580"/>
                </a:lnTo>
                <a:lnTo>
                  <a:pt x="129540" y="426720"/>
                </a:lnTo>
                <a:lnTo>
                  <a:pt x="106680" y="411480"/>
                </a:lnTo>
                <a:lnTo>
                  <a:pt x="91440" y="396240"/>
                </a:lnTo>
                <a:lnTo>
                  <a:pt x="76200" y="388620"/>
                </a:lnTo>
                <a:lnTo>
                  <a:pt x="60960" y="388620"/>
                </a:lnTo>
                <a:lnTo>
                  <a:pt x="60960" y="388620"/>
                </a:lnTo>
                <a:lnTo>
                  <a:pt x="60960" y="388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747260" y="5059680"/>
            <a:ext cx="335281" cy="617221"/>
          </a:xfrm>
          <a:custGeom>
            <a:avLst/>
            <a:gdLst/>
            <a:ahLst/>
            <a:cxnLst/>
            <a:rect l="0" t="0" r="0" b="0"/>
            <a:pathLst>
              <a:path w="335281" h="617221">
                <a:moveTo>
                  <a:pt x="7620" y="30480"/>
                </a:moveTo>
                <a:lnTo>
                  <a:pt x="7620" y="38100"/>
                </a:lnTo>
                <a:lnTo>
                  <a:pt x="0" y="53340"/>
                </a:lnTo>
                <a:lnTo>
                  <a:pt x="0" y="60960"/>
                </a:lnTo>
                <a:lnTo>
                  <a:pt x="0" y="91440"/>
                </a:lnTo>
                <a:lnTo>
                  <a:pt x="0" y="129540"/>
                </a:lnTo>
                <a:lnTo>
                  <a:pt x="7620" y="167640"/>
                </a:lnTo>
                <a:lnTo>
                  <a:pt x="15240" y="220980"/>
                </a:lnTo>
                <a:lnTo>
                  <a:pt x="22860" y="266700"/>
                </a:lnTo>
                <a:lnTo>
                  <a:pt x="38100" y="320040"/>
                </a:lnTo>
                <a:lnTo>
                  <a:pt x="45720" y="373380"/>
                </a:lnTo>
                <a:lnTo>
                  <a:pt x="53340" y="419100"/>
                </a:lnTo>
                <a:lnTo>
                  <a:pt x="60960" y="457200"/>
                </a:lnTo>
                <a:lnTo>
                  <a:pt x="76200" y="495300"/>
                </a:lnTo>
                <a:lnTo>
                  <a:pt x="83820" y="518160"/>
                </a:lnTo>
                <a:lnTo>
                  <a:pt x="83820" y="533400"/>
                </a:lnTo>
                <a:lnTo>
                  <a:pt x="91440" y="541020"/>
                </a:lnTo>
                <a:lnTo>
                  <a:pt x="91440" y="541020"/>
                </a:lnTo>
                <a:lnTo>
                  <a:pt x="91440" y="533400"/>
                </a:lnTo>
                <a:lnTo>
                  <a:pt x="83820" y="510540"/>
                </a:lnTo>
                <a:lnTo>
                  <a:pt x="76200" y="480060"/>
                </a:lnTo>
                <a:lnTo>
                  <a:pt x="60960" y="434340"/>
                </a:lnTo>
                <a:lnTo>
                  <a:pt x="53340" y="388620"/>
                </a:lnTo>
                <a:lnTo>
                  <a:pt x="53340" y="335280"/>
                </a:lnTo>
                <a:lnTo>
                  <a:pt x="45720" y="281940"/>
                </a:lnTo>
                <a:lnTo>
                  <a:pt x="45720" y="228600"/>
                </a:lnTo>
                <a:lnTo>
                  <a:pt x="45720" y="175260"/>
                </a:lnTo>
                <a:lnTo>
                  <a:pt x="53340" y="129540"/>
                </a:lnTo>
                <a:lnTo>
                  <a:pt x="60960" y="91440"/>
                </a:lnTo>
                <a:lnTo>
                  <a:pt x="76200" y="53340"/>
                </a:lnTo>
                <a:lnTo>
                  <a:pt x="91440" y="30480"/>
                </a:lnTo>
                <a:lnTo>
                  <a:pt x="106680" y="7620"/>
                </a:lnTo>
                <a:lnTo>
                  <a:pt x="129540" y="0"/>
                </a:lnTo>
                <a:lnTo>
                  <a:pt x="144780" y="0"/>
                </a:lnTo>
                <a:lnTo>
                  <a:pt x="175260" y="7620"/>
                </a:lnTo>
                <a:lnTo>
                  <a:pt x="205740" y="22860"/>
                </a:lnTo>
                <a:lnTo>
                  <a:pt x="236220" y="53340"/>
                </a:lnTo>
                <a:lnTo>
                  <a:pt x="259080" y="91440"/>
                </a:lnTo>
                <a:lnTo>
                  <a:pt x="289560" y="144780"/>
                </a:lnTo>
                <a:lnTo>
                  <a:pt x="312420" y="205740"/>
                </a:lnTo>
                <a:lnTo>
                  <a:pt x="327660" y="274320"/>
                </a:lnTo>
                <a:lnTo>
                  <a:pt x="335280" y="335280"/>
                </a:lnTo>
                <a:lnTo>
                  <a:pt x="335280" y="403860"/>
                </a:lnTo>
                <a:lnTo>
                  <a:pt x="327660" y="457200"/>
                </a:lnTo>
                <a:lnTo>
                  <a:pt x="320040" y="510540"/>
                </a:lnTo>
                <a:lnTo>
                  <a:pt x="297180" y="548640"/>
                </a:lnTo>
                <a:lnTo>
                  <a:pt x="274320" y="579120"/>
                </a:lnTo>
                <a:lnTo>
                  <a:pt x="251460" y="601980"/>
                </a:lnTo>
                <a:lnTo>
                  <a:pt x="220980" y="617220"/>
                </a:lnTo>
                <a:lnTo>
                  <a:pt x="198120" y="617220"/>
                </a:lnTo>
                <a:lnTo>
                  <a:pt x="175260" y="617220"/>
                </a:lnTo>
                <a:lnTo>
                  <a:pt x="144780" y="609600"/>
                </a:lnTo>
                <a:lnTo>
                  <a:pt x="121920" y="594360"/>
                </a:lnTo>
                <a:lnTo>
                  <a:pt x="106680" y="571500"/>
                </a:lnTo>
                <a:lnTo>
                  <a:pt x="99060" y="563880"/>
                </a:lnTo>
                <a:lnTo>
                  <a:pt x="91440" y="548640"/>
                </a:lnTo>
                <a:lnTo>
                  <a:pt x="91440" y="5486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273040" y="4975860"/>
            <a:ext cx="342901" cy="708661"/>
          </a:xfrm>
          <a:custGeom>
            <a:avLst/>
            <a:gdLst/>
            <a:ahLst/>
            <a:cxnLst/>
            <a:rect l="0" t="0" r="0" b="0"/>
            <a:pathLst>
              <a:path w="342901" h="708661">
                <a:moveTo>
                  <a:pt x="0" y="0"/>
                </a:moveTo>
                <a:lnTo>
                  <a:pt x="7620" y="15240"/>
                </a:lnTo>
                <a:lnTo>
                  <a:pt x="7620" y="38100"/>
                </a:lnTo>
                <a:lnTo>
                  <a:pt x="7620" y="45720"/>
                </a:lnTo>
                <a:lnTo>
                  <a:pt x="15240" y="83820"/>
                </a:lnTo>
                <a:lnTo>
                  <a:pt x="15240" y="129540"/>
                </a:lnTo>
                <a:lnTo>
                  <a:pt x="15240" y="190500"/>
                </a:lnTo>
                <a:lnTo>
                  <a:pt x="22860" y="243840"/>
                </a:lnTo>
                <a:lnTo>
                  <a:pt x="30480" y="304800"/>
                </a:lnTo>
                <a:lnTo>
                  <a:pt x="38100" y="373380"/>
                </a:lnTo>
                <a:lnTo>
                  <a:pt x="38100" y="434340"/>
                </a:lnTo>
                <a:lnTo>
                  <a:pt x="45720" y="495300"/>
                </a:lnTo>
                <a:lnTo>
                  <a:pt x="45720" y="548640"/>
                </a:lnTo>
                <a:lnTo>
                  <a:pt x="53340" y="601980"/>
                </a:lnTo>
                <a:lnTo>
                  <a:pt x="53340" y="647700"/>
                </a:lnTo>
                <a:lnTo>
                  <a:pt x="53340" y="678180"/>
                </a:lnTo>
                <a:lnTo>
                  <a:pt x="53340" y="701040"/>
                </a:lnTo>
                <a:lnTo>
                  <a:pt x="53340" y="708660"/>
                </a:lnTo>
                <a:lnTo>
                  <a:pt x="45720" y="708660"/>
                </a:lnTo>
                <a:lnTo>
                  <a:pt x="53340" y="701040"/>
                </a:lnTo>
                <a:lnTo>
                  <a:pt x="53340" y="678180"/>
                </a:lnTo>
                <a:lnTo>
                  <a:pt x="53340" y="647700"/>
                </a:lnTo>
                <a:lnTo>
                  <a:pt x="53340" y="601980"/>
                </a:lnTo>
                <a:lnTo>
                  <a:pt x="53340" y="548640"/>
                </a:lnTo>
                <a:lnTo>
                  <a:pt x="53340" y="487680"/>
                </a:lnTo>
                <a:lnTo>
                  <a:pt x="60960" y="426720"/>
                </a:lnTo>
                <a:lnTo>
                  <a:pt x="60960" y="358140"/>
                </a:lnTo>
                <a:lnTo>
                  <a:pt x="60960" y="297180"/>
                </a:lnTo>
                <a:lnTo>
                  <a:pt x="68580" y="236220"/>
                </a:lnTo>
                <a:lnTo>
                  <a:pt x="83820" y="175260"/>
                </a:lnTo>
                <a:lnTo>
                  <a:pt x="91440" y="121920"/>
                </a:lnTo>
                <a:lnTo>
                  <a:pt x="106680" y="83820"/>
                </a:lnTo>
                <a:lnTo>
                  <a:pt x="121920" y="45720"/>
                </a:lnTo>
                <a:lnTo>
                  <a:pt x="144780" y="22860"/>
                </a:lnTo>
                <a:lnTo>
                  <a:pt x="167640" y="15240"/>
                </a:lnTo>
                <a:lnTo>
                  <a:pt x="198120" y="15240"/>
                </a:lnTo>
                <a:lnTo>
                  <a:pt x="228600" y="22860"/>
                </a:lnTo>
                <a:lnTo>
                  <a:pt x="266700" y="45720"/>
                </a:lnTo>
                <a:lnTo>
                  <a:pt x="297180" y="76200"/>
                </a:lnTo>
                <a:lnTo>
                  <a:pt x="320040" y="121920"/>
                </a:lnTo>
                <a:lnTo>
                  <a:pt x="335280" y="167640"/>
                </a:lnTo>
                <a:lnTo>
                  <a:pt x="342900" y="213360"/>
                </a:lnTo>
                <a:lnTo>
                  <a:pt x="342900" y="259080"/>
                </a:lnTo>
                <a:lnTo>
                  <a:pt x="327660" y="297180"/>
                </a:lnTo>
                <a:lnTo>
                  <a:pt x="304800" y="320040"/>
                </a:lnTo>
                <a:lnTo>
                  <a:pt x="281940" y="342900"/>
                </a:lnTo>
                <a:lnTo>
                  <a:pt x="251460" y="358140"/>
                </a:lnTo>
                <a:lnTo>
                  <a:pt x="220980" y="365760"/>
                </a:lnTo>
                <a:lnTo>
                  <a:pt x="190500" y="373380"/>
                </a:lnTo>
                <a:lnTo>
                  <a:pt x="160020" y="365760"/>
                </a:lnTo>
                <a:lnTo>
                  <a:pt x="137160" y="358140"/>
                </a:lnTo>
                <a:lnTo>
                  <a:pt x="114300" y="350520"/>
                </a:lnTo>
                <a:lnTo>
                  <a:pt x="106680" y="342900"/>
                </a:lnTo>
                <a:lnTo>
                  <a:pt x="99060" y="327660"/>
                </a:lnTo>
                <a:lnTo>
                  <a:pt x="99060" y="327660"/>
                </a:lnTo>
                <a:lnTo>
                  <a:pt x="99060" y="3276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59780" y="5212080"/>
            <a:ext cx="22861" cy="373381"/>
          </a:xfrm>
          <a:custGeom>
            <a:avLst/>
            <a:gdLst/>
            <a:ahLst/>
            <a:cxnLst/>
            <a:rect l="0" t="0" r="0" b="0"/>
            <a:pathLst>
              <a:path w="22861" h="373381">
                <a:moveTo>
                  <a:pt x="22860" y="0"/>
                </a:moveTo>
                <a:lnTo>
                  <a:pt x="22860" y="7620"/>
                </a:lnTo>
                <a:lnTo>
                  <a:pt x="22860" y="30480"/>
                </a:lnTo>
                <a:lnTo>
                  <a:pt x="22860" y="38100"/>
                </a:lnTo>
                <a:lnTo>
                  <a:pt x="22860" y="68580"/>
                </a:lnTo>
                <a:lnTo>
                  <a:pt x="15240" y="99060"/>
                </a:lnTo>
                <a:lnTo>
                  <a:pt x="7620" y="129540"/>
                </a:lnTo>
                <a:lnTo>
                  <a:pt x="0" y="167640"/>
                </a:lnTo>
                <a:lnTo>
                  <a:pt x="0" y="205740"/>
                </a:lnTo>
                <a:lnTo>
                  <a:pt x="0" y="243840"/>
                </a:lnTo>
                <a:lnTo>
                  <a:pt x="0" y="289560"/>
                </a:lnTo>
                <a:lnTo>
                  <a:pt x="0" y="320040"/>
                </a:lnTo>
                <a:lnTo>
                  <a:pt x="7620" y="358140"/>
                </a:lnTo>
                <a:lnTo>
                  <a:pt x="7620" y="373380"/>
                </a:lnTo>
                <a:lnTo>
                  <a:pt x="7620" y="3733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730240" y="5425440"/>
            <a:ext cx="175261" cy="45721"/>
          </a:xfrm>
          <a:custGeom>
            <a:avLst/>
            <a:gdLst/>
            <a:ahLst/>
            <a:cxnLst/>
            <a:rect l="0" t="0" r="0" b="0"/>
            <a:pathLst>
              <a:path w="175261" h="4572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22860" y="7620"/>
                </a:lnTo>
                <a:lnTo>
                  <a:pt x="53340" y="15240"/>
                </a:lnTo>
                <a:lnTo>
                  <a:pt x="106680" y="22860"/>
                </a:lnTo>
                <a:lnTo>
                  <a:pt x="129540" y="30480"/>
                </a:lnTo>
                <a:lnTo>
                  <a:pt x="175260" y="45720"/>
                </a:lnTo>
                <a:lnTo>
                  <a:pt x="175260" y="457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103620" y="5044440"/>
            <a:ext cx="289561" cy="579121"/>
          </a:xfrm>
          <a:custGeom>
            <a:avLst/>
            <a:gdLst/>
            <a:ahLst/>
            <a:cxnLst/>
            <a:rect l="0" t="0" r="0" b="0"/>
            <a:pathLst>
              <a:path w="289561" h="579121">
                <a:moveTo>
                  <a:pt x="0" y="0"/>
                </a:moveTo>
                <a:lnTo>
                  <a:pt x="7620" y="0"/>
                </a:lnTo>
                <a:lnTo>
                  <a:pt x="22860" y="0"/>
                </a:lnTo>
                <a:lnTo>
                  <a:pt x="38100" y="7620"/>
                </a:lnTo>
                <a:lnTo>
                  <a:pt x="76200" y="15240"/>
                </a:lnTo>
                <a:lnTo>
                  <a:pt x="129540" y="30480"/>
                </a:lnTo>
                <a:lnTo>
                  <a:pt x="175260" y="53340"/>
                </a:lnTo>
                <a:lnTo>
                  <a:pt x="220980" y="83820"/>
                </a:lnTo>
                <a:lnTo>
                  <a:pt x="259080" y="121920"/>
                </a:lnTo>
                <a:lnTo>
                  <a:pt x="281940" y="152400"/>
                </a:lnTo>
                <a:lnTo>
                  <a:pt x="289560" y="175260"/>
                </a:lnTo>
                <a:lnTo>
                  <a:pt x="289560" y="205740"/>
                </a:lnTo>
                <a:lnTo>
                  <a:pt x="274320" y="236220"/>
                </a:lnTo>
                <a:lnTo>
                  <a:pt x="251460" y="259080"/>
                </a:lnTo>
                <a:lnTo>
                  <a:pt x="213360" y="281940"/>
                </a:lnTo>
                <a:lnTo>
                  <a:pt x="167640" y="304800"/>
                </a:lnTo>
                <a:lnTo>
                  <a:pt x="121920" y="320040"/>
                </a:lnTo>
                <a:lnTo>
                  <a:pt x="83820" y="342900"/>
                </a:lnTo>
                <a:lnTo>
                  <a:pt x="53340" y="358140"/>
                </a:lnTo>
                <a:lnTo>
                  <a:pt x="22860" y="388620"/>
                </a:lnTo>
                <a:lnTo>
                  <a:pt x="15240" y="403860"/>
                </a:lnTo>
                <a:lnTo>
                  <a:pt x="15240" y="434340"/>
                </a:lnTo>
                <a:lnTo>
                  <a:pt x="22860" y="464820"/>
                </a:lnTo>
                <a:lnTo>
                  <a:pt x="53340" y="495300"/>
                </a:lnTo>
                <a:lnTo>
                  <a:pt x="91440" y="518160"/>
                </a:lnTo>
                <a:lnTo>
                  <a:pt x="137160" y="541020"/>
                </a:lnTo>
                <a:lnTo>
                  <a:pt x="198120" y="563880"/>
                </a:lnTo>
                <a:lnTo>
                  <a:pt x="220980" y="571500"/>
                </a:lnTo>
                <a:lnTo>
                  <a:pt x="259080" y="579120"/>
                </a:lnTo>
                <a:lnTo>
                  <a:pt x="259080" y="5791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621780" y="5021580"/>
            <a:ext cx="342901" cy="678181"/>
          </a:xfrm>
          <a:custGeom>
            <a:avLst/>
            <a:gdLst/>
            <a:ahLst/>
            <a:cxnLst/>
            <a:rect l="0" t="0" r="0" b="0"/>
            <a:pathLst>
              <a:path w="342901" h="678181">
                <a:moveTo>
                  <a:pt x="38100" y="76200"/>
                </a:moveTo>
                <a:lnTo>
                  <a:pt x="38100" y="83820"/>
                </a:lnTo>
                <a:lnTo>
                  <a:pt x="38100" y="99060"/>
                </a:lnTo>
                <a:lnTo>
                  <a:pt x="45720" y="106680"/>
                </a:lnTo>
                <a:lnTo>
                  <a:pt x="45720" y="129540"/>
                </a:lnTo>
                <a:lnTo>
                  <a:pt x="53340" y="167640"/>
                </a:lnTo>
                <a:lnTo>
                  <a:pt x="53340" y="213360"/>
                </a:lnTo>
                <a:lnTo>
                  <a:pt x="60960" y="266700"/>
                </a:lnTo>
                <a:lnTo>
                  <a:pt x="68580" y="320040"/>
                </a:lnTo>
                <a:lnTo>
                  <a:pt x="76200" y="373380"/>
                </a:lnTo>
                <a:lnTo>
                  <a:pt x="76200" y="434340"/>
                </a:lnTo>
                <a:lnTo>
                  <a:pt x="83820" y="487680"/>
                </a:lnTo>
                <a:lnTo>
                  <a:pt x="91440" y="541020"/>
                </a:lnTo>
                <a:lnTo>
                  <a:pt x="99060" y="586740"/>
                </a:lnTo>
                <a:lnTo>
                  <a:pt x="106680" y="624840"/>
                </a:lnTo>
                <a:lnTo>
                  <a:pt x="106680" y="647700"/>
                </a:lnTo>
                <a:lnTo>
                  <a:pt x="106680" y="670560"/>
                </a:lnTo>
                <a:lnTo>
                  <a:pt x="106680" y="678180"/>
                </a:lnTo>
                <a:lnTo>
                  <a:pt x="106680" y="670560"/>
                </a:lnTo>
                <a:lnTo>
                  <a:pt x="99060" y="655320"/>
                </a:lnTo>
                <a:lnTo>
                  <a:pt x="91440" y="624840"/>
                </a:lnTo>
                <a:lnTo>
                  <a:pt x="76200" y="586740"/>
                </a:lnTo>
                <a:lnTo>
                  <a:pt x="68580" y="541020"/>
                </a:lnTo>
                <a:lnTo>
                  <a:pt x="53340" y="480060"/>
                </a:lnTo>
                <a:lnTo>
                  <a:pt x="38100" y="426720"/>
                </a:lnTo>
                <a:lnTo>
                  <a:pt x="22860" y="358140"/>
                </a:lnTo>
                <a:lnTo>
                  <a:pt x="15240" y="297180"/>
                </a:lnTo>
                <a:lnTo>
                  <a:pt x="7620" y="236220"/>
                </a:lnTo>
                <a:lnTo>
                  <a:pt x="0" y="175260"/>
                </a:lnTo>
                <a:lnTo>
                  <a:pt x="0" y="129540"/>
                </a:lnTo>
                <a:lnTo>
                  <a:pt x="7620" y="83820"/>
                </a:lnTo>
                <a:lnTo>
                  <a:pt x="22860" y="45720"/>
                </a:lnTo>
                <a:lnTo>
                  <a:pt x="38100" y="22860"/>
                </a:lnTo>
                <a:lnTo>
                  <a:pt x="68580" y="7620"/>
                </a:lnTo>
                <a:lnTo>
                  <a:pt x="99060" y="0"/>
                </a:lnTo>
                <a:lnTo>
                  <a:pt x="137160" y="0"/>
                </a:lnTo>
                <a:lnTo>
                  <a:pt x="175260" y="7620"/>
                </a:lnTo>
                <a:lnTo>
                  <a:pt x="220980" y="38100"/>
                </a:lnTo>
                <a:lnTo>
                  <a:pt x="259080" y="68580"/>
                </a:lnTo>
                <a:lnTo>
                  <a:pt x="289560" y="106680"/>
                </a:lnTo>
                <a:lnTo>
                  <a:pt x="320040" y="144780"/>
                </a:lnTo>
                <a:lnTo>
                  <a:pt x="335280" y="182880"/>
                </a:lnTo>
                <a:lnTo>
                  <a:pt x="342900" y="213360"/>
                </a:lnTo>
                <a:lnTo>
                  <a:pt x="335280" y="243840"/>
                </a:lnTo>
                <a:lnTo>
                  <a:pt x="320040" y="259080"/>
                </a:lnTo>
                <a:lnTo>
                  <a:pt x="289560" y="281940"/>
                </a:lnTo>
                <a:lnTo>
                  <a:pt x="259080" y="289560"/>
                </a:lnTo>
                <a:lnTo>
                  <a:pt x="220980" y="297180"/>
                </a:lnTo>
                <a:lnTo>
                  <a:pt x="182880" y="304800"/>
                </a:lnTo>
                <a:lnTo>
                  <a:pt x="152400" y="312420"/>
                </a:lnTo>
                <a:lnTo>
                  <a:pt x="129540" y="312420"/>
                </a:lnTo>
                <a:lnTo>
                  <a:pt x="114300" y="312420"/>
                </a:lnTo>
                <a:lnTo>
                  <a:pt x="99060" y="312420"/>
                </a:lnTo>
                <a:lnTo>
                  <a:pt x="91440" y="320040"/>
                </a:lnTo>
                <a:lnTo>
                  <a:pt x="91440" y="320040"/>
                </a:lnTo>
                <a:lnTo>
                  <a:pt x="91440" y="3200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117080" y="5349240"/>
            <a:ext cx="1386841" cy="53341"/>
          </a:xfrm>
          <a:custGeom>
            <a:avLst/>
            <a:gdLst/>
            <a:ahLst/>
            <a:cxnLst/>
            <a:rect l="0" t="0" r="0" b="0"/>
            <a:pathLst>
              <a:path w="1386841" h="53341">
                <a:moveTo>
                  <a:pt x="0" y="38100"/>
                </a:moveTo>
                <a:lnTo>
                  <a:pt x="22860" y="30480"/>
                </a:lnTo>
                <a:lnTo>
                  <a:pt x="60960" y="30480"/>
                </a:lnTo>
                <a:lnTo>
                  <a:pt x="68580" y="30480"/>
                </a:lnTo>
                <a:lnTo>
                  <a:pt x="129540" y="22860"/>
                </a:lnTo>
                <a:lnTo>
                  <a:pt x="190500" y="22860"/>
                </a:lnTo>
                <a:lnTo>
                  <a:pt x="259080" y="15240"/>
                </a:lnTo>
                <a:lnTo>
                  <a:pt x="327660" y="15240"/>
                </a:lnTo>
                <a:lnTo>
                  <a:pt x="403860" y="7620"/>
                </a:lnTo>
                <a:lnTo>
                  <a:pt x="495300" y="7620"/>
                </a:lnTo>
                <a:lnTo>
                  <a:pt x="579120" y="0"/>
                </a:lnTo>
                <a:lnTo>
                  <a:pt x="670560" y="0"/>
                </a:lnTo>
                <a:lnTo>
                  <a:pt x="762000" y="0"/>
                </a:lnTo>
                <a:lnTo>
                  <a:pt x="861060" y="7620"/>
                </a:lnTo>
                <a:lnTo>
                  <a:pt x="944880" y="15240"/>
                </a:lnTo>
                <a:lnTo>
                  <a:pt x="1036320" y="15240"/>
                </a:lnTo>
                <a:lnTo>
                  <a:pt x="1120140" y="22860"/>
                </a:lnTo>
                <a:lnTo>
                  <a:pt x="1188720" y="30480"/>
                </a:lnTo>
                <a:lnTo>
                  <a:pt x="1257300" y="38100"/>
                </a:lnTo>
                <a:lnTo>
                  <a:pt x="1303020" y="45720"/>
                </a:lnTo>
                <a:lnTo>
                  <a:pt x="1341120" y="53340"/>
                </a:lnTo>
                <a:lnTo>
                  <a:pt x="1363980" y="53340"/>
                </a:lnTo>
                <a:lnTo>
                  <a:pt x="1379220" y="53340"/>
                </a:lnTo>
                <a:lnTo>
                  <a:pt x="1386840" y="53340"/>
                </a:lnTo>
                <a:lnTo>
                  <a:pt x="1386840" y="45720"/>
                </a:lnTo>
                <a:lnTo>
                  <a:pt x="1386840" y="45720"/>
                </a:lnTo>
                <a:lnTo>
                  <a:pt x="1386840" y="45720"/>
                </a:lnTo>
                <a:lnTo>
                  <a:pt x="1386840" y="45720"/>
                </a:lnTo>
                <a:lnTo>
                  <a:pt x="1386840" y="457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8229600" y="5181600"/>
            <a:ext cx="464821" cy="441961"/>
          </a:xfrm>
          <a:custGeom>
            <a:avLst/>
            <a:gdLst/>
            <a:ahLst/>
            <a:cxnLst/>
            <a:rect l="0" t="0" r="0" b="0"/>
            <a:pathLst>
              <a:path w="464821" h="441961">
                <a:moveTo>
                  <a:pt x="0" y="0"/>
                </a:moveTo>
                <a:lnTo>
                  <a:pt x="7620" y="0"/>
                </a:lnTo>
                <a:lnTo>
                  <a:pt x="22860" y="0"/>
                </a:lnTo>
                <a:lnTo>
                  <a:pt x="30480" y="0"/>
                </a:lnTo>
                <a:lnTo>
                  <a:pt x="60960" y="7620"/>
                </a:lnTo>
                <a:lnTo>
                  <a:pt x="106680" y="15240"/>
                </a:lnTo>
                <a:lnTo>
                  <a:pt x="160020" y="30480"/>
                </a:lnTo>
                <a:lnTo>
                  <a:pt x="220980" y="60960"/>
                </a:lnTo>
                <a:lnTo>
                  <a:pt x="274320" y="83820"/>
                </a:lnTo>
                <a:lnTo>
                  <a:pt x="327660" y="114300"/>
                </a:lnTo>
                <a:lnTo>
                  <a:pt x="373380" y="152400"/>
                </a:lnTo>
                <a:lnTo>
                  <a:pt x="411480" y="182880"/>
                </a:lnTo>
                <a:lnTo>
                  <a:pt x="441961" y="213360"/>
                </a:lnTo>
                <a:lnTo>
                  <a:pt x="457200" y="243840"/>
                </a:lnTo>
                <a:lnTo>
                  <a:pt x="464820" y="266700"/>
                </a:lnTo>
                <a:lnTo>
                  <a:pt x="457200" y="281940"/>
                </a:lnTo>
                <a:lnTo>
                  <a:pt x="434340" y="297180"/>
                </a:lnTo>
                <a:lnTo>
                  <a:pt x="403860" y="304800"/>
                </a:lnTo>
                <a:lnTo>
                  <a:pt x="365760" y="320040"/>
                </a:lnTo>
                <a:lnTo>
                  <a:pt x="320040" y="327660"/>
                </a:lnTo>
                <a:lnTo>
                  <a:pt x="266700" y="335280"/>
                </a:lnTo>
                <a:lnTo>
                  <a:pt x="220980" y="350520"/>
                </a:lnTo>
                <a:lnTo>
                  <a:pt x="175260" y="358140"/>
                </a:lnTo>
                <a:lnTo>
                  <a:pt x="129540" y="381000"/>
                </a:lnTo>
                <a:lnTo>
                  <a:pt x="91440" y="396240"/>
                </a:lnTo>
                <a:lnTo>
                  <a:pt x="60960" y="411480"/>
                </a:lnTo>
                <a:lnTo>
                  <a:pt x="30480" y="426720"/>
                </a:lnTo>
                <a:lnTo>
                  <a:pt x="15240" y="434340"/>
                </a:lnTo>
                <a:lnTo>
                  <a:pt x="0" y="441960"/>
                </a:lnTo>
                <a:lnTo>
                  <a:pt x="0" y="4419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20486"/>
            <a:ext cx="291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Aerobic Cellular Respiration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70857" y="1110734"/>
            <a:ext cx="530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Aerobic cellular respiration has four stages:  These are: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137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Glycolysis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025134"/>
            <a:ext cx="216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Pyruvate oxidation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4877" y="2394466"/>
            <a:ext cx="15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 Krebs cycle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4877" y="2763798"/>
            <a:ext cx="450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 Electron transport chain and chemiosmosis</a:t>
            </a:r>
            <a:endParaRPr lang="en-US" dirty="0"/>
          </a:p>
        </p:txBody>
      </p:sp>
      <p:pic>
        <p:nvPicPr>
          <p:cNvPr id="3074" name="Picture 2" descr="Mitochondria Structural Fea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3" y="3276600"/>
            <a:ext cx="2819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05242" y="3479180"/>
            <a:ext cx="541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Mitochondrion is a eukaryotic cell organelle in which</a:t>
            </a:r>
          </a:p>
          <a:p>
            <a:r>
              <a:rPr lang="en-US" dirty="0" smtClean="0"/>
              <a:t> aerobic cellular respiration occur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05242" y="4158734"/>
            <a:ext cx="584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Usually they are rod-shaped, however they can be round.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17104" y="4528303"/>
            <a:ext cx="57169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Mitochondrion is bounded by a double membrane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An outer membrane that encloses the entire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tructures and is fairly smooth.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An inner membrane is highly convoluted, forming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olds called </a:t>
            </a:r>
            <a:r>
              <a:rPr lang="en-US" b="1" dirty="0" smtClean="0"/>
              <a:t>cristae</a:t>
            </a:r>
            <a:r>
              <a:rPr lang="en-US" dirty="0" smtClean="0"/>
              <a:t>.  The cristae greatly increase the </a:t>
            </a:r>
          </a:p>
          <a:p>
            <a:pPr lvl="1"/>
            <a:r>
              <a:rPr lang="en-US" dirty="0" smtClean="0"/>
              <a:t>inner membrane’s surface area.  It is on these cristae </a:t>
            </a:r>
          </a:p>
          <a:p>
            <a:pPr lvl="1"/>
            <a:r>
              <a:rPr lang="en-US" dirty="0" smtClean="0"/>
              <a:t>that food (sugar) is combined with oxygen to produce </a:t>
            </a:r>
          </a:p>
          <a:p>
            <a:pPr lvl="1"/>
            <a:r>
              <a:rPr lang="en-US" dirty="0" smtClean="0"/>
              <a:t>ATP – the primary energy source for the cell.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05693" y="1655802"/>
            <a:ext cx="296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Takes place in the cytoplasm.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54525" y="2047591"/>
            <a:ext cx="260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Takes place in the matrix.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50917" y="2394466"/>
            <a:ext cx="260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Takes place in the matrix.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11542" y="2763798"/>
            <a:ext cx="357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Takes place in the inner membrane.</a:t>
            </a:r>
            <a:endParaRPr lang="en-US" b="1" dirty="0"/>
          </a:p>
        </p:txBody>
      </p:sp>
      <p:sp>
        <p:nvSpPr>
          <p:cNvPr id="15" name="Freeform 14"/>
          <p:cNvSpPr/>
          <p:nvPr/>
        </p:nvSpPr>
        <p:spPr>
          <a:xfrm>
            <a:off x="3360420" y="2004060"/>
            <a:ext cx="30481" cy="327661"/>
          </a:xfrm>
          <a:custGeom>
            <a:avLst/>
            <a:gdLst/>
            <a:ahLst/>
            <a:cxnLst/>
            <a:rect l="0" t="0" r="0" b="0"/>
            <a:pathLst>
              <a:path w="30481" h="327661">
                <a:moveTo>
                  <a:pt x="30480" y="0"/>
                </a:moveTo>
                <a:lnTo>
                  <a:pt x="22860" y="0"/>
                </a:lnTo>
                <a:lnTo>
                  <a:pt x="22860" y="0"/>
                </a:lnTo>
                <a:lnTo>
                  <a:pt x="22860" y="0"/>
                </a:lnTo>
                <a:lnTo>
                  <a:pt x="15240" y="7620"/>
                </a:lnTo>
                <a:lnTo>
                  <a:pt x="7620" y="22860"/>
                </a:lnTo>
                <a:lnTo>
                  <a:pt x="7620" y="45720"/>
                </a:lnTo>
                <a:lnTo>
                  <a:pt x="7620" y="60960"/>
                </a:lnTo>
                <a:lnTo>
                  <a:pt x="0" y="83820"/>
                </a:lnTo>
                <a:lnTo>
                  <a:pt x="0" y="106680"/>
                </a:lnTo>
                <a:lnTo>
                  <a:pt x="0" y="137160"/>
                </a:lnTo>
                <a:lnTo>
                  <a:pt x="0" y="160020"/>
                </a:lnTo>
                <a:lnTo>
                  <a:pt x="0" y="190500"/>
                </a:lnTo>
                <a:lnTo>
                  <a:pt x="0" y="213360"/>
                </a:lnTo>
                <a:lnTo>
                  <a:pt x="7620" y="236220"/>
                </a:lnTo>
                <a:lnTo>
                  <a:pt x="7620" y="259080"/>
                </a:lnTo>
                <a:lnTo>
                  <a:pt x="15240" y="281940"/>
                </a:lnTo>
                <a:lnTo>
                  <a:pt x="15240" y="297180"/>
                </a:lnTo>
                <a:lnTo>
                  <a:pt x="15240" y="312420"/>
                </a:lnTo>
                <a:lnTo>
                  <a:pt x="22860" y="320040"/>
                </a:lnTo>
                <a:lnTo>
                  <a:pt x="22860" y="327660"/>
                </a:lnTo>
                <a:lnTo>
                  <a:pt x="22860" y="327660"/>
                </a:lnTo>
                <a:lnTo>
                  <a:pt x="22860" y="327660"/>
                </a:lnTo>
                <a:lnTo>
                  <a:pt x="22860" y="327660"/>
                </a:lnTo>
                <a:lnTo>
                  <a:pt x="15240" y="327660"/>
                </a:lnTo>
                <a:lnTo>
                  <a:pt x="15240" y="327660"/>
                </a:lnTo>
                <a:lnTo>
                  <a:pt x="15240" y="327660"/>
                </a:lnTo>
                <a:lnTo>
                  <a:pt x="15240" y="3276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261360" y="2156460"/>
            <a:ext cx="243841" cy="7621"/>
          </a:xfrm>
          <a:custGeom>
            <a:avLst/>
            <a:gdLst/>
            <a:ahLst/>
            <a:cxnLst/>
            <a:rect l="0" t="0" r="0" b="0"/>
            <a:pathLst>
              <a:path w="243841" h="7621">
                <a:moveTo>
                  <a:pt x="0" y="7620"/>
                </a:moveTo>
                <a:lnTo>
                  <a:pt x="0" y="7620"/>
                </a:lnTo>
                <a:lnTo>
                  <a:pt x="7620" y="7620"/>
                </a:lnTo>
                <a:lnTo>
                  <a:pt x="15240" y="7620"/>
                </a:lnTo>
                <a:lnTo>
                  <a:pt x="38100" y="0"/>
                </a:lnTo>
                <a:lnTo>
                  <a:pt x="60960" y="0"/>
                </a:lnTo>
                <a:lnTo>
                  <a:pt x="91440" y="0"/>
                </a:lnTo>
                <a:lnTo>
                  <a:pt x="121920" y="0"/>
                </a:lnTo>
                <a:lnTo>
                  <a:pt x="144780" y="0"/>
                </a:lnTo>
                <a:lnTo>
                  <a:pt x="175260" y="0"/>
                </a:lnTo>
                <a:lnTo>
                  <a:pt x="198120" y="0"/>
                </a:lnTo>
                <a:lnTo>
                  <a:pt x="213360" y="0"/>
                </a:lnTo>
                <a:lnTo>
                  <a:pt x="228600" y="0"/>
                </a:lnTo>
                <a:lnTo>
                  <a:pt x="236220" y="0"/>
                </a:lnTo>
                <a:lnTo>
                  <a:pt x="243840" y="0"/>
                </a:lnTo>
                <a:lnTo>
                  <a:pt x="2438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558540" y="2095500"/>
            <a:ext cx="129541" cy="182881"/>
          </a:xfrm>
          <a:custGeom>
            <a:avLst/>
            <a:gdLst/>
            <a:ahLst/>
            <a:cxnLst/>
            <a:rect l="0" t="0" r="0" b="0"/>
            <a:pathLst>
              <a:path w="129541" h="182881">
                <a:moveTo>
                  <a:pt x="0" y="60960"/>
                </a:moveTo>
                <a:lnTo>
                  <a:pt x="0" y="68580"/>
                </a:lnTo>
                <a:lnTo>
                  <a:pt x="0" y="76200"/>
                </a:lnTo>
                <a:lnTo>
                  <a:pt x="0" y="83820"/>
                </a:lnTo>
                <a:lnTo>
                  <a:pt x="0" y="99060"/>
                </a:lnTo>
                <a:lnTo>
                  <a:pt x="0" y="114300"/>
                </a:lnTo>
                <a:lnTo>
                  <a:pt x="7620" y="137160"/>
                </a:lnTo>
                <a:lnTo>
                  <a:pt x="15240" y="152400"/>
                </a:lnTo>
                <a:lnTo>
                  <a:pt x="22860" y="160020"/>
                </a:lnTo>
                <a:lnTo>
                  <a:pt x="30480" y="175260"/>
                </a:lnTo>
                <a:lnTo>
                  <a:pt x="38100" y="182880"/>
                </a:lnTo>
                <a:lnTo>
                  <a:pt x="38100" y="182880"/>
                </a:lnTo>
                <a:lnTo>
                  <a:pt x="38100" y="182880"/>
                </a:lnTo>
                <a:lnTo>
                  <a:pt x="38100" y="182880"/>
                </a:lnTo>
                <a:lnTo>
                  <a:pt x="30480" y="182880"/>
                </a:lnTo>
                <a:lnTo>
                  <a:pt x="22860" y="175260"/>
                </a:lnTo>
                <a:lnTo>
                  <a:pt x="15240" y="160020"/>
                </a:lnTo>
                <a:lnTo>
                  <a:pt x="7620" y="144780"/>
                </a:lnTo>
                <a:lnTo>
                  <a:pt x="0" y="129540"/>
                </a:lnTo>
                <a:lnTo>
                  <a:pt x="0" y="106680"/>
                </a:lnTo>
                <a:lnTo>
                  <a:pt x="0" y="76200"/>
                </a:lnTo>
                <a:lnTo>
                  <a:pt x="7620" y="60960"/>
                </a:lnTo>
                <a:lnTo>
                  <a:pt x="22860" y="38100"/>
                </a:lnTo>
                <a:lnTo>
                  <a:pt x="38100" y="22860"/>
                </a:lnTo>
                <a:lnTo>
                  <a:pt x="53340" y="15240"/>
                </a:lnTo>
                <a:lnTo>
                  <a:pt x="76200" y="0"/>
                </a:lnTo>
                <a:lnTo>
                  <a:pt x="91440" y="0"/>
                </a:lnTo>
                <a:lnTo>
                  <a:pt x="99060" y="0"/>
                </a:lnTo>
                <a:lnTo>
                  <a:pt x="114300" y="0"/>
                </a:lnTo>
                <a:lnTo>
                  <a:pt x="121920" y="0"/>
                </a:lnTo>
                <a:lnTo>
                  <a:pt x="129540" y="7620"/>
                </a:lnTo>
                <a:lnTo>
                  <a:pt x="129540" y="7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718560" y="2125980"/>
            <a:ext cx="266701" cy="182881"/>
          </a:xfrm>
          <a:custGeom>
            <a:avLst/>
            <a:gdLst/>
            <a:ahLst/>
            <a:cxnLst/>
            <a:rect l="0" t="0" r="0" b="0"/>
            <a:pathLst>
              <a:path w="266701" h="182881">
                <a:moveTo>
                  <a:pt x="190500" y="30480"/>
                </a:moveTo>
                <a:lnTo>
                  <a:pt x="182880" y="30480"/>
                </a:lnTo>
                <a:lnTo>
                  <a:pt x="182880" y="22860"/>
                </a:lnTo>
                <a:lnTo>
                  <a:pt x="175260" y="22860"/>
                </a:lnTo>
                <a:lnTo>
                  <a:pt x="160020" y="22860"/>
                </a:lnTo>
                <a:lnTo>
                  <a:pt x="144780" y="15240"/>
                </a:lnTo>
                <a:lnTo>
                  <a:pt x="121920" y="22860"/>
                </a:lnTo>
                <a:lnTo>
                  <a:pt x="91440" y="22860"/>
                </a:lnTo>
                <a:lnTo>
                  <a:pt x="60960" y="30480"/>
                </a:lnTo>
                <a:lnTo>
                  <a:pt x="38100" y="45720"/>
                </a:lnTo>
                <a:lnTo>
                  <a:pt x="22860" y="60960"/>
                </a:lnTo>
                <a:lnTo>
                  <a:pt x="0" y="76200"/>
                </a:lnTo>
                <a:lnTo>
                  <a:pt x="0" y="91440"/>
                </a:lnTo>
                <a:lnTo>
                  <a:pt x="0" y="99060"/>
                </a:lnTo>
                <a:lnTo>
                  <a:pt x="0" y="114300"/>
                </a:lnTo>
                <a:lnTo>
                  <a:pt x="7620" y="121920"/>
                </a:lnTo>
                <a:lnTo>
                  <a:pt x="22860" y="129540"/>
                </a:lnTo>
                <a:lnTo>
                  <a:pt x="38100" y="137160"/>
                </a:lnTo>
                <a:lnTo>
                  <a:pt x="60960" y="137160"/>
                </a:lnTo>
                <a:lnTo>
                  <a:pt x="83820" y="137160"/>
                </a:lnTo>
                <a:lnTo>
                  <a:pt x="114300" y="137160"/>
                </a:lnTo>
                <a:lnTo>
                  <a:pt x="129540" y="129540"/>
                </a:lnTo>
                <a:lnTo>
                  <a:pt x="152400" y="114300"/>
                </a:lnTo>
                <a:lnTo>
                  <a:pt x="167640" y="99060"/>
                </a:lnTo>
                <a:lnTo>
                  <a:pt x="175260" y="83820"/>
                </a:lnTo>
                <a:lnTo>
                  <a:pt x="182880" y="60960"/>
                </a:lnTo>
                <a:lnTo>
                  <a:pt x="182880" y="45720"/>
                </a:lnTo>
                <a:lnTo>
                  <a:pt x="182880" y="30480"/>
                </a:lnTo>
                <a:lnTo>
                  <a:pt x="175260" y="15240"/>
                </a:lnTo>
                <a:lnTo>
                  <a:pt x="167640" y="15240"/>
                </a:lnTo>
                <a:lnTo>
                  <a:pt x="160020" y="7620"/>
                </a:lnTo>
                <a:lnTo>
                  <a:pt x="152400" y="0"/>
                </a:lnTo>
                <a:lnTo>
                  <a:pt x="152400" y="7620"/>
                </a:lnTo>
                <a:lnTo>
                  <a:pt x="152400" y="15240"/>
                </a:lnTo>
                <a:lnTo>
                  <a:pt x="152400" y="22860"/>
                </a:lnTo>
                <a:lnTo>
                  <a:pt x="152400" y="38100"/>
                </a:lnTo>
                <a:lnTo>
                  <a:pt x="160020" y="60960"/>
                </a:lnTo>
                <a:lnTo>
                  <a:pt x="167640" y="83820"/>
                </a:lnTo>
                <a:lnTo>
                  <a:pt x="175260" y="106680"/>
                </a:lnTo>
                <a:lnTo>
                  <a:pt x="190500" y="121920"/>
                </a:lnTo>
                <a:lnTo>
                  <a:pt x="198120" y="144780"/>
                </a:lnTo>
                <a:lnTo>
                  <a:pt x="213360" y="152400"/>
                </a:lnTo>
                <a:lnTo>
                  <a:pt x="228600" y="167640"/>
                </a:lnTo>
                <a:lnTo>
                  <a:pt x="243840" y="175260"/>
                </a:lnTo>
                <a:lnTo>
                  <a:pt x="251460" y="182880"/>
                </a:lnTo>
                <a:lnTo>
                  <a:pt x="259080" y="182880"/>
                </a:lnTo>
                <a:lnTo>
                  <a:pt x="266700" y="182880"/>
                </a:lnTo>
                <a:lnTo>
                  <a:pt x="266700" y="1828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000500" y="2110740"/>
            <a:ext cx="236221" cy="213361"/>
          </a:xfrm>
          <a:custGeom>
            <a:avLst/>
            <a:gdLst/>
            <a:ahLst/>
            <a:cxnLst/>
            <a:rect l="0" t="0" r="0" b="0"/>
            <a:pathLst>
              <a:path w="236221" h="213361">
                <a:moveTo>
                  <a:pt x="0" y="15240"/>
                </a:moveTo>
                <a:lnTo>
                  <a:pt x="0" y="15240"/>
                </a:lnTo>
                <a:lnTo>
                  <a:pt x="7620" y="30480"/>
                </a:lnTo>
                <a:lnTo>
                  <a:pt x="7620" y="30480"/>
                </a:lnTo>
                <a:lnTo>
                  <a:pt x="15240" y="45720"/>
                </a:lnTo>
                <a:lnTo>
                  <a:pt x="22860" y="68580"/>
                </a:lnTo>
                <a:lnTo>
                  <a:pt x="38100" y="91440"/>
                </a:lnTo>
                <a:lnTo>
                  <a:pt x="45720" y="114300"/>
                </a:lnTo>
                <a:lnTo>
                  <a:pt x="60960" y="137160"/>
                </a:lnTo>
                <a:lnTo>
                  <a:pt x="68580" y="160020"/>
                </a:lnTo>
                <a:lnTo>
                  <a:pt x="83820" y="175260"/>
                </a:lnTo>
                <a:lnTo>
                  <a:pt x="83820" y="182880"/>
                </a:lnTo>
                <a:lnTo>
                  <a:pt x="91440" y="190500"/>
                </a:lnTo>
                <a:lnTo>
                  <a:pt x="91440" y="190500"/>
                </a:lnTo>
                <a:lnTo>
                  <a:pt x="91440" y="190500"/>
                </a:lnTo>
                <a:lnTo>
                  <a:pt x="91440" y="190500"/>
                </a:lnTo>
                <a:lnTo>
                  <a:pt x="91440" y="175260"/>
                </a:lnTo>
                <a:lnTo>
                  <a:pt x="83820" y="167640"/>
                </a:lnTo>
                <a:lnTo>
                  <a:pt x="68580" y="144780"/>
                </a:lnTo>
                <a:lnTo>
                  <a:pt x="60960" y="114300"/>
                </a:lnTo>
                <a:lnTo>
                  <a:pt x="53340" y="91440"/>
                </a:lnTo>
                <a:lnTo>
                  <a:pt x="45720" y="68580"/>
                </a:lnTo>
                <a:lnTo>
                  <a:pt x="38100" y="45720"/>
                </a:lnTo>
                <a:lnTo>
                  <a:pt x="30480" y="30480"/>
                </a:lnTo>
                <a:lnTo>
                  <a:pt x="30480" y="15240"/>
                </a:lnTo>
                <a:lnTo>
                  <a:pt x="30480" y="7620"/>
                </a:lnTo>
                <a:lnTo>
                  <a:pt x="38100" y="0"/>
                </a:lnTo>
                <a:lnTo>
                  <a:pt x="45720" y="0"/>
                </a:lnTo>
                <a:lnTo>
                  <a:pt x="60960" y="7620"/>
                </a:lnTo>
                <a:lnTo>
                  <a:pt x="83820" y="15240"/>
                </a:lnTo>
                <a:lnTo>
                  <a:pt x="106680" y="38100"/>
                </a:lnTo>
                <a:lnTo>
                  <a:pt x="137160" y="60960"/>
                </a:lnTo>
                <a:lnTo>
                  <a:pt x="152400" y="83820"/>
                </a:lnTo>
                <a:lnTo>
                  <a:pt x="167640" y="106680"/>
                </a:lnTo>
                <a:lnTo>
                  <a:pt x="190500" y="137160"/>
                </a:lnTo>
                <a:lnTo>
                  <a:pt x="198120" y="160020"/>
                </a:lnTo>
                <a:lnTo>
                  <a:pt x="213360" y="175260"/>
                </a:lnTo>
                <a:lnTo>
                  <a:pt x="220980" y="190500"/>
                </a:lnTo>
                <a:lnTo>
                  <a:pt x="228600" y="205740"/>
                </a:lnTo>
                <a:lnTo>
                  <a:pt x="228600" y="213360"/>
                </a:lnTo>
                <a:lnTo>
                  <a:pt x="228600" y="213360"/>
                </a:lnTo>
                <a:lnTo>
                  <a:pt x="236220" y="213360"/>
                </a:lnTo>
                <a:lnTo>
                  <a:pt x="236220" y="213360"/>
                </a:lnTo>
                <a:lnTo>
                  <a:pt x="236220" y="213360"/>
                </a:lnTo>
                <a:lnTo>
                  <a:pt x="236220" y="2133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236720" y="2087880"/>
            <a:ext cx="205741" cy="205741"/>
          </a:xfrm>
          <a:custGeom>
            <a:avLst/>
            <a:gdLst/>
            <a:ahLst/>
            <a:cxnLst/>
            <a:rect l="0" t="0" r="0" b="0"/>
            <a:pathLst>
              <a:path w="205741" h="205741">
                <a:moveTo>
                  <a:pt x="175260" y="0"/>
                </a:moveTo>
                <a:lnTo>
                  <a:pt x="175260" y="0"/>
                </a:lnTo>
                <a:lnTo>
                  <a:pt x="160020" y="0"/>
                </a:lnTo>
                <a:lnTo>
                  <a:pt x="152400" y="0"/>
                </a:lnTo>
                <a:lnTo>
                  <a:pt x="121920" y="7620"/>
                </a:lnTo>
                <a:lnTo>
                  <a:pt x="91440" y="7620"/>
                </a:lnTo>
                <a:lnTo>
                  <a:pt x="60960" y="15240"/>
                </a:lnTo>
                <a:lnTo>
                  <a:pt x="30480" y="22860"/>
                </a:lnTo>
                <a:lnTo>
                  <a:pt x="15240" y="30480"/>
                </a:lnTo>
                <a:lnTo>
                  <a:pt x="7620" y="38100"/>
                </a:lnTo>
                <a:lnTo>
                  <a:pt x="0" y="45720"/>
                </a:lnTo>
                <a:lnTo>
                  <a:pt x="7620" y="60960"/>
                </a:lnTo>
                <a:lnTo>
                  <a:pt x="15240" y="68580"/>
                </a:lnTo>
                <a:lnTo>
                  <a:pt x="30480" y="76200"/>
                </a:lnTo>
                <a:lnTo>
                  <a:pt x="60960" y="91440"/>
                </a:lnTo>
                <a:lnTo>
                  <a:pt x="99060" y="106680"/>
                </a:lnTo>
                <a:lnTo>
                  <a:pt x="129540" y="114300"/>
                </a:lnTo>
                <a:lnTo>
                  <a:pt x="160020" y="129540"/>
                </a:lnTo>
                <a:lnTo>
                  <a:pt x="190500" y="137160"/>
                </a:lnTo>
                <a:lnTo>
                  <a:pt x="198120" y="144780"/>
                </a:lnTo>
                <a:lnTo>
                  <a:pt x="205740" y="160020"/>
                </a:lnTo>
                <a:lnTo>
                  <a:pt x="205740" y="167640"/>
                </a:lnTo>
                <a:lnTo>
                  <a:pt x="205740" y="175260"/>
                </a:lnTo>
                <a:lnTo>
                  <a:pt x="190500" y="182880"/>
                </a:lnTo>
                <a:lnTo>
                  <a:pt x="167640" y="190500"/>
                </a:lnTo>
                <a:lnTo>
                  <a:pt x="137160" y="198120"/>
                </a:lnTo>
                <a:lnTo>
                  <a:pt x="106680" y="198120"/>
                </a:lnTo>
                <a:lnTo>
                  <a:pt x="76200" y="198120"/>
                </a:lnTo>
                <a:lnTo>
                  <a:pt x="60960" y="205740"/>
                </a:lnTo>
                <a:lnTo>
                  <a:pt x="45720" y="198120"/>
                </a:lnTo>
                <a:lnTo>
                  <a:pt x="38100" y="198120"/>
                </a:lnTo>
                <a:lnTo>
                  <a:pt x="38100" y="198120"/>
                </a:lnTo>
                <a:lnTo>
                  <a:pt x="38100" y="1981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533900" y="2110740"/>
            <a:ext cx="45721" cy="220981"/>
          </a:xfrm>
          <a:custGeom>
            <a:avLst/>
            <a:gdLst/>
            <a:ahLst/>
            <a:cxnLst/>
            <a:rect l="0" t="0" r="0" b="0"/>
            <a:pathLst>
              <a:path w="45721" h="220981">
                <a:moveTo>
                  <a:pt x="0" y="0"/>
                </a:moveTo>
                <a:lnTo>
                  <a:pt x="0" y="7620"/>
                </a:lnTo>
                <a:lnTo>
                  <a:pt x="0" y="15240"/>
                </a:lnTo>
                <a:lnTo>
                  <a:pt x="0" y="15240"/>
                </a:lnTo>
                <a:lnTo>
                  <a:pt x="0" y="30480"/>
                </a:lnTo>
                <a:lnTo>
                  <a:pt x="0" y="53340"/>
                </a:lnTo>
                <a:lnTo>
                  <a:pt x="0" y="76200"/>
                </a:lnTo>
                <a:lnTo>
                  <a:pt x="7620" y="99060"/>
                </a:lnTo>
                <a:lnTo>
                  <a:pt x="7620" y="121920"/>
                </a:lnTo>
                <a:lnTo>
                  <a:pt x="7620" y="144780"/>
                </a:lnTo>
                <a:lnTo>
                  <a:pt x="15240" y="167640"/>
                </a:lnTo>
                <a:lnTo>
                  <a:pt x="15240" y="182880"/>
                </a:lnTo>
                <a:lnTo>
                  <a:pt x="30480" y="198120"/>
                </a:lnTo>
                <a:lnTo>
                  <a:pt x="38100" y="205740"/>
                </a:lnTo>
                <a:lnTo>
                  <a:pt x="38100" y="220980"/>
                </a:lnTo>
                <a:lnTo>
                  <a:pt x="45720" y="220980"/>
                </a:lnTo>
                <a:lnTo>
                  <a:pt x="45720" y="2209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533900" y="195072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678680" y="1988820"/>
            <a:ext cx="83821" cy="327661"/>
          </a:xfrm>
          <a:custGeom>
            <a:avLst/>
            <a:gdLst/>
            <a:ahLst/>
            <a:cxnLst/>
            <a:rect l="0" t="0" r="0" b="0"/>
            <a:pathLst>
              <a:path w="83821" h="327661">
                <a:moveTo>
                  <a:pt x="0" y="0"/>
                </a:moveTo>
                <a:lnTo>
                  <a:pt x="0" y="7620"/>
                </a:lnTo>
                <a:lnTo>
                  <a:pt x="0" y="15240"/>
                </a:lnTo>
                <a:lnTo>
                  <a:pt x="7620" y="22860"/>
                </a:lnTo>
                <a:lnTo>
                  <a:pt x="15240" y="45720"/>
                </a:lnTo>
                <a:lnTo>
                  <a:pt x="15240" y="76200"/>
                </a:lnTo>
                <a:lnTo>
                  <a:pt x="22860" y="106680"/>
                </a:lnTo>
                <a:lnTo>
                  <a:pt x="22860" y="137160"/>
                </a:lnTo>
                <a:lnTo>
                  <a:pt x="30480" y="167640"/>
                </a:lnTo>
                <a:lnTo>
                  <a:pt x="30480" y="198120"/>
                </a:lnTo>
                <a:lnTo>
                  <a:pt x="38100" y="220980"/>
                </a:lnTo>
                <a:lnTo>
                  <a:pt x="45720" y="243840"/>
                </a:lnTo>
                <a:lnTo>
                  <a:pt x="53340" y="266700"/>
                </a:lnTo>
                <a:lnTo>
                  <a:pt x="53340" y="281940"/>
                </a:lnTo>
                <a:lnTo>
                  <a:pt x="60960" y="297180"/>
                </a:lnTo>
                <a:lnTo>
                  <a:pt x="68580" y="312420"/>
                </a:lnTo>
                <a:lnTo>
                  <a:pt x="76200" y="320040"/>
                </a:lnTo>
                <a:lnTo>
                  <a:pt x="83820" y="320040"/>
                </a:lnTo>
                <a:lnTo>
                  <a:pt x="83820" y="327660"/>
                </a:lnTo>
                <a:lnTo>
                  <a:pt x="83820" y="327660"/>
                </a:lnTo>
                <a:lnTo>
                  <a:pt x="83820" y="3276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610100" y="2156460"/>
            <a:ext cx="274321" cy="7621"/>
          </a:xfrm>
          <a:custGeom>
            <a:avLst/>
            <a:gdLst/>
            <a:ahLst/>
            <a:cxnLst/>
            <a:rect l="0" t="0" r="0" b="0"/>
            <a:pathLst>
              <a:path w="274321" h="7621">
                <a:moveTo>
                  <a:pt x="0" y="0"/>
                </a:moveTo>
                <a:lnTo>
                  <a:pt x="7620" y="0"/>
                </a:lnTo>
                <a:lnTo>
                  <a:pt x="15240" y="0"/>
                </a:lnTo>
                <a:lnTo>
                  <a:pt x="22860" y="0"/>
                </a:lnTo>
                <a:lnTo>
                  <a:pt x="53340" y="7620"/>
                </a:lnTo>
                <a:lnTo>
                  <a:pt x="83820" y="7620"/>
                </a:lnTo>
                <a:lnTo>
                  <a:pt x="121920" y="7620"/>
                </a:lnTo>
                <a:lnTo>
                  <a:pt x="167640" y="7620"/>
                </a:lnTo>
                <a:lnTo>
                  <a:pt x="198120" y="7620"/>
                </a:lnTo>
                <a:lnTo>
                  <a:pt x="228600" y="7620"/>
                </a:lnTo>
                <a:lnTo>
                  <a:pt x="259080" y="7620"/>
                </a:lnTo>
                <a:lnTo>
                  <a:pt x="274320" y="7620"/>
                </a:lnTo>
                <a:lnTo>
                  <a:pt x="274320" y="7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876800" y="2110740"/>
            <a:ext cx="121921" cy="198121"/>
          </a:xfrm>
          <a:custGeom>
            <a:avLst/>
            <a:gdLst/>
            <a:ahLst/>
            <a:cxnLst/>
            <a:rect l="0" t="0" r="0" b="0"/>
            <a:pathLst>
              <a:path w="121921" h="198121">
                <a:moveTo>
                  <a:pt x="0" y="0"/>
                </a:moveTo>
                <a:lnTo>
                  <a:pt x="0" y="7620"/>
                </a:lnTo>
                <a:lnTo>
                  <a:pt x="0" y="22860"/>
                </a:lnTo>
                <a:lnTo>
                  <a:pt x="0" y="30480"/>
                </a:lnTo>
                <a:lnTo>
                  <a:pt x="15240" y="45720"/>
                </a:lnTo>
                <a:lnTo>
                  <a:pt x="22860" y="68580"/>
                </a:lnTo>
                <a:lnTo>
                  <a:pt x="38100" y="99060"/>
                </a:lnTo>
                <a:lnTo>
                  <a:pt x="53340" y="114300"/>
                </a:lnTo>
                <a:lnTo>
                  <a:pt x="60960" y="137160"/>
                </a:lnTo>
                <a:lnTo>
                  <a:pt x="76200" y="152400"/>
                </a:lnTo>
                <a:lnTo>
                  <a:pt x="91440" y="167640"/>
                </a:lnTo>
                <a:lnTo>
                  <a:pt x="99060" y="182880"/>
                </a:lnTo>
                <a:lnTo>
                  <a:pt x="106680" y="190500"/>
                </a:lnTo>
                <a:lnTo>
                  <a:pt x="114300" y="198120"/>
                </a:lnTo>
                <a:lnTo>
                  <a:pt x="121920" y="198120"/>
                </a:lnTo>
                <a:lnTo>
                  <a:pt x="121920" y="1981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930140" y="198882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620"/>
                </a:ln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097780" y="2141220"/>
            <a:ext cx="243841" cy="144781"/>
          </a:xfrm>
          <a:custGeom>
            <a:avLst/>
            <a:gdLst/>
            <a:ahLst/>
            <a:cxnLst/>
            <a:rect l="0" t="0" r="0" b="0"/>
            <a:pathLst>
              <a:path w="243841" h="144781">
                <a:moveTo>
                  <a:pt x="167640" y="7620"/>
                </a:moveTo>
                <a:lnTo>
                  <a:pt x="167640" y="7620"/>
                </a:lnTo>
                <a:lnTo>
                  <a:pt x="160020" y="0"/>
                </a:lnTo>
                <a:lnTo>
                  <a:pt x="160020" y="0"/>
                </a:lnTo>
                <a:lnTo>
                  <a:pt x="137160" y="0"/>
                </a:lnTo>
                <a:lnTo>
                  <a:pt x="114300" y="0"/>
                </a:lnTo>
                <a:lnTo>
                  <a:pt x="83820" y="0"/>
                </a:lnTo>
                <a:lnTo>
                  <a:pt x="53340" y="7620"/>
                </a:lnTo>
                <a:lnTo>
                  <a:pt x="30480" y="15240"/>
                </a:lnTo>
                <a:lnTo>
                  <a:pt x="15240" y="30480"/>
                </a:lnTo>
                <a:lnTo>
                  <a:pt x="0" y="45720"/>
                </a:lnTo>
                <a:lnTo>
                  <a:pt x="0" y="68580"/>
                </a:lnTo>
                <a:lnTo>
                  <a:pt x="15240" y="83820"/>
                </a:lnTo>
                <a:lnTo>
                  <a:pt x="22860" y="106680"/>
                </a:lnTo>
                <a:lnTo>
                  <a:pt x="45720" y="121920"/>
                </a:lnTo>
                <a:lnTo>
                  <a:pt x="68580" y="129540"/>
                </a:lnTo>
                <a:lnTo>
                  <a:pt x="99060" y="137160"/>
                </a:lnTo>
                <a:lnTo>
                  <a:pt x="129540" y="137160"/>
                </a:lnTo>
                <a:lnTo>
                  <a:pt x="167640" y="144780"/>
                </a:lnTo>
                <a:lnTo>
                  <a:pt x="190500" y="137160"/>
                </a:lnTo>
                <a:lnTo>
                  <a:pt x="213360" y="137160"/>
                </a:lnTo>
                <a:lnTo>
                  <a:pt x="228600" y="121920"/>
                </a:lnTo>
                <a:lnTo>
                  <a:pt x="236220" y="106680"/>
                </a:lnTo>
                <a:lnTo>
                  <a:pt x="243840" y="91440"/>
                </a:lnTo>
                <a:lnTo>
                  <a:pt x="236220" y="76200"/>
                </a:lnTo>
                <a:lnTo>
                  <a:pt x="220980" y="53340"/>
                </a:lnTo>
                <a:lnTo>
                  <a:pt x="198120" y="38100"/>
                </a:lnTo>
                <a:lnTo>
                  <a:pt x="182880" y="22860"/>
                </a:lnTo>
                <a:lnTo>
                  <a:pt x="160020" y="7620"/>
                </a:lnTo>
                <a:lnTo>
                  <a:pt x="137160" y="0"/>
                </a:lnTo>
                <a:lnTo>
                  <a:pt x="121920" y="0"/>
                </a:lnTo>
                <a:lnTo>
                  <a:pt x="106680" y="0"/>
                </a:lnTo>
                <a:lnTo>
                  <a:pt x="9906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372100" y="2095500"/>
            <a:ext cx="342901" cy="259081"/>
          </a:xfrm>
          <a:custGeom>
            <a:avLst/>
            <a:gdLst/>
            <a:ahLst/>
            <a:cxnLst/>
            <a:rect l="0" t="0" r="0" b="0"/>
            <a:pathLst>
              <a:path w="342901" h="259081">
                <a:moveTo>
                  <a:pt x="0" y="22860"/>
                </a:moveTo>
                <a:lnTo>
                  <a:pt x="0" y="22860"/>
                </a:lnTo>
                <a:lnTo>
                  <a:pt x="7620" y="30480"/>
                </a:lnTo>
                <a:lnTo>
                  <a:pt x="7620" y="38100"/>
                </a:lnTo>
                <a:lnTo>
                  <a:pt x="15240" y="53340"/>
                </a:lnTo>
                <a:lnTo>
                  <a:pt x="22860" y="68580"/>
                </a:lnTo>
                <a:lnTo>
                  <a:pt x="38100" y="91440"/>
                </a:lnTo>
                <a:lnTo>
                  <a:pt x="45720" y="114300"/>
                </a:lnTo>
                <a:lnTo>
                  <a:pt x="53340" y="129540"/>
                </a:lnTo>
                <a:lnTo>
                  <a:pt x="60960" y="152400"/>
                </a:lnTo>
                <a:lnTo>
                  <a:pt x="68580" y="167640"/>
                </a:lnTo>
                <a:lnTo>
                  <a:pt x="76200" y="175260"/>
                </a:lnTo>
                <a:lnTo>
                  <a:pt x="83820" y="182880"/>
                </a:lnTo>
                <a:lnTo>
                  <a:pt x="83820" y="182880"/>
                </a:lnTo>
                <a:lnTo>
                  <a:pt x="83820" y="182880"/>
                </a:lnTo>
                <a:lnTo>
                  <a:pt x="83820" y="182880"/>
                </a:lnTo>
                <a:lnTo>
                  <a:pt x="83820" y="175260"/>
                </a:lnTo>
                <a:lnTo>
                  <a:pt x="83820" y="167640"/>
                </a:lnTo>
                <a:lnTo>
                  <a:pt x="76200" y="152400"/>
                </a:lnTo>
                <a:lnTo>
                  <a:pt x="68580" y="129540"/>
                </a:lnTo>
                <a:lnTo>
                  <a:pt x="53340" y="114300"/>
                </a:lnTo>
                <a:lnTo>
                  <a:pt x="53340" y="83820"/>
                </a:lnTo>
                <a:lnTo>
                  <a:pt x="53340" y="60960"/>
                </a:lnTo>
                <a:lnTo>
                  <a:pt x="60960" y="30480"/>
                </a:lnTo>
                <a:lnTo>
                  <a:pt x="83820" y="15240"/>
                </a:lnTo>
                <a:lnTo>
                  <a:pt x="99060" y="7620"/>
                </a:lnTo>
                <a:lnTo>
                  <a:pt x="121920" y="0"/>
                </a:lnTo>
                <a:lnTo>
                  <a:pt x="152400" y="0"/>
                </a:lnTo>
                <a:lnTo>
                  <a:pt x="175260" y="0"/>
                </a:lnTo>
                <a:lnTo>
                  <a:pt x="205740" y="15240"/>
                </a:lnTo>
                <a:lnTo>
                  <a:pt x="236220" y="30480"/>
                </a:lnTo>
                <a:lnTo>
                  <a:pt x="259080" y="60960"/>
                </a:lnTo>
                <a:lnTo>
                  <a:pt x="281940" y="83820"/>
                </a:lnTo>
                <a:lnTo>
                  <a:pt x="304800" y="114300"/>
                </a:lnTo>
                <a:lnTo>
                  <a:pt x="320040" y="137160"/>
                </a:lnTo>
                <a:lnTo>
                  <a:pt x="327660" y="167640"/>
                </a:lnTo>
                <a:lnTo>
                  <a:pt x="335280" y="190500"/>
                </a:lnTo>
                <a:lnTo>
                  <a:pt x="335280" y="213360"/>
                </a:lnTo>
                <a:lnTo>
                  <a:pt x="342900" y="228600"/>
                </a:lnTo>
                <a:lnTo>
                  <a:pt x="342900" y="236220"/>
                </a:lnTo>
                <a:lnTo>
                  <a:pt x="342900" y="243840"/>
                </a:lnTo>
                <a:lnTo>
                  <a:pt x="342900" y="251460"/>
                </a:lnTo>
                <a:lnTo>
                  <a:pt x="342900" y="259080"/>
                </a:lnTo>
                <a:lnTo>
                  <a:pt x="342900" y="259080"/>
                </a:lnTo>
                <a:lnTo>
                  <a:pt x="342900" y="2590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572000" y="190500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0"/>
                </a:lnTo>
                <a:lnTo>
                  <a:pt x="7620" y="0"/>
                </a:lnTo>
                <a:lnTo>
                  <a:pt x="7620" y="0"/>
                </a:lnTo>
                <a:lnTo>
                  <a:pt x="76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815" y="838200"/>
            <a:ext cx="7313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double membranes divide the mitochondrion into two distinct parts: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intermembrane</a:t>
            </a:r>
            <a:r>
              <a:rPr lang="en-US" dirty="0" smtClean="0"/>
              <a:t> space, 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 mitochondrial matrix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73985"/>
            <a:ext cx="771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Intermembrane</a:t>
            </a:r>
            <a:r>
              <a:rPr lang="en-US" b="1" dirty="0" smtClean="0"/>
              <a:t> space </a:t>
            </a:r>
            <a:r>
              <a:rPr lang="en-US" dirty="0" smtClean="0"/>
              <a:t>– is the fluid-filled space between the inner and outer </a:t>
            </a:r>
          </a:p>
          <a:p>
            <a:r>
              <a:rPr lang="en-US" dirty="0" smtClean="0"/>
              <a:t>mitochondrial membranes.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5815" y="2877234"/>
            <a:ext cx="7951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Mitochondrial matrix</a:t>
            </a:r>
            <a:r>
              <a:rPr lang="en-US" dirty="0" smtClean="0"/>
              <a:t> – is a protein-rich liquid that fills the interior space of the </a:t>
            </a:r>
          </a:p>
          <a:p>
            <a:r>
              <a:rPr lang="en-US" dirty="0" smtClean="0"/>
              <a:t>Mitochondrion.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4137" y="3918466"/>
            <a:ext cx="560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Mitochondria also have their own DNA and ribosomes.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Reactions occur in the mitochondrion which release chemical energy from food materials.</a:t>
            </a:r>
          </a:p>
          <a:p>
            <a:r>
              <a:rPr lang="en-US" dirty="0" smtClean="0"/>
              <a:t>Cellular respiration can be either:</a:t>
            </a:r>
          </a:p>
          <a:p>
            <a:pPr lvl="1"/>
            <a:r>
              <a:rPr lang="en-US" b="1" dirty="0" smtClean="0"/>
              <a:t>Aerobic </a:t>
            </a:r>
            <a:r>
              <a:rPr lang="en-US" dirty="0" smtClean="0"/>
              <a:t>– involving oxygen, or</a:t>
            </a:r>
          </a:p>
          <a:p>
            <a:pPr lvl="1"/>
            <a:r>
              <a:rPr lang="en-US" b="1" dirty="0" smtClean="0"/>
              <a:t>Anaerobic</a:t>
            </a:r>
            <a:r>
              <a:rPr lang="en-US" dirty="0" smtClean="0"/>
              <a:t> – taking place in the absence of oxygen.</a:t>
            </a:r>
          </a:p>
          <a:p>
            <a:pPr marL="457200" lvl="1" indent="0">
              <a:buNone/>
            </a:pPr>
            <a:r>
              <a:rPr lang="en-US" b="1" dirty="0" smtClean="0"/>
              <a:t>Fermentation</a:t>
            </a:r>
            <a:r>
              <a:rPr lang="en-US" dirty="0" smtClean="0"/>
              <a:t> – the respiration of glucose under anaerobic conditions.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Aerobic respiration frees far more energy per molecule of glucose then anaerobic does.</a:t>
            </a:r>
          </a:p>
        </p:txBody>
      </p:sp>
    </p:spTree>
    <p:extLst>
      <p:ext uri="{BB962C8B-B14F-4D97-AF65-F5344CB8AC3E}">
        <p14:creationId xmlns:p14="http://schemas.microsoft.com/office/powerpoint/2010/main" val="329507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020762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The overall process of respiration can be conveniently divided into four  stages.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400" b="1" dirty="0" smtClean="0"/>
              <a:t>Glycolysis</a:t>
            </a:r>
            <a:r>
              <a:rPr lang="en-US" sz="2400" dirty="0" smtClean="0"/>
              <a:t>, is an anaerobic stage where the glucose molecule is partially broken down and rearranged producing a three-carbon compound called pyruvic acid.</a:t>
            </a:r>
          </a:p>
          <a:p>
            <a:pPr marL="457200" indent="-457200">
              <a:buAutoNum type="arabicParenR"/>
            </a:pPr>
            <a:r>
              <a:rPr lang="en-US" sz="2400" b="1" dirty="0" smtClean="0"/>
              <a:t>Pyruvate oxidation (Transition), </a:t>
            </a:r>
            <a:r>
              <a:rPr lang="en-US" sz="2400" dirty="0" smtClean="0"/>
              <a:t>the product of glycolysis is brought into the matrix to continue the </a:t>
            </a:r>
            <a:r>
              <a:rPr lang="en-US" sz="2400" dirty="0" err="1" smtClean="0"/>
              <a:t>krebs</a:t>
            </a:r>
            <a:r>
              <a:rPr lang="en-US" sz="2400" dirty="0" smtClean="0"/>
              <a:t> cycle.</a:t>
            </a:r>
          </a:p>
          <a:p>
            <a:pPr marL="457200" indent="-457200">
              <a:buAutoNum type="arabicParenR"/>
            </a:pPr>
            <a:r>
              <a:rPr lang="en-US" sz="2400" b="1" dirty="0" smtClean="0"/>
              <a:t>Krebs Cycle</a:t>
            </a:r>
            <a:r>
              <a:rPr lang="en-US" sz="2400" dirty="0" smtClean="0"/>
              <a:t>, an aerobic stage where the chemicals present undergo further breakdown, resulting also in the release of reduced energy carriers and CO</a:t>
            </a:r>
            <a:r>
              <a:rPr lang="en-US" sz="1200" dirty="0" smtClean="0"/>
              <a:t>2(g).</a:t>
            </a:r>
            <a:r>
              <a:rPr lang="en-US" sz="2400" dirty="0" smtClean="0"/>
              <a:t> </a:t>
            </a:r>
          </a:p>
          <a:p>
            <a:pPr marL="457200" indent="-457200">
              <a:buAutoNum type="arabicParenR"/>
            </a:pPr>
            <a:r>
              <a:rPr lang="en-US" sz="2400" b="1" dirty="0" smtClean="0"/>
              <a:t>Oxidative Phosphorylation (Electron Transport Chain)</a:t>
            </a:r>
            <a:r>
              <a:rPr lang="en-US" sz="2400" dirty="0" smtClean="0"/>
              <a:t>, a second aerobic stage where oxygen combines with the reduced carriers resulting in the formation of ATP and water.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9602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Glycolysis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Process in which ATP is formed by the conversion of glucose into pyruvic acid.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Means “splitting of sugar”.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Occurs outside of mitochondria, in the cytoplasm of the cell.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Process proceeds where no oxygen is available (in both aerobic and anaerobic cellular respiration).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774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205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main raw material </a:t>
            </a:r>
            <a:r>
              <a:rPr lang="en-US" sz="2400" b="1" dirty="0" smtClean="0"/>
              <a:t>(substrate)</a:t>
            </a:r>
            <a:r>
              <a:rPr lang="en-US" sz="2400" dirty="0" smtClean="0"/>
              <a:t> is glucose.</a:t>
            </a:r>
          </a:p>
          <a:p>
            <a:r>
              <a:rPr lang="en-US" sz="2400" dirty="0" smtClean="0"/>
              <a:t>Glucose may be obtained from:</a:t>
            </a:r>
          </a:p>
          <a:p>
            <a:pPr lvl="1"/>
            <a:r>
              <a:rPr lang="en-US" sz="2000" dirty="0" smtClean="0"/>
              <a:t>Plants as starch.</a:t>
            </a:r>
          </a:p>
          <a:p>
            <a:pPr lvl="1"/>
            <a:r>
              <a:rPr lang="en-US" sz="2000" dirty="0" smtClean="0"/>
              <a:t>Animals as glycogen.</a:t>
            </a:r>
          </a:p>
          <a:p>
            <a:pPr lvl="1"/>
            <a:r>
              <a:rPr lang="en-US" sz="2000" dirty="0" smtClean="0"/>
              <a:t>Proteins and fatty acids may also be broken down to provide energy.</a:t>
            </a: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2438400"/>
            <a:ext cx="84053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Glucose is a rather stable molecule and </a:t>
            </a:r>
            <a:r>
              <a:rPr lang="en-US" sz="2400" b="1" dirty="0" smtClean="0">
                <a:solidFill>
                  <a:srgbClr val="002060"/>
                </a:solidFill>
              </a:rPr>
              <a:t>activation energy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en-US" sz="2400" b="1" dirty="0" smtClean="0">
                <a:solidFill>
                  <a:srgbClr val="002060"/>
                </a:solidFill>
              </a:rPr>
              <a:t>ATP</a:t>
            </a:r>
            <a:r>
              <a:rPr lang="en-US" sz="2400" dirty="0" smtClean="0">
                <a:solidFill>
                  <a:srgbClr val="002060"/>
                </a:solidFill>
              </a:rPr>
              <a:t>) is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Needed in order to begin breaking it down.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- a glucose molecule is </a:t>
            </a:r>
            <a:r>
              <a:rPr lang="en-US" sz="2400" b="1" dirty="0" smtClean="0">
                <a:solidFill>
                  <a:srgbClr val="002060"/>
                </a:solidFill>
              </a:rPr>
              <a:t>phosphorylated </a:t>
            </a:r>
            <a:r>
              <a:rPr lang="en-US" sz="2400" dirty="0" smtClean="0">
                <a:solidFill>
                  <a:srgbClr val="002060"/>
                </a:solidFill>
              </a:rPr>
              <a:t>by ATP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-  six carbon sugar is broken down into two molecules of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	three-carbon pyruvic acid.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For each molecule of glucose which enters glycolysis, four ATP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m</a:t>
            </a:r>
            <a:r>
              <a:rPr lang="en-US" sz="2400" dirty="0" smtClean="0">
                <a:solidFill>
                  <a:srgbClr val="002060"/>
                </a:solidFill>
              </a:rPr>
              <a:t>olecules are generated.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268456"/>
            <a:ext cx="3857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Two phases of Glycolysis: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0070C0"/>
                </a:solidFill>
              </a:rPr>
              <a:t>Energy investment phase.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0070C0"/>
                </a:solidFill>
              </a:rPr>
              <a:t>Energy-yielding phase.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30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Anaerobic Respiration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Steps: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Glycolysis</a:t>
            </a:r>
          </a:p>
          <a:p>
            <a:pPr marL="857250" lvl="1" indent="-457200"/>
            <a:r>
              <a:rPr lang="en-US" sz="2000" dirty="0" smtClean="0"/>
              <a:t>Occurs in cytoplasm of cell.</a:t>
            </a:r>
          </a:p>
          <a:p>
            <a:pPr marL="857250" lvl="1" indent="-457200"/>
            <a:r>
              <a:rPr lang="en-US" sz="2000" dirty="0" smtClean="0"/>
              <a:t>Inefficient because it uses 2 ATP molecules but gives off 4 ATP therefore, has a net gain of 2 ATP.</a:t>
            </a:r>
          </a:p>
          <a:p>
            <a:pPr marL="857250" lvl="1" indent="-457200"/>
            <a:r>
              <a:rPr lang="en-US" sz="2000" dirty="0" smtClean="0"/>
              <a:t>Because no O</a:t>
            </a:r>
            <a:r>
              <a:rPr lang="en-US" sz="1200" dirty="0" smtClean="0"/>
              <a:t>2</a:t>
            </a:r>
            <a:r>
              <a:rPr lang="en-US" sz="2400" dirty="0" smtClean="0"/>
              <a:t> </a:t>
            </a:r>
            <a:r>
              <a:rPr lang="en-US" sz="2000" dirty="0" smtClean="0"/>
              <a:t>present, </a:t>
            </a:r>
            <a:r>
              <a:rPr lang="en-US" sz="2000" dirty="0" err="1" smtClean="0"/>
              <a:t>krebs</a:t>
            </a:r>
            <a:r>
              <a:rPr lang="en-US" sz="2000" dirty="0" smtClean="0"/>
              <a:t> cycle and ETC don’t work.</a:t>
            </a:r>
            <a:endParaRPr lang="en-US" sz="2000" dirty="0"/>
          </a:p>
        </p:txBody>
      </p:sp>
      <p:pic>
        <p:nvPicPr>
          <p:cNvPr id="1026" name="Picture 2" descr="http://leavingbio.net/RESPIRATION-(higher%20level)_files/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38671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25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oogle.ca/url?sa=i&amp;source=images&amp;cd=&amp;docid=OG3A-JND7AaG0M&amp;tbnid=av_oZPJXJsZXCM:&amp;ved=0CAUQjBw&amp;url=http%3A%2F%2Fwww.accessexcellence.org%2FRC%2FVL%2FGG%2Fecb%2Fecb_images%2F13_03_glycolysis.jpg&amp;ei=VyOhUpikBqqNigK5wIGACg&amp;psig=AFQjCNFXBGvb984t3hSK5YJptlD3BHq9qA&amp;ust=13863784551555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643890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/>
              <a:t>         Aerobic Respiration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1215"/>
            <a:ext cx="4345993" cy="539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93964" y="4682836"/>
            <a:ext cx="1911927" cy="1563860"/>
          </a:xfrm>
          <a:custGeom>
            <a:avLst/>
            <a:gdLst>
              <a:gd name="connsiteX0" fmla="*/ 1149927 w 1911927"/>
              <a:gd name="connsiteY0" fmla="*/ 193964 h 1563860"/>
              <a:gd name="connsiteX1" fmla="*/ 1080654 w 1911927"/>
              <a:gd name="connsiteY1" fmla="*/ 180109 h 1563860"/>
              <a:gd name="connsiteX2" fmla="*/ 1039091 w 1911927"/>
              <a:gd name="connsiteY2" fmla="*/ 166255 h 1563860"/>
              <a:gd name="connsiteX3" fmla="*/ 914400 w 1911927"/>
              <a:gd name="connsiteY3" fmla="*/ 138546 h 1563860"/>
              <a:gd name="connsiteX4" fmla="*/ 568036 w 1911927"/>
              <a:gd name="connsiteY4" fmla="*/ 152400 h 1563860"/>
              <a:gd name="connsiteX5" fmla="*/ 526472 w 1911927"/>
              <a:gd name="connsiteY5" fmla="*/ 180109 h 1563860"/>
              <a:gd name="connsiteX6" fmla="*/ 484909 w 1911927"/>
              <a:gd name="connsiteY6" fmla="*/ 193964 h 1563860"/>
              <a:gd name="connsiteX7" fmla="*/ 401781 w 1911927"/>
              <a:gd name="connsiteY7" fmla="*/ 263237 h 1563860"/>
              <a:gd name="connsiteX8" fmla="*/ 346363 w 1911927"/>
              <a:gd name="connsiteY8" fmla="*/ 304800 h 1563860"/>
              <a:gd name="connsiteX9" fmla="*/ 277091 w 1911927"/>
              <a:gd name="connsiteY9" fmla="*/ 401782 h 1563860"/>
              <a:gd name="connsiteX10" fmla="*/ 249381 w 1911927"/>
              <a:gd name="connsiteY10" fmla="*/ 429491 h 1563860"/>
              <a:gd name="connsiteX11" fmla="*/ 235527 w 1911927"/>
              <a:gd name="connsiteY11" fmla="*/ 471055 h 1563860"/>
              <a:gd name="connsiteX12" fmla="*/ 207818 w 1911927"/>
              <a:gd name="connsiteY12" fmla="*/ 512619 h 1563860"/>
              <a:gd name="connsiteX13" fmla="*/ 193963 w 1911927"/>
              <a:gd name="connsiteY13" fmla="*/ 568037 h 1563860"/>
              <a:gd name="connsiteX14" fmla="*/ 166254 w 1911927"/>
              <a:gd name="connsiteY14" fmla="*/ 665019 h 1563860"/>
              <a:gd name="connsiteX15" fmla="*/ 166254 w 1911927"/>
              <a:gd name="connsiteY15" fmla="*/ 983673 h 1563860"/>
              <a:gd name="connsiteX16" fmla="*/ 193963 w 1911927"/>
              <a:gd name="connsiteY16" fmla="*/ 1080655 h 1563860"/>
              <a:gd name="connsiteX17" fmla="*/ 221672 w 1911927"/>
              <a:gd name="connsiteY17" fmla="*/ 1122219 h 1563860"/>
              <a:gd name="connsiteX18" fmla="*/ 249381 w 1911927"/>
              <a:gd name="connsiteY18" fmla="*/ 1191491 h 1563860"/>
              <a:gd name="connsiteX19" fmla="*/ 290945 w 1911927"/>
              <a:gd name="connsiteY19" fmla="*/ 1274619 h 1563860"/>
              <a:gd name="connsiteX20" fmla="*/ 332509 w 1911927"/>
              <a:gd name="connsiteY20" fmla="*/ 1302328 h 1563860"/>
              <a:gd name="connsiteX21" fmla="*/ 457200 w 1911927"/>
              <a:gd name="connsiteY21" fmla="*/ 1399309 h 1563860"/>
              <a:gd name="connsiteX22" fmla="*/ 498763 w 1911927"/>
              <a:gd name="connsiteY22" fmla="*/ 1427019 h 1563860"/>
              <a:gd name="connsiteX23" fmla="*/ 609600 w 1911927"/>
              <a:gd name="connsiteY23" fmla="*/ 1468582 h 1563860"/>
              <a:gd name="connsiteX24" fmla="*/ 665018 w 1911927"/>
              <a:gd name="connsiteY24" fmla="*/ 1496291 h 1563860"/>
              <a:gd name="connsiteX25" fmla="*/ 762000 w 1911927"/>
              <a:gd name="connsiteY25" fmla="*/ 1510146 h 1563860"/>
              <a:gd name="connsiteX26" fmla="*/ 803563 w 1911927"/>
              <a:gd name="connsiteY26" fmla="*/ 1524000 h 1563860"/>
              <a:gd name="connsiteX27" fmla="*/ 1385454 w 1911927"/>
              <a:gd name="connsiteY27" fmla="*/ 1524000 h 1563860"/>
              <a:gd name="connsiteX28" fmla="*/ 1524000 w 1911927"/>
              <a:gd name="connsiteY28" fmla="*/ 1496291 h 1563860"/>
              <a:gd name="connsiteX29" fmla="*/ 1662545 w 1911927"/>
              <a:gd name="connsiteY29" fmla="*/ 1468582 h 1563860"/>
              <a:gd name="connsiteX30" fmla="*/ 1759527 w 1911927"/>
              <a:gd name="connsiteY30" fmla="*/ 1413164 h 1563860"/>
              <a:gd name="connsiteX31" fmla="*/ 1773381 w 1911927"/>
              <a:gd name="connsiteY31" fmla="*/ 1357746 h 1563860"/>
              <a:gd name="connsiteX32" fmla="*/ 1787236 w 1911927"/>
              <a:gd name="connsiteY32" fmla="*/ 1316182 h 1563860"/>
              <a:gd name="connsiteX33" fmla="*/ 1773381 w 1911927"/>
              <a:gd name="connsiteY33" fmla="*/ 720437 h 1563860"/>
              <a:gd name="connsiteX34" fmla="*/ 1759527 w 1911927"/>
              <a:gd name="connsiteY34" fmla="*/ 678873 h 1563860"/>
              <a:gd name="connsiteX35" fmla="*/ 1745672 w 1911927"/>
              <a:gd name="connsiteY35" fmla="*/ 609600 h 1563860"/>
              <a:gd name="connsiteX36" fmla="*/ 1690254 w 1911927"/>
              <a:gd name="connsiteY36" fmla="*/ 512619 h 1563860"/>
              <a:gd name="connsiteX37" fmla="*/ 1676400 w 1911927"/>
              <a:gd name="connsiteY37" fmla="*/ 471055 h 1563860"/>
              <a:gd name="connsiteX38" fmla="*/ 1620981 w 1911927"/>
              <a:gd name="connsiteY38" fmla="*/ 401782 h 1563860"/>
              <a:gd name="connsiteX39" fmla="*/ 1537854 w 1911927"/>
              <a:gd name="connsiteY39" fmla="*/ 346364 h 1563860"/>
              <a:gd name="connsiteX40" fmla="*/ 1454727 w 1911927"/>
              <a:gd name="connsiteY40" fmla="*/ 290946 h 1563860"/>
              <a:gd name="connsiteX41" fmla="*/ 1413163 w 1911927"/>
              <a:gd name="connsiteY41" fmla="*/ 277091 h 1563860"/>
              <a:gd name="connsiteX42" fmla="*/ 1371600 w 1911927"/>
              <a:gd name="connsiteY42" fmla="*/ 249382 h 1563860"/>
              <a:gd name="connsiteX43" fmla="*/ 1260763 w 1911927"/>
              <a:gd name="connsiteY43" fmla="*/ 235528 h 1563860"/>
              <a:gd name="connsiteX44" fmla="*/ 1025236 w 1911927"/>
              <a:gd name="connsiteY44" fmla="*/ 166255 h 1563860"/>
              <a:gd name="connsiteX45" fmla="*/ 900545 w 1911927"/>
              <a:gd name="connsiteY45" fmla="*/ 138546 h 1563860"/>
              <a:gd name="connsiteX46" fmla="*/ 748145 w 1911927"/>
              <a:gd name="connsiteY46" fmla="*/ 124691 h 1563860"/>
              <a:gd name="connsiteX47" fmla="*/ 471054 w 1911927"/>
              <a:gd name="connsiteY47" fmla="*/ 138546 h 1563860"/>
              <a:gd name="connsiteX48" fmla="*/ 415636 w 1911927"/>
              <a:gd name="connsiteY48" fmla="*/ 166255 h 1563860"/>
              <a:gd name="connsiteX49" fmla="*/ 360218 w 1911927"/>
              <a:gd name="connsiteY49" fmla="*/ 180109 h 1563860"/>
              <a:gd name="connsiteX50" fmla="*/ 290945 w 1911927"/>
              <a:gd name="connsiteY50" fmla="*/ 249382 h 1563860"/>
              <a:gd name="connsiteX51" fmla="*/ 221672 w 1911927"/>
              <a:gd name="connsiteY51" fmla="*/ 346364 h 1563860"/>
              <a:gd name="connsiteX52" fmla="*/ 166254 w 1911927"/>
              <a:gd name="connsiteY52" fmla="*/ 498764 h 1563860"/>
              <a:gd name="connsiteX53" fmla="*/ 180109 w 1911927"/>
              <a:gd name="connsiteY53" fmla="*/ 872837 h 1563860"/>
              <a:gd name="connsiteX54" fmla="*/ 221672 w 1911927"/>
              <a:gd name="connsiteY54" fmla="*/ 983673 h 1563860"/>
              <a:gd name="connsiteX55" fmla="*/ 249381 w 1911927"/>
              <a:gd name="connsiteY55" fmla="*/ 1052946 h 1563860"/>
              <a:gd name="connsiteX56" fmla="*/ 304800 w 1911927"/>
              <a:gd name="connsiteY56" fmla="*/ 1177637 h 1563860"/>
              <a:gd name="connsiteX57" fmla="*/ 360218 w 1911927"/>
              <a:gd name="connsiteY57" fmla="*/ 1274619 h 1563860"/>
              <a:gd name="connsiteX58" fmla="*/ 401781 w 1911927"/>
              <a:gd name="connsiteY58" fmla="*/ 1316182 h 1563860"/>
              <a:gd name="connsiteX59" fmla="*/ 484909 w 1911927"/>
              <a:gd name="connsiteY59" fmla="*/ 1399309 h 1563860"/>
              <a:gd name="connsiteX60" fmla="*/ 512618 w 1911927"/>
              <a:gd name="connsiteY60" fmla="*/ 1427019 h 1563860"/>
              <a:gd name="connsiteX61" fmla="*/ 637309 w 1911927"/>
              <a:gd name="connsiteY61" fmla="*/ 1468582 h 1563860"/>
              <a:gd name="connsiteX62" fmla="*/ 720436 w 1911927"/>
              <a:gd name="connsiteY62" fmla="*/ 1496291 h 1563860"/>
              <a:gd name="connsiteX63" fmla="*/ 762000 w 1911927"/>
              <a:gd name="connsiteY63" fmla="*/ 1510146 h 1563860"/>
              <a:gd name="connsiteX64" fmla="*/ 1094509 w 1911927"/>
              <a:gd name="connsiteY64" fmla="*/ 1551709 h 1563860"/>
              <a:gd name="connsiteX65" fmla="*/ 1593272 w 1911927"/>
              <a:gd name="connsiteY65" fmla="*/ 1482437 h 1563860"/>
              <a:gd name="connsiteX66" fmla="*/ 1648691 w 1911927"/>
              <a:gd name="connsiteY66" fmla="*/ 1399309 h 1563860"/>
              <a:gd name="connsiteX67" fmla="*/ 1690254 w 1911927"/>
              <a:gd name="connsiteY67" fmla="*/ 1274619 h 1563860"/>
              <a:gd name="connsiteX68" fmla="*/ 1704109 w 1911927"/>
              <a:gd name="connsiteY68" fmla="*/ 1219200 h 1563860"/>
              <a:gd name="connsiteX69" fmla="*/ 1717963 w 1911927"/>
              <a:gd name="connsiteY69" fmla="*/ 1177637 h 1563860"/>
              <a:gd name="connsiteX70" fmla="*/ 1731818 w 1911927"/>
              <a:gd name="connsiteY70" fmla="*/ 872837 h 1563860"/>
              <a:gd name="connsiteX71" fmla="*/ 1690254 w 1911927"/>
              <a:gd name="connsiteY71" fmla="*/ 512619 h 1563860"/>
              <a:gd name="connsiteX72" fmla="*/ 1690254 w 1911927"/>
              <a:gd name="connsiteY72" fmla="*/ 512619 h 1563860"/>
              <a:gd name="connsiteX73" fmla="*/ 1676400 w 1911927"/>
              <a:gd name="connsiteY73" fmla="*/ 443346 h 1563860"/>
              <a:gd name="connsiteX74" fmla="*/ 1648691 w 1911927"/>
              <a:gd name="connsiteY74" fmla="*/ 401782 h 1563860"/>
              <a:gd name="connsiteX75" fmla="*/ 1593272 w 1911927"/>
              <a:gd name="connsiteY75" fmla="*/ 304800 h 1563860"/>
              <a:gd name="connsiteX76" fmla="*/ 1551709 w 1911927"/>
              <a:gd name="connsiteY76" fmla="*/ 249382 h 1563860"/>
              <a:gd name="connsiteX77" fmla="*/ 1413163 w 1911927"/>
              <a:gd name="connsiteY77" fmla="*/ 166255 h 1563860"/>
              <a:gd name="connsiteX78" fmla="*/ 1371600 w 1911927"/>
              <a:gd name="connsiteY78" fmla="*/ 124691 h 1563860"/>
              <a:gd name="connsiteX79" fmla="*/ 1246909 w 1911927"/>
              <a:gd name="connsiteY79" fmla="*/ 83128 h 1563860"/>
              <a:gd name="connsiteX80" fmla="*/ 1205345 w 1911927"/>
              <a:gd name="connsiteY80" fmla="*/ 69273 h 1563860"/>
              <a:gd name="connsiteX81" fmla="*/ 1149927 w 1911927"/>
              <a:gd name="connsiteY81" fmla="*/ 41564 h 1563860"/>
              <a:gd name="connsiteX82" fmla="*/ 1025236 w 1911927"/>
              <a:gd name="connsiteY82" fmla="*/ 27709 h 1563860"/>
              <a:gd name="connsiteX83" fmla="*/ 595745 w 1911927"/>
              <a:gd name="connsiteY83" fmla="*/ 55419 h 1563860"/>
              <a:gd name="connsiteX84" fmla="*/ 554181 w 1911927"/>
              <a:gd name="connsiteY84" fmla="*/ 69273 h 1563860"/>
              <a:gd name="connsiteX85" fmla="*/ 498763 w 1911927"/>
              <a:gd name="connsiteY85" fmla="*/ 83128 h 1563860"/>
              <a:gd name="connsiteX86" fmla="*/ 346363 w 1911927"/>
              <a:gd name="connsiteY86" fmla="*/ 180109 h 1563860"/>
              <a:gd name="connsiteX87" fmla="*/ 304800 w 1911927"/>
              <a:gd name="connsiteY87" fmla="*/ 207819 h 1563860"/>
              <a:gd name="connsiteX88" fmla="*/ 249381 w 1911927"/>
              <a:gd name="connsiteY88" fmla="*/ 277091 h 1563860"/>
              <a:gd name="connsiteX89" fmla="*/ 221672 w 1911927"/>
              <a:gd name="connsiteY89" fmla="*/ 318655 h 1563860"/>
              <a:gd name="connsiteX90" fmla="*/ 207818 w 1911927"/>
              <a:gd name="connsiteY90" fmla="*/ 360219 h 1563860"/>
              <a:gd name="connsiteX91" fmla="*/ 180109 w 1911927"/>
              <a:gd name="connsiteY91" fmla="*/ 401782 h 1563860"/>
              <a:gd name="connsiteX92" fmla="*/ 152400 w 1911927"/>
              <a:gd name="connsiteY92" fmla="*/ 540328 h 1563860"/>
              <a:gd name="connsiteX93" fmla="*/ 138545 w 1911927"/>
              <a:gd name="connsiteY93" fmla="*/ 595746 h 1563860"/>
              <a:gd name="connsiteX94" fmla="*/ 152400 w 1911927"/>
              <a:gd name="connsiteY94" fmla="*/ 817419 h 1563860"/>
              <a:gd name="connsiteX95" fmla="*/ 180109 w 1911927"/>
              <a:gd name="connsiteY95" fmla="*/ 942109 h 1563860"/>
              <a:gd name="connsiteX96" fmla="*/ 249381 w 1911927"/>
              <a:gd name="connsiteY96" fmla="*/ 1080655 h 1563860"/>
              <a:gd name="connsiteX97" fmla="*/ 290945 w 1911927"/>
              <a:gd name="connsiteY97" fmla="*/ 1122219 h 1563860"/>
              <a:gd name="connsiteX98" fmla="*/ 304800 w 1911927"/>
              <a:gd name="connsiteY98" fmla="*/ 1177637 h 1563860"/>
              <a:gd name="connsiteX99" fmla="*/ 429491 w 1911927"/>
              <a:gd name="connsiteY99" fmla="*/ 1316182 h 1563860"/>
              <a:gd name="connsiteX100" fmla="*/ 512618 w 1911927"/>
              <a:gd name="connsiteY100" fmla="*/ 1371600 h 1563860"/>
              <a:gd name="connsiteX101" fmla="*/ 609600 w 1911927"/>
              <a:gd name="connsiteY101" fmla="*/ 1399309 h 1563860"/>
              <a:gd name="connsiteX102" fmla="*/ 665018 w 1911927"/>
              <a:gd name="connsiteY102" fmla="*/ 1427019 h 1563860"/>
              <a:gd name="connsiteX103" fmla="*/ 845127 w 1911927"/>
              <a:gd name="connsiteY103" fmla="*/ 1454728 h 1563860"/>
              <a:gd name="connsiteX104" fmla="*/ 1122218 w 1911927"/>
              <a:gd name="connsiteY104" fmla="*/ 1482437 h 1563860"/>
              <a:gd name="connsiteX105" fmla="*/ 1413163 w 1911927"/>
              <a:gd name="connsiteY105" fmla="*/ 1468582 h 1563860"/>
              <a:gd name="connsiteX106" fmla="*/ 1468581 w 1911927"/>
              <a:gd name="connsiteY106" fmla="*/ 1385455 h 1563860"/>
              <a:gd name="connsiteX107" fmla="*/ 1510145 w 1911927"/>
              <a:gd name="connsiteY107" fmla="*/ 1316182 h 1563860"/>
              <a:gd name="connsiteX108" fmla="*/ 1537854 w 1911927"/>
              <a:gd name="connsiteY108" fmla="*/ 1233055 h 1563860"/>
              <a:gd name="connsiteX109" fmla="*/ 1551709 w 1911927"/>
              <a:gd name="connsiteY109" fmla="*/ 1191491 h 1563860"/>
              <a:gd name="connsiteX110" fmla="*/ 1551709 w 1911927"/>
              <a:gd name="connsiteY110" fmla="*/ 637309 h 1563860"/>
              <a:gd name="connsiteX111" fmla="*/ 1524000 w 1911927"/>
              <a:gd name="connsiteY111" fmla="*/ 595746 h 1563860"/>
              <a:gd name="connsiteX112" fmla="*/ 1496291 w 1911927"/>
              <a:gd name="connsiteY112" fmla="*/ 498764 h 1563860"/>
              <a:gd name="connsiteX113" fmla="*/ 1482436 w 1911927"/>
              <a:gd name="connsiteY113" fmla="*/ 443346 h 1563860"/>
              <a:gd name="connsiteX114" fmla="*/ 1454727 w 1911927"/>
              <a:gd name="connsiteY114" fmla="*/ 401782 h 1563860"/>
              <a:gd name="connsiteX115" fmla="*/ 1440872 w 1911927"/>
              <a:gd name="connsiteY115" fmla="*/ 360219 h 1563860"/>
              <a:gd name="connsiteX116" fmla="*/ 1413163 w 1911927"/>
              <a:gd name="connsiteY116" fmla="*/ 332509 h 1563860"/>
              <a:gd name="connsiteX117" fmla="*/ 1385454 w 1911927"/>
              <a:gd name="connsiteY117" fmla="*/ 290946 h 1563860"/>
              <a:gd name="connsiteX118" fmla="*/ 1330036 w 1911927"/>
              <a:gd name="connsiteY118" fmla="*/ 193964 h 1563860"/>
              <a:gd name="connsiteX119" fmla="*/ 1288472 w 1911927"/>
              <a:gd name="connsiteY119" fmla="*/ 166255 h 1563860"/>
              <a:gd name="connsiteX120" fmla="*/ 1233054 w 1911927"/>
              <a:gd name="connsiteY120" fmla="*/ 124691 h 1563860"/>
              <a:gd name="connsiteX121" fmla="*/ 1108363 w 1911927"/>
              <a:gd name="connsiteY121" fmla="*/ 69273 h 1563860"/>
              <a:gd name="connsiteX122" fmla="*/ 997527 w 1911927"/>
              <a:gd name="connsiteY122" fmla="*/ 41564 h 1563860"/>
              <a:gd name="connsiteX123" fmla="*/ 914400 w 1911927"/>
              <a:gd name="connsiteY123" fmla="*/ 13855 h 1563860"/>
              <a:gd name="connsiteX124" fmla="*/ 734291 w 1911927"/>
              <a:gd name="connsiteY124" fmla="*/ 0 h 1563860"/>
              <a:gd name="connsiteX125" fmla="*/ 484909 w 1911927"/>
              <a:gd name="connsiteY125" fmla="*/ 13855 h 1563860"/>
              <a:gd name="connsiteX126" fmla="*/ 443345 w 1911927"/>
              <a:gd name="connsiteY126" fmla="*/ 27709 h 1563860"/>
              <a:gd name="connsiteX127" fmla="*/ 374072 w 1911927"/>
              <a:gd name="connsiteY127" fmla="*/ 55419 h 1563860"/>
              <a:gd name="connsiteX128" fmla="*/ 166254 w 1911927"/>
              <a:gd name="connsiteY128" fmla="*/ 180109 h 1563860"/>
              <a:gd name="connsiteX129" fmla="*/ 96981 w 1911927"/>
              <a:gd name="connsiteY129" fmla="*/ 263237 h 1563860"/>
              <a:gd name="connsiteX130" fmla="*/ 55418 w 1911927"/>
              <a:gd name="connsiteY130" fmla="*/ 304800 h 1563860"/>
              <a:gd name="connsiteX131" fmla="*/ 27709 w 1911927"/>
              <a:gd name="connsiteY131" fmla="*/ 387928 h 1563860"/>
              <a:gd name="connsiteX132" fmla="*/ 0 w 1911927"/>
              <a:gd name="connsiteY132" fmla="*/ 484909 h 1563860"/>
              <a:gd name="connsiteX133" fmla="*/ 55418 w 1911927"/>
              <a:gd name="connsiteY133" fmla="*/ 858982 h 1563860"/>
              <a:gd name="connsiteX134" fmla="*/ 69272 w 1911927"/>
              <a:gd name="connsiteY134" fmla="*/ 900546 h 1563860"/>
              <a:gd name="connsiteX135" fmla="*/ 110836 w 1911927"/>
              <a:gd name="connsiteY135" fmla="*/ 955964 h 1563860"/>
              <a:gd name="connsiteX136" fmla="*/ 235527 w 1911927"/>
              <a:gd name="connsiteY136" fmla="*/ 1108364 h 1563860"/>
              <a:gd name="connsiteX137" fmla="*/ 401781 w 1911927"/>
              <a:gd name="connsiteY137" fmla="*/ 1246909 h 1563860"/>
              <a:gd name="connsiteX138" fmla="*/ 512618 w 1911927"/>
              <a:gd name="connsiteY138" fmla="*/ 1302328 h 1563860"/>
              <a:gd name="connsiteX139" fmla="*/ 554181 w 1911927"/>
              <a:gd name="connsiteY139" fmla="*/ 1330037 h 1563860"/>
              <a:gd name="connsiteX140" fmla="*/ 665018 w 1911927"/>
              <a:gd name="connsiteY140" fmla="*/ 1371600 h 1563860"/>
              <a:gd name="connsiteX141" fmla="*/ 789709 w 1911927"/>
              <a:gd name="connsiteY141" fmla="*/ 1399309 h 1563860"/>
              <a:gd name="connsiteX142" fmla="*/ 845127 w 1911927"/>
              <a:gd name="connsiteY142" fmla="*/ 1413164 h 1563860"/>
              <a:gd name="connsiteX143" fmla="*/ 983672 w 1911927"/>
              <a:gd name="connsiteY143" fmla="*/ 1427019 h 1563860"/>
              <a:gd name="connsiteX144" fmla="*/ 1149927 w 1911927"/>
              <a:gd name="connsiteY144" fmla="*/ 1454728 h 1563860"/>
              <a:gd name="connsiteX145" fmla="*/ 1274618 w 1911927"/>
              <a:gd name="connsiteY145" fmla="*/ 1482437 h 1563860"/>
              <a:gd name="connsiteX146" fmla="*/ 1814945 w 1911927"/>
              <a:gd name="connsiteY146" fmla="*/ 1454728 h 1563860"/>
              <a:gd name="connsiteX147" fmla="*/ 1856509 w 1911927"/>
              <a:gd name="connsiteY147" fmla="*/ 1440873 h 1563860"/>
              <a:gd name="connsiteX148" fmla="*/ 1884218 w 1911927"/>
              <a:gd name="connsiteY148" fmla="*/ 1399309 h 1563860"/>
              <a:gd name="connsiteX149" fmla="*/ 1898072 w 1911927"/>
              <a:gd name="connsiteY149" fmla="*/ 1343891 h 1563860"/>
              <a:gd name="connsiteX150" fmla="*/ 1911927 w 1911927"/>
              <a:gd name="connsiteY150" fmla="*/ 1302328 h 1563860"/>
              <a:gd name="connsiteX151" fmla="*/ 1884218 w 1911927"/>
              <a:gd name="connsiteY151" fmla="*/ 1066800 h 1563860"/>
              <a:gd name="connsiteX152" fmla="*/ 1870363 w 1911927"/>
              <a:gd name="connsiteY152" fmla="*/ 1025237 h 1563860"/>
              <a:gd name="connsiteX153" fmla="*/ 1787236 w 1911927"/>
              <a:gd name="connsiteY153" fmla="*/ 831273 h 1563860"/>
              <a:gd name="connsiteX154" fmla="*/ 1731818 w 1911927"/>
              <a:gd name="connsiteY154" fmla="*/ 706582 h 1563860"/>
              <a:gd name="connsiteX155" fmla="*/ 1690254 w 1911927"/>
              <a:gd name="connsiteY155" fmla="*/ 665019 h 1563860"/>
              <a:gd name="connsiteX156" fmla="*/ 1662545 w 1911927"/>
              <a:gd name="connsiteY156" fmla="*/ 609600 h 1563860"/>
              <a:gd name="connsiteX157" fmla="*/ 1620981 w 1911927"/>
              <a:gd name="connsiteY157" fmla="*/ 512619 h 1563860"/>
              <a:gd name="connsiteX158" fmla="*/ 1593272 w 1911927"/>
              <a:gd name="connsiteY158" fmla="*/ 484909 h 1563860"/>
              <a:gd name="connsiteX159" fmla="*/ 1565563 w 1911927"/>
              <a:gd name="connsiteY159" fmla="*/ 443346 h 1563860"/>
              <a:gd name="connsiteX160" fmla="*/ 1482436 w 1911927"/>
              <a:gd name="connsiteY160" fmla="*/ 304800 h 1563860"/>
              <a:gd name="connsiteX161" fmla="*/ 1357745 w 1911927"/>
              <a:gd name="connsiteY161" fmla="*/ 221673 h 1563860"/>
              <a:gd name="connsiteX162" fmla="*/ 1316181 w 1911927"/>
              <a:gd name="connsiteY162" fmla="*/ 193964 h 1563860"/>
              <a:gd name="connsiteX163" fmla="*/ 1219200 w 1911927"/>
              <a:gd name="connsiteY163" fmla="*/ 152400 h 1563860"/>
              <a:gd name="connsiteX164" fmla="*/ 1136072 w 1911927"/>
              <a:gd name="connsiteY164" fmla="*/ 124691 h 1563860"/>
              <a:gd name="connsiteX165" fmla="*/ 1094509 w 1911927"/>
              <a:gd name="connsiteY165" fmla="*/ 110837 h 1563860"/>
              <a:gd name="connsiteX166" fmla="*/ 1011381 w 1911927"/>
              <a:gd name="connsiteY166" fmla="*/ 96982 h 1563860"/>
              <a:gd name="connsiteX167" fmla="*/ 526472 w 1911927"/>
              <a:gd name="connsiteY167" fmla="*/ 110837 h 1563860"/>
              <a:gd name="connsiteX168" fmla="*/ 457200 w 1911927"/>
              <a:gd name="connsiteY168" fmla="*/ 138546 h 1563860"/>
              <a:gd name="connsiteX169" fmla="*/ 360218 w 1911927"/>
              <a:gd name="connsiteY169" fmla="*/ 180109 h 1563860"/>
              <a:gd name="connsiteX170" fmla="*/ 332509 w 1911927"/>
              <a:gd name="connsiteY170" fmla="*/ 207819 h 1563860"/>
              <a:gd name="connsiteX171" fmla="*/ 249381 w 1911927"/>
              <a:gd name="connsiteY171" fmla="*/ 277091 h 1563860"/>
              <a:gd name="connsiteX172" fmla="*/ 221672 w 1911927"/>
              <a:gd name="connsiteY172" fmla="*/ 318655 h 1563860"/>
              <a:gd name="connsiteX173" fmla="*/ 180109 w 1911927"/>
              <a:gd name="connsiteY173" fmla="*/ 374073 h 1563860"/>
              <a:gd name="connsiteX174" fmla="*/ 110836 w 1911927"/>
              <a:gd name="connsiteY174" fmla="*/ 484909 h 1563860"/>
              <a:gd name="connsiteX175" fmla="*/ 41563 w 1911927"/>
              <a:gd name="connsiteY175" fmla="*/ 609600 h 1563860"/>
              <a:gd name="connsiteX176" fmla="*/ 27709 w 1911927"/>
              <a:gd name="connsiteY176" fmla="*/ 706582 h 1563860"/>
              <a:gd name="connsiteX177" fmla="*/ 13854 w 1911927"/>
              <a:gd name="connsiteY177" fmla="*/ 762000 h 1563860"/>
              <a:gd name="connsiteX178" fmla="*/ 27709 w 1911927"/>
              <a:gd name="connsiteY178" fmla="*/ 942109 h 1563860"/>
              <a:gd name="connsiteX179" fmla="*/ 55418 w 1911927"/>
              <a:gd name="connsiteY179" fmla="*/ 983673 h 1563860"/>
              <a:gd name="connsiteX180" fmla="*/ 69272 w 1911927"/>
              <a:gd name="connsiteY180" fmla="*/ 1025237 h 1563860"/>
              <a:gd name="connsiteX181" fmla="*/ 124691 w 1911927"/>
              <a:gd name="connsiteY181" fmla="*/ 1122219 h 1563860"/>
              <a:gd name="connsiteX182" fmla="*/ 166254 w 1911927"/>
              <a:gd name="connsiteY182" fmla="*/ 1177637 h 1563860"/>
              <a:gd name="connsiteX183" fmla="*/ 207818 w 1911927"/>
              <a:gd name="connsiteY183" fmla="*/ 1205346 h 1563860"/>
              <a:gd name="connsiteX184" fmla="*/ 290945 w 1911927"/>
              <a:gd name="connsiteY184" fmla="*/ 1260764 h 1563860"/>
              <a:gd name="connsiteX185" fmla="*/ 401781 w 1911927"/>
              <a:gd name="connsiteY185" fmla="*/ 1330037 h 1563860"/>
              <a:gd name="connsiteX186" fmla="*/ 512618 w 1911927"/>
              <a:gd name="connsiteY186" fmla="*/ 1371600 h 1563860"/>
              <a:gd name="connsiteX187" fmla="*/ 554181 w 1911927"/>
              <a:gd name="connsiteY187" fmla="*/ 1385455 h 1563860"/>
              <a:gd name="connsiteX188" fmla="*/ 665018 w 1911927"/>
              <a:gd name="connsiteY188" fmla="*/ 1427019 h 1563860"/>
              <a:gd name="connsiteX189" fmla="*/ 1385454 w 1911927"/>
              <a:gd name="connsiteY189" fmla="*/ 1413164 h 1563860"/>
              <a:gd name="connsiteX190" fmla="*/ 1468581 w 1911927"/>
              <a:gd name="connsiteY190" fmla="*/ 1385455 h 1563860"/>
              <a:gd name="connsiteX191" fmla="*/ 1524000 w 1911927"/>
              <a:gd name="connsiteY191" fmla="*/ 1371600 h 1563860"/>
              <a:gd name="connsiteX192" fmla="*/ 1607127 w 1911927"/>
              <a:gd name="connsiteY192" fmla="*/ 1316182 h 1563860"/>
              <a:gd name="connsiteX193" fmla="*/ 1634836 w 1911927"/>
              <a:gd name="connsiteY193" fmla="*/ 1274619 h 1563860"/>
              <a:gd name="connsiteX194" fmla="*/ 1676400 w 1911927"/>
              <a:gd name="connsiteY194" fmla="*/ 1191491 h 1563860"/>
              <a:gd name="connsiteX195" fmla="*/ 1690254 w 1911927"/>
              <a:gd name="connsiteY195" fmla="*/ 1108364 h 1563860"/>
              <a:gd name="connsiteX196" fmla="*/ 1704109 w 1911927"/>
              <a:gd name="connsiteY196" fmla="*/ 1052946 h 1563860"/>
              <a:gd name="connsiteX197" fmla="*/ 1731818 w 1911927"/>
              <a:gd name="connsiteY197" fmla="*/ 914400 h 1563860"/>
              <a:gd name="connsiteX198" fmla="*/ 1690254 w 1911927"/>
              <a:gd name="connsiteY198" fmla="*/ 429491 h 1563860"/>
              <a:gd name="connsiteX199" fmla="*/ 1690254 w 1911927"/>
              <a:gd name="connsiteY199" fmla="*/ 429491 h 1563860"/>
              <a:gd name="connsiteX200" fmla="*/ 1662545 w 1911927"/>
              <a:gd name="connsiteY200" fmla="*/ 332509 h 1563860"/>
              <a:gd name="connsiteX201" fmla="*/ 1537854 w 1911927"/>
              <a:gd name="connsiteY201" fmla="*/ 193964 h 1563860"/>
              <a:gd name="connsiteX202" fmla="*/ 1454727 w 1911927"/>
              <a:gd name="connsiteY202" fmla="*/ 166255 h 1563860"/>
              <a:gd name="connsiteX203" fmla="*/ 1357745 w 1911927"/>
              <a:gd name="connsiteY203" fmla="*/ 110837 h 1563860"/>
              <a:gd name="connsiteX204" fmla="*/ 1246909 w 1911927"/>
              <a:gd name="connsiteY204" fmla="*/ 83128 h 1563860"/>
              <a:gd name="connsiteX205" fmla="*/ 1205345 w 1911927"/>
              <a:gd name="connsiteY205" fmla="*/ 69273 h 1563860"/>
              <a:gd name="connsiteX206" fmla="*/ 1080654 w 1911927"/>
              <a:gd name="connsiteY206" fmla="*/ 55419 h 1563860"/>
              <a:gd name="connsiteX207" fmla="*/ 609600 w 1911927"/>
              <a:gd name="connsiteY207" fmla="*/ 41564 h 156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1911927" h="1563860">
                <a:moveTo>
                  <a:pt x="1149927" y="193964"/>
                </a:moveTo>
                <a:cubicBezTo>
                  <a:pt x="1126836" y="189346"/>
                  <a:pt x="1103499" y="185820"/>
                  <a:pt x="1080654" y="180109"/>
                </a:cubicBezTo>
                <a:cubicBezTo>
                  <a:pt x="1066486" y="176567"/>
                  <a:pt x="1053347" y="169423"/>
                  <a:pt x="1039091" y="166255"/>
                </a:cubicBezTo>
                <a:cubicBezTo>
                  <a:pt x="892793" y="133744"/>
                  <a:pt x="1007964" y="169733"/>
                  <a:pt x="914400" y="138546"/>
                </a:cubicBezTo>
                <a:cubicBezTo>
                  <a:pt x="798945" y="143164"/>
                  <a:pt x="682925" y="140091"/>
                  <a:pt x="568036" y="152400"/>
                </a:cubicBezTo>
                <a:cubicBezTo>
                  <a:pt x="551480" y="154174"/>
                  <a:pt x="541365" y="172662"/>
                  <a:pt x="526472" y="180109"/>
                </a:cubicBezTo>
                <a:cubicBezTo>
                  <a:pt x="513410" y="186640"/>
                  <a:pt x="497971" y="187433"/>
                  <a:pt x="484909" y="193964"/>
                </a:cubicBezTo>
                <a:cubicBezTo>
                  <a:pt x="435913" y="218462"/>
                  <a:pt x="444681" y="226466"/>
                  <a:pt x="401781" y="263237"/>
                </a:cubicBezTo>
                <a:cubicBezTo>
                  <a:pt x="384249" y="278264"/>
                  <a:pt x="362691" y="288472"/>
                  <a:pt x="346363" y="304800"/>
                </a:cubicBezTo>
                <a:cubicBezTo>
                  <a:pt x="307364" y="343800"/>
                  <a:pt x="308556" y="362452"/>
                  <a:pt x="277091" y="401782"/>
                </a:cubicBezTo>
                <a:cubicBezTo>
                  <a:pt x="268931" y="411982"/>
                  <a:pt x="258618" y="420255"/>
                  <a:pt x="249381" y="429491"/>
                </a:cubicBezTo>
                <a:cubicBezTo>
                  <a:pt x="244763" y="443346"/>
                  <a:pt x="242058" y="457993"/>
                  <a:pt x="235527" y="471055"/>
                </a:cubicBezTo>
                <a:cubicBezTo>
                  <a:pt x="228081" y="485948"/>
                  <a:pt x="214377" y="497314"/>
                  <a:pt x="207818" y="512619"/>
                </a:cubicBezTo>
                <a:cubicBezTo>
                  <a:pt x="200317" y="530121"/>
                  <a:pt x="199194" y="549728"/>
                  <a:pt x="193963" y="568037"/>
                </a:cubicBezTo>
                <a:cubicBezTo>
                  <a:pt x="154214" y="707159"/>
                  <a:pt x="209564" y="491781"/>
                  <a:pt x="166254" y="665019"/>
                </a:cubicBezTo>
                <a:cubicBezTo>
                  <a:pt x="148259" y="826978"/>
                  <a:pt x="144744" y="790085"/>
                  <a:pt x="166254" y="983673"/>
                </a:cubicBezTo>
                <a:cubicBezTo>
                  <a:pt x="167522" y="995083"/>
                  <a:pt x="186459" y="1065646"/>
                  <a:pt x="193963" y="1080655"/>
                </a:cubicBezTo>
                <a:cubicBezTo>
                  <a:pt x="201409" y="1095548"/>
                  <a:pt x="214225" y="1107326"/>
                  <a:pt x="221672" y="1122219"/>
                </a:cubicBezTo>
                <a:cubicBezTo>
                  <a:pt x="232794" y="1144463"/>
                  <a:pt x="240649" y="1168205"/>
                  <a:pt x="249381" y="1191491"/>
                </a:cubicBezTo>
                <a:cubicBezTo>
                  <a:pt x="262903" y="1227548"/>
                  <a:pt x="261519" y="1245193"/>
                  <a:pt x="290945" y="1274619"/>
                </a:cubicBezTo>
                <a:cubicBezTo>
                  <a:pt x="302719" y="1286393"/>
                  <a:pt x="319717" y="1291668"/>
                  <a:pt x="332509" y="1302328"/>
                </a:cubicBezTo>
                <a:cubicBezTo>
                  <a:pt x="462743" y="1410856"/>
                  <a:pt x="247080" y="1259228"/>
                  <a:pt x="457200" y="1399309"/>
                </a:cubicBezTo>
                <a:cubicBezTo>
                  <a:pt x="471055" y="1408545"/>
                  <a:pt x="482966" y="1421754"/>
                  <a:pt x="498763" y="1427019"/>
                </a:cubicBezTo>
                <a:cubicBezTo>
                  <a:pt x="544466" y="1442253"/>
                  <a:pt x="559897" y="1446492"/>
                  <a:pt x="609600" y="1468582"/>
                </a:cubicBezTo>
                <a:cubicBezTo>
                  <a:pt x="628473" y="1476970"/>
                  <a:pt x="645093" y="1490857"/>
                  <a:pt x="665018" y="1496291"/>
                </a:cubicBezTo>
                <a:cubicBezTo>
                  <a:pt x="696523" y="1504883"/>
                  <a:pt x="729673" y="1505528"/>
                  <a:pt x="762000" y="1510146"/>
                </a:cubicBezTo>
                <a:cubicBezTo>
                  <a:pt x="775854" y="1514764"/>
                  <a:pt x="789395" y="1520458"/>
                  <a:pt x="803563" y="1524000"/>
                </a:cubicBezTo>
                <a:cubicBezTo>
                  <a:pt x="997701" y="1572535"/>
                  <a:pt x="1159617" y="1530104"/>
                  <a:pt x="1385454" y="1524000"/>
                </a:cubicBezTo>
                <a:cubicBezTo>
                  <a:pt x="1578828" y="1491772"/>
                  <a:pt x="1379329" y="1527292"/>
                  <a:pt x="1524000" y="1496291"/>
                </a:cubicBezTo>
                <a:cubicBezTo>
                  <a:pt x="1570051" y="1486423"/>
                  <a:pt x="1662545" y="1468582"/>
                  <a:pt x="1662545" y="1468582"/>
                </a:cubicBezTo>
                <a:cubicBezTo>
                  <a:pt x="1672132" y="1463788"/>
                  <a:pt x="1749736" y="1427850"/>
                  <a:pt x="1759527" y="1413164"/>
                </a:cubicBezTo>
                <a:cubicBezTo>
                  <a:pt x="1770089" y="1397321"/>
                  <a:pt x="1768150" y="1376055"/>
                  <a:pt x="1773381" y="1357746"/>
                </a:cubicBezTo>
                <a:cubicBezTo>
                  <a:pt x="1777393" y="1343704"/>
                  <a:pt x="1782618" y="1330037"/>
                  <a:pt x="1787236" y="1316182"/>
                </a:cubicBezTo>
                <a:cubicBezTo>
                  <a:pt x="1782618" y="1117600"/>
                  <a:pt x="1782009" y="918885"/>
                  <a:pt x="1773381" y="720437"/>
                </a:cubicBezTo>
                <a:cubicBezTo>
                  <a:pt x="1772747" y="705847"/>
                  <a:pt x="1763069" y="693041"/>
                  <a:pt x="1759527" y="678873"/>
                </a:cubicBezTo>
                <a:cubicBezTo>
                  <a:pt x="1753816" y="656028"/>
                  <a:pt x="1753119" y="631940"/>
                  <a:pt x="1745672" y="609600"/>
                </a:cubicBezTo>
                <a:cubicBezTo>
                  <a:pt x="1733953" y="574443"/>
                  <a:pt x="1710524" y="543024"/>
                  <a:pt x="1690254" y="512619"/>
                </a:cubicBezTo>
                <a:cubicBezTo>
                  <a:pt x="1685636" y="498764"/>
                  <a:pt x="1682931" y="484117"/>
                  <a:pt x="1676400" y="471055"/>
                </a:cubicBezTo>
                <a:cubicBezTo>
                  <a:pt x="1665492" y="449239"/>
                  <a:pt x="1641601" y="417247"/>
                  <a:pt x="1620981" y="401782"/>
                </a:cubicBezTo>
                <a:cubicBezTo>
                  <a:pt x="1594339" y="381801"/>
                  <a:pt x="1565563" y="364837"/>
                  <a:pt x="1537854" y="346364"/>
                </a:cubicBezTo>
                <a:lnTo>
                  <a:pt x="1454727" y="290946"/>
                </a:lnTo>
                <a:cubicBezTo>
                  <a:pt x="1440872" y="286328"/>
                  <a:pt x="1426225" y="283622"/>
                  <a:pt x="1413163" y="277091"/>
                </a:cubicBezTo>
                <a:cubicBezTo>
                  <a:pt x="1398270" y="269644"/>
                  <a:pt x="1387664" y="253763"/>
                  <a:pt x="1371600" y="249382"/>
                </a:cubicBezTo>
                <a:cubicBezTo>
                  <a:pt x="1335679" y="239585"/>
                  <a:pt x="1297709" y="240146"/>
                  <a:pt x="1260763" y="235528"/>
                </a:cubicBezTo>
                <a:cubicBezTo>
                  <a:pt x="1101094" y="175652"/>
                  <a:pt x="1198120" y="206152"/>
                  <a:pt x="1025236" y="166255"/>
                </a:cubicBezTo>
                <a:cubicBezTo>
                  <a:pt x="983157" y="156544"/>
                  <a:pt x="943741" y="143945"/>
                  <a:pt x="900545" y="138546"/>
                </a:cubicBezTo>
                <a:cubicBezTo>
                  <a:pt x="849929" y="132219"/>
                  <a:pt x="798945" y="129309"/>
                  <a:pt x="748145" y="124691"/>
                </a:cubicBezTo>
                <a:cubicBezTo>
                  <a:pt x="655781" y="129309"/>
                  <a:pt x="562819" y="127075"/>
                  <a:pt x="471054" y="138546"/>
                </a:cubicBezTo>
                <a:cubicBezTo>
                  <a:pt x="450560" y="141108"/>
                  <a:pt x="434974" y="159003"/>
                  <a:pt x="415636" y="166255"/>
                </a:cubicBezTo>
                <a:cubicBezTo>
                  <a:pt x="397807" y="172941"/>
                  <a:pt x="378691" y="175491"/>
                  <a:pt x="360218" y="180109"/>
                </a:cubicBezTo>
                <a:cubicBezTo>
                  <a:pt x="337127" y="203200"/>
                  <a:pt x="309059" y="222211"/>
                  <a:pt x="290945" y="249382"/>
                </a:cubicBezTo>
                <a:cubicBezTo>
                  <a:pt x="250428" y="310159"/>
                  <a:pt x="273227" y="277625"/>
                  <a:pt x="221672" y="346364"/>
                </a:cubicBezTo>
                <a:cubicBezTo>
                  <a:pt x="189924" y="473354"/>
                  <a:pt x="215087" y="425513"/>
                  <a:pt x="166254" y="498764"/>
                </a:cubicBezTo>
                <a:cubicBezTo>
                  <a:pt x="170872" y="623455"/>
                  <a:pt x="172076" y="748319"/>
                  <a:pt x="180109" y="872837"/>
                </a:cubicBezTo>
                <a:cubicBezTo>
                  <a:pt x="183231" y="921223"/>
                  <a:pt x="202521" y="940584"/>
                  <a:pt x="221672" y="983673"/>
                </a:cubicBezTo>
                <a:cubicBezTo>
                  <a:pt x="231773" y="1006399"/>
                  <a:pt x="240882" y="1029574"/>
                  <a:pt x="249381" y="1052946"/>
                </a:cubicBezTo>
                <a:cubicBezTo>
                  <a:pt x="309855" y="1219247"/>
                  <a:pt x="245213" y="1073359"/>
                  <a:pt x="304800" y="1177637"/>
                </a:cubicBezTo>
                <a:cubicBezTo>
                  <a:pt x="329437" y="1220752"/>
                  <a:pt x="329533" y="1237797"/>
                  <a:pt x="360218" y="1274619"/>
                </a:cubicBezTo>
                <a:cubicBezTo>
                  <a:pt x="372761" y="1289671"/>
                  <a:pt x="389030" y="1301306"/>
                  <a:pt x="401781" y="1316182"/>
                </a:cubicBezTo>
                <a:cubicBezTo>
                  <a:pt x="507422" y="1439430"/>
                  <a:pt x="385130" y="1319485"/>
                  <a:pt x="484909" y="1399309"/>
                </a:cubicBezTo>
                <a:cubicBezTo>
                  <a:pt x="495109" y="1407469"/>
                  <a:pt x="500935" y="1421177"/>
                  <a:pt x="512618" y="1427019"/>
                </a:cubicBezTo>
                <a:cubicBezTo>
                  <a:pt x="512631" y="1427026"/>
                  <a:pt x="616520" y="1461652"/>
                  <a:pt x="637309" y="1468582"/>
                </a:cubicBezTo>
                <a:lnTo>
                  <a:pt x="720436" y="1496291"/>
                </a:lnTo>
                <a:cubicBezTo>
                  <a:pt x="734291" y="1500909"/>
                  <a:pt x="747543" y="1508081"/>
                  <a:pt x="762000" y="1510146"/>
                </a:cubicBezTo>
                <a:cubicBezTo>
                  <a:pt x="1001909" y="1544419"/>
                  <a:pt x="890976" y="1531357"/>
                  <a:pt x="1094509" y="1551709"/>
                </a:cubicBezTo>
                <a:cubicBezTo>
                  <a:pt x="1119807" y="1550128"/>
                  <a:pt x="1488184" y="1608542"/>
                  <a:pt x="1593272" y="1482437"/>
                </a:cubicBezTo>
                <a:cubicBezTo>
                  <a:pt x="1793785" y="1241823"/>
                  <a:pt x="1354686" y="1693314"/>
                  <a:pt x="1648691" y="1399309"/>
                </a:cubicBezTo>
                <a:cubicBezTo>
                  <a:pt x="1681889" y="1266512"/>
                  <a:pt x="1638086" y="1431122"/>
                  <a:pt x="1690254" y="1274619"/>
                </a:cubicBezTo>
                <a:cubicBezTo>
                  <a:pt x="1696276" y="1256555"/>
                  <a:pt x="1698878" y="1237509"/>
                  <a:pt x="1704109" y="1219200"/>
                </a:cubicBezTo>
                <a:cubicBezTo>
                  <a:pt x="1708121" y="1205158"/>
                  <a:pt x="1713345" y="1191491"/>
                  <a:pt x="1717963" y="1177637"/>
                </a:cubicBezTo>
                <a:cubicBezTo>
                  <a:pt x="1722581" y="1076037"/>
                  <a:pt x="1731818" y="974542"/>
                  <a:pt x="1731818" y="872837"/>
                </a:cubicBezTo>
                <a:cubicBezTo>
                  <a:pt x="1731818" y="612515"/>
                  <a:pt x="1742371" y="668970"/>
                  <a:pt x="1690254" y="512619"/>
                </a:cubicBezTo>
                <a:lnTo>
                  <a:pt x="1690254" y="512619"/>
                </a:lnTo>
                <a:cubicBezTo>
                  <a:pt x="1685636" y="489528"/>
                  <a:pt x="1684668" y="465395"/>
                  <a:pt x="1676400" y="443346"/>
                </a:cubicBezTo>
                <a:cubicBezTo>
                  <a:pt x="1670553" y="427755"/>
                  <a:pt x="1656952" y="416239"/>
                  <a:pt x="1648691" y="401782"/>
                </a:cubicBezTo>
                <a:cubicBezTo>
                  <a:pt x="1602305" y="320608"/>
                  <a:pt x="1641490" y="372306"/>
                  <a:pt x="1593272" y="304800"/>
                </a:cubicBezTo>
                <a:cubicBezTo>
                  <a:pt x="1579851" y="286010"/>
                  <a:pt x="1568967" y="264723"/>
                  <a:pt x="1551709" y="249382"/>
                </a:cubicBezTo>
                <a:cubicBezTo>
                  <a:pt x="1508720" y="211169"/>
                  <a:pt x="1462818" y="191082"/>
                  <a:pt x="1413163" y="166255"/>
                </a:cubicBezTo>
                <a:cubicBezTo>
                  <a:pt x="1399309" y="152400"/>
                  <a:pt x="1388215" y="135075"/>
                  <a:pt x="1371600" y="124691"/>
                </a:cubicBezTo>
                <a:cubicBezTo>
                  <a:pt x="1331373" y="99549"/>
                  <a:pt x="1290679" y="95634"/>
                  <a:pt x="1246909" y="83128"/>
                </a:cubicBezTo>
                <a:cubicBezTo>
                  <a:pt x="1232867" y="79116"/>
                  <a:pt x="1218768" y="75026"/>
                  <a:pt x="1205345" y="69273"/>
                </a:cubicBezTo>
                <a:cubicBezTo>
                  <a:pt x="1186362" y="61137"/>
                  <a:pt x="1170051" y="46208"/>
                  <a:pt x="1149927" y="41564"/>
                </a:cubicBezTo>
                <a:cubicBezTo>
                  <a:pt x="1109179" y="32160"/>
                  <a:pt x="1066800" y="32327"/>
                  <a:pt x="1025236" y="27709"/>
                </a:cubicBezTo>
                <a:cubicBezTo>
                  <a:pt x="882072" y="36946"/>
                  <a:pt x="738651" y="42810"/>
                  <a:pt x="595745" y="55419"/>
                </a:cubicBezTo>
                <a:cubicBezTo>
                  <a:pt x="581197" y="56703"/>
                  <a:pt x="568223" y="65261"/>
                  <a:pt x="554181" y="69273"/>
                </a:cubicBezTo>
                <a:cubicBezTo>
                  <a:pt x="535872" y="74504"/>
                  <a:pt x="517236" y="78510"/>
                  <a:pt x="498763" y="83128"/>
                </a:cubicBezTo>
                <a:cubicBezTo>
                  <a:pt x="400952" y="141815"/>
                  <a:pt x="451875" y="109767"/>
                  <a:pt x="346363" y="180109"/>
                </a:cubicBezTo>
                <a:lnTo>
                  <a:pt x="304800" y="207819"/>
                </a:lnTo>
                <a:cubicBezTo>
                  <a:pt x="219508" y="335755"/>
                  <a:pt x="328354" y="178376"/>
                  <a:pt x="249381" y="277091"/>
                </a:cubicBezTo>
                <a:cubicBezTo>
                  <a:pt x="238979" y="290093"/>
                  <a:pt x="230908" y="304800"/>
                  <a:pt x="221672" y="318655"/>
                </a:cubicBezTo>
                <a:cubicBezTo>
                  <a:pt x="217054" y="332510"/>
                  <a:pt x="214349" y="347157"/>
                  <a:pt x="207818" y="360219"/>
                </a:cubicBezTo>
                <a:cubicBezTo>
                  <a:pt x="200372" y="375112"/>
                  <a:pt x="185006" y="385867"/>
                  <a:pt x="180109" y="401782"/>
                </a:cubicBezTo>
                <a:cubicBezTo>
                  <a:pt x="166259" y="446796"/>
                  <a:pt x="163823" y="494638"/>
                  <a:pt x="152400" y="540328"/>
                </a:cubicBezTo>
                <a:lnTo>
                  <a:pt x="138545" y="595746"/>
                </a:lnTo>
                <a:cubicBezTo>
                  <a:pt x="143163" y="669637"/>
                  <a:pt x="145697" y="743688"/>
                  <a:pt x="152400" y="817419"/>
                </a:cubicBezTo>
                <a:cubicBezTo>
                  <a:pt x="155329" y="849636"/>
                  <a:pt x="164298" y="907852"/>
                  <a:pt x="180109" y="942109"/>
                </a:cubicBezTo>
                <a:cubicBezTo>
                  <a:pt x="201746" y="988990"/>
                  <a:pt x="212871" y="1044145"/>
                  <a:pt x="249381" y="1080655"/>
                </a:cubicBezTo>
                <a:lnTo>
                  <a:pt x="290945" y="1122219"/>
                </a:lnTo>
                <a:cubicBezTo>
                  <a:pt x="295563" y="1140692"/>
                  <a:pt x="296285" y="1160606"/>
                  <a:pt x="304800" y="1177637"/>
                </a:cubicBezTo>
                <a:cubicBezTo>
                  <a:pt x="322688" y="1213412"/>
                  <a:pt x="410115" y="1303265"/>
                  <a:pt x="429491" y="1316182"/>
                </a:cubicBezTo>
                <a:cubicBezTo>
                  <a:pt x="457200" y="1334655"/>
                  <a:pt x="481025" y="1361069"/>
                  <a:pt x="512618" y="1371600"/>
                </a:cubicBezTo>
                <a:cubicBezTo>
                  <a:pt x="572245" y="1391477"/>
                  <a:pt x="540013" y="1381913"/>
                  <a:pt x="609600" y="1399309"/>
                </a:cubicBezTo>
                <a:cubicBezTo>
                  <a:pt x="628073" y="1408546"/>
                  <a:pt x="645425" y="1420488"/>
                  <a:pt x="665018" y="1427019"/>
                </a:cubicBezTo>
                <a:cubicBezTo>
                  <a:pt x="703808" y="1439949"/>
                  <a:pt x="816848" y="1450958"/>
                  <a:pt x="845127" y="1454728"/>
                </a:cubicBezTo>
                <a:cubicBezTo>
                  <a:pt x="1028141" y="1479130"/>
                  <a:pt x="860828" y="1462329"/>
                  <a:pt x="1122218" y="1482437"/>
                </a:cubicBezTo>
                <a:cubicBezTo>
                  <a:pt x="1219200" y="1477819"/>
                  <a:pt x="1317392" y="1484544"/>
                  <a:pt x="1413163" y="1468582"/>
                </a:cubicBezTo>
                <a:cubicBezTo>
                  <a:pt x="1456142" y="1461419"/>
                  <a:pt x="1455174" y="1412270"/>
                  <a:pt x="1468581" y="1385455"/>
                </a:cubicBezTo>
                <a:cubicBezTo>
                  <a:pt x="1480624" y="1361369"/>
                  <a:pt x="1499002" y="1340697"/>
                  <a:pt x="1510145" y="1316182"/>
                </a:cubicBezTo>
                <a:cubicBezTo>
                  <a:pt x="1522231" y="1289592"/>
                  <a:pt x="1528618" y="1260764"/>
                  <a:pt x="1537854" y="1233055"/>
                </a:cubicBezTo>
                <a:lnTo>
                  <a:pt x="1551709" y="1191491"/>
                </a:lnTo>
                <a:cubicBezTo>
                  <a:pt x="1574691" y="961665"/>
                  <a:pt x="1581043" y="959988"/>
                  <a:pt x="1551709" y="637309"/>
                </a:cubicBezTo>
                <a:cubicBezTo>
                  <a:pt x="1550202" y="620726"/>
                  <a:pt x="1533236" y="609600"/>
                  <a:pt x="1524000" y="595746"/>
                </a:cubicBezTo>
                <a:cubicBezTo>
                  <a:pt x="1480687" y="422501"/>
                  <a:pt x="1536043" y="637895"/>
                  <a:pt x="1496291" y="498764"/>
                </a:cubicBezTo>
                <a:cubicBezTo>
                  <a:pt x="1491060" y="480455"/>
                  <a:pt x="1489937" y="460848"/>
                  <a:pt x="1482436" y="443346"/>
                </a:cubicBezTo>
                <a:cubicBezTo>
                  <a:pt x="1475877" y="428041"/>
                  <a:pt x="1462174" y="416675"/>
                  <a:pt x="1454727" y="401782"/>
                </a:cubicBezTo>
                <a:cubicBezTo>
                  <a:pt x="1448196" y="388720"/>
                  <a:pt x="1448386" y="372742"/>
                  <a:pt x="1440872" y="360219"/>
                </a:cubicBezTo>
                <a:cubicBezTo>
                  <a:pt x="1434151" y="349018"/>
                  <a:pt x="1421323" y="342709"/>
                  <a:pt x="1413163" y="332509"/>
                </a:cubicBezTo>
                <a:cubicBezTo>
                  <a:pt x="1402761" y="319507"/>
                  <a:pt x="1394690" y="304800"/>
                  <a:pt x="1385454" y="290946"/>
                </a:cubicBezTo>
                <a:cubicBezTo>
                  <a:pt x="1369603" y="243390"/>
                  <a:pt x="1371975" y="235903"/>
                  <a:pt x="1330036" y="193964"/>
                </a:cubicBezTo>
                <a:cubicBezTo>
                  <a:pt x="1318262" y="182190"/>
                  <a:pt x="1302022" y="175933"/>
                  <a:pt x="1288472" y="166255"/>
                </a:cubicBezTo>
                <a:cubicBezTo>
                  <a:pt x="1269682" y="152834"/>
                  <a:pt x="1252635" y="136929"/>
                  <a:pt x="1233054" y="124691"/>
                </a:cubicBezTo>
                <a:cubicBezTo>
                  <a:pt x="1207354" y="108628"/>
                  <a:pt x="1134241" y="77235"/>
                  <a:pt x="1108363" y="69273"/>
                </a:cubicBezTo>
                <a:cubicBezTo>
                  <a:pt x="1071965" y="58074"/>
                  <a:pt x="1034144" y="52026"/>
                  <a:pt x="997527" y="41564"/>
                </a:cubicBezTo>
                <a:cubicBezTo>
                  <a:pt x="969443" y="33540"/>
                  <a:pt x="943250" y="18410"/>
                  <a:pt x="914400" y="13855"/>
                </a:cubicBezTo>
                <a:cubicBezTo>
                  <a:pt x="854923" y="4464"/>
                  <a:pt x="794327" y="4618"/>
                  <a:pt x="734291" y="0"/>
                </a:cubicBezTo>
                <a:cubicBezTo>
                  <a:pt x="651164" y="4618"/>
                  <a:pt x="567790" y="5962"/>
                  <a:pt x="484909" y="13855"/>
                </a:cubicBezTo>
                <a:cubicBezTo>
                  <a:pt x="470371" y="15240"/>
                  <a:pt x="457019" y="22581"/>
                  <a:pt x="443345" y="27709"/>
                </a:cubicBezTo>
                <a:cubicBezTo>
                  <a:pt x="420059" y="36441"/>
                  <a:pt x="396653" y="44997"/>
                  <a:pt x="374072" y="55419"/>
                </a:cubicBezTo>
                <a:cubicBezTo>
                  <a:pt x="278725" y="99426"/>
                  <a:pt x="247777" y="114891"/>
                  <a:pt x="166254" y="180109"/>
                </a:cubicBezTo>
                <a:cubicBezTo>
                  <a:pt x="105546" y="228676"/>
                  <a:pt x="141824" y="209426"/>
                  <a:pt x="96981" y="263237"/>
                </a:cubicBezTo>
                <a:cubicBezTo>
                  <a:pt x="84438" y="278289"/>
                  <a:pt x="69272" y="290946"/>
                  <a:pt x="55418" y="304800"/>
                </a:cubicBezTo>
                <a:cubicBezTo>
                  <a:pt x="46182" y="332509"/>
                  <a:pt x="34793" y="359592"/>
                  <a:pt x="27709" y="387928"/>
                </a:cubicBezTo>
                <a:cubicBezTo>
                  <a:pt x="10312" y="457514"/>
                  <a:pt x="19875" y="425282"/>
                  <a:pt x="0" y="484909"/>
                </a:cubicBezTo>
                <a:cubicBezTo>
                  <a:pt x="35344" y="873690"/>
                  <a:pt x="-11492" y="680552"/>
                  <a:pt x="55418" y="858982"/>
                </a:cubicBezTo>
                <a:cubicBezTo>
                  <a:pt x="60546" y="872656"/>
                  <a:pt x="62026" y="887866"/>
                  <a:pt x="69272" y="900546"/>
                </a:cubicBezTo>
                <a:cubicBezTo>
                  <a:pt x="80728" y="920595"/>
                  <a:pt x="96981" y="937491"/>
                  <a:pt x="110836" y="955964"/>
                </a:cubicBezTo>
                <a:cubicBezTo>
                  <a:pt x="141214" y="1047095"/>
                  <a:pt x="114364" y="987201"/>
                  <a:pt x="235527" y="1108364"/>
                </a:cubicBezTo>
                <a:cubicBezTo>
                  <a:pt x="286340" y="1159177"/>
                  <a:pt x="335913" y="1213975"/>
                  <a:pt x="401781" y="1246909"/>
                </a:cubicBezTo>
                <a:cubicBezTo>
                  <a:pt x="438727" y="1265382"/>
                  <a:pt x="478249" y="1279415"/>
                  <a:pt x="512618" y="1302328"/>
                </a:cubicBezTo>
                <a:cubicBezTo>
                  <a:pt x="526472" y="1311564"/>
                  <a:pt x="539288" y="1322590"/>
                  <a:pt x="554181" y="1330037"/>
                </a:cubicBezTo>
                <a:cubicBezTo>
                  <a:pt x="566899" y="1336396"/>
                  <a:pt x="641033" y="1365604"/>
                  <a:pt x="665018" y="1371600"/>
                </a:cubicBezTo>
                <a:cubicBezTo>
                  <a:pt x="706324" y="1381926"/>
                  <a:pt x="748222" y="1389735"/>
                  <a:pt x="789709" y="1399309"/>
                </a:cubicBezTo>
                <a:cubicBezTo>
                  <a:pt x="808263" y="1403591"/>
                  <a:pt x="826277" y="1410471"/>
                  <a:pt x="845127" y="1413164"/>
                </a:cubicBezTo>
                <a:cubicBezTo>
                  <a:pt x="891073" y="1419728"/>
                  <a:pt x="937490" y="1422401"/>
                  <a:pt x="983672" y="1427019"/>
                </a:cubicBezTo>
                <a:cubicBezTo>
                  <a:pt x="1073011" y="1456797"/>
                  <a:pt x="987522" y="1431527"/>
                  <a:pt x="1149927" y="1454728"/>
                </a:cubicBezTo>
                <a:cubicBezTo>
                  <a:pt x="1190979" y="1460592"/>
                  <a:pt x="1234273" y="1472350"/>
                  <a:pt x="1274618" y="1482437"/>
                </a:cubicBezTo>
                <a:cubicBezTo>
                  <a:pt x="1528110" y="1475194"/>
                  <a:pt x="1632144" y="1506957"/>
                  <a:pt x="1814945" y="1454728"/>
                </a:cubicBezTo>
                <a:cubicBezTo>
                  <a:pt x="1828987" y="1450716"/>
                  <a:pt x="1842654" y="1445491"/>
                  <a:pt x="1856509" y="1440873"/>
                </a:cubicBezTo>
                <a:cubicBezTo>
                  <a:pt x="1865745" y="1427018"/>
                  <a:pt x="1877659" y="1414614"/>
                  <a:pt x="1884218" y="1399309"/>
                </a:cubicBezTo>
                <a:cubicBezTo>
                  <a:pt x="1891719" y="1381807"/>
                  <a:pt x="1892841" y="1362200"/>
                  <a:pt x="1898072" y="1343891"/>
                </a:cubicBezTo>
                <a:cubicBezTo>
                  <a:pt x="1902084" y="1329849"/>
                  <a:pt x="1907309" y="1316182"/>
                  <a:pt x="1911927" y="1302328"/>
                </a:cubicBezTo>
                <a:cubicBezTo>
                  <a:pt x="1906432" y="1247384"/>
                  <a:pt x="1896467" y="1128044"/>
                  <a:pt x="1884218" y="1066800"/>
                </a:cubicBezTo>
                <a:cubicBezTo>
                  <a:pt x="1881354" y="1052480"/>
                  <a:pt x="1875923" y="1038741"/>
                  <a:pt x="1870363" y="1025237"/>
                </a:cubicBezTo>
                <a:cubicBezTo>
                  <a:pt x="1843580" y="960193"/>
                  <a:pt x="1809480" y="898005"/>
                  <a:pt x="1787236" y="831273"/>
                </a:cubicBezTo>
                <a:cubicBezTo>
                  <a:pt x="1767100" y="770864"/>
                  <a:pt x="1768409" y="750491"/>
                  <a:pt x="1731818" y="706582"/>
                </a:cubicBezTo>
                <a:cubicBezTo>
                  <a:pt x="1719275" y="691530"/>
                  <a:pt x="1704109" y="678873"/>
                  <a:pt x="1690254" y="665019"/>
                </a:cubicBezTo>
                <a:cubicBezTo>
                  <a:pt x="1681018" y="646546"/>
                  <a:pt x="1670681" y="628583"/>
                  <a:pt x="1662545" y="609600"/>
                </a:cubicBezTo>
                <a:cubicBezTo>
                  <a:pt x="1640377" y="557873"/>
                  <a:pt x="1657744" y="567764"/>
                  <a:pt x="1620981" y="512619"/>
                </a:cubicBezTo>
                <a:cubicBezTo>
                  <a:pt x="1613735" y="501750"/>
                  <a:pt x="1601432" y="495109"/>
                  <a:pt x="1593272" y="484909"/>
                </a:cubicBezTo>
                <a:cubicBezTo>
                  <a:pt x="1582870" y="471907"/>
                  <a:pt x="1573824" y="457803"/>
                  <a:pt x="1565563" y="443346"/>
                </a:cubicBezTo>
                <a:cubicBezTo>
                  <a:pt x="1545032" y="407418"/>
                  <a:pt x="1513720" y="325656"/>
                  <a:pt x="1482436" y="304800"/>
                </a:cubicBezTo>
                <a:lnTo>
                  <a:pt x="1357745" y="221673"/>
                </a:lnTo>
                <a:cubicBezTo>
                  <a:pt x="1343890" y="212437"/>
                  <a:pt x="1331978" y="199230"/>
                  <a:pt x="1316181" y="193964"/>
                </a:cubicBezTo>
                <a:cubicBezTo>
                  <a:pt x="1182369" y="149358"/>
                  <a:pt x="1390432" y="220892"/>
                  <a:pt x="1219200" y="152400"/>
                </a:cubicBezTo>
                <a:cubicBezTo>
                  <a:pt x="1192081" y="141552"/>
                  <a:pt x="1163781" y="133927"/>
                  <a:pt x="1136072" y="124691"/>
                </a:cubicBezTo>
                <a:cubicBezTo>
                  <a:pt x="1122218" y="120073"/>
                  <a:pt x="1108914" y="113238"/>
                  <a:pt x="1094509" y="110837"/>
                </a:cubicBezTo>
                <a:lnTo>
                  <a:pt x="1011381" y="96982"/>
                </a:lnTo>
                <a:cubicBezTo>
                  <a:pt x="849745" y="101600"/>
                  <a:pt x="687721" y="98743"/>
                  <a:pt x="526472" y="110837"/>
                </a:cubicBezTo>
                <a:cubicBezTo>
                  <a:pt x="501672" y="112697"/>
                  <a:pt x="480486" y="129814"/>
                  <a:pt x="457200" y="138546"/>
                </a:cubicBezTo>
                <a:cubicBezTo>
                  <a:pt x="375652" y="169126"/>
                  <a:pt x="457535" y="131451"/>
                  <a:pt x="360218" y="180109"/>
                </a:cubicBezTo>
                <a:cubicBezTo>
                  <a:pt x="350982" y="189346"/>
                  <a:pt x="342544" y="199457"/>
                  <a:pt x="332509" y="207819"/>
                </a:cubicBezTo>
                <a:cubicBezTo>
                  <a:pt x="300179" y="234761"/>
                  <a:pt x="274447" y="245759"/>
                  <a:pt x="249381" y="277091"/>
                </a:cubicBezTo>
                <a:cubicBezTo>
                  <a:pt x="238979" y="290093"/>
                  <a:pt x="231350" y="305105"/>
                  <a:pt x="221672" y="318655"/>
                </a:cubicBezTo>
                <a:cubicBezTo>
                  <a:pt x="208251" y="337445"/>
                  <a:pt x="193530" y="355283"/>
                  <a:pt x="180109" y="374073"/>
                </a:cubicBezTo>
                <a:cubicBezTo>
                  <a:pt x="159230" y="403304"/>
                  <a:pt x="125766" y="457538"/>
                  <a:pt x="110836" y="484909"/>
                </a:cubicBezTo>
                <a:cubicBezTo>
                  <a:pt x="37318" y="619691"/>
                  <a:pt x="99629" y="522502"/>
                  <a:pt x="41563" y="609600"/>
                </a:cubicBezTo>
                <a:cubicBezTo>
                  <a:pt x="36945" y="641927"/>
                  <a:pt x="33551" y="674453"/>
                  <a:pt x="27709" y="706582"/>
                </a:cubicBezTo>
                <a:cubicBezTo>
                  <a:pt x="24303" y="725316"/>
                  <a:pt x="13854" y="742959"/>
                  <a:pt x="13854" y="762000"/>
                </a:cubicBezTo>
                <a:cubicBezTo>
                  <a:pt x="13854" y="822214"/>
                  <a:pt x="16612" y="882927"/>
                  <a:pt x="27709" y="942109"/>
                </a:cubicBezTo>
                <a:cubicBezTo>
                  <a:pt x="30778" y="958475"/>
                  <a:pt x="46182" y="969818"/>
                  <a:pt x="55418" y="983673"/>
                </a:cubicBezTo>
                <a:cubicBezTo>
                  <a:pt x="60036" y="997528"/>
                  <a:pt x="63519" y="1011814"/>
                  <a:pt x="69272" y="1025237"/>
                </a:cubicBezTo>
                <a:cubicBezTo>
                  <a:pt x="86668" y="1065829"/>
                  <a:pt x="99843" y="1087432"/>
                  <a:pt x="124691" y="1122219"/>
                </a:cubicBezTo>
                <a:cubicBezTo>
                  <a:pt x="138112" y="1141009"/>
                  <a:pt x="149926" y="1161309"/>
                  <a:pt x="166254" y="1177637"/>
                </a:cubicBezTo>
                <a:cubicBezTo>
                  <a:pt x="178028" y="1189411"/>
                  <a:pt x="195026" y="1194686"/>
                  <a:pt x="207818" y="1205346"/>
                </a:cubicBezTo>
                <a:cubicBezTo>
                  <a:pt x="277005" y="1263002"/>
                  <a:pt x="217900" y="1236415"/>
                  <a:pt x="290945" y="1260764"/>
                </a:cubicBezTo>
                <a:cubicBezTo>
                  <a:pt x="357412" y="1360466"/>
                  <a:pt x="263290" y="1237711"/>
                  <a:pt x="401781" y="1330037"/>
                </a:cubicBezTo>
                <a:cubicBezTo>
                  <a:pt x="470203" y="1375651"/>
                  <a:pt x="416743" y="1347631"/>
                  <a:pt x="512618" y="1371600"/>
                </a:cubicBezTo>
                <a:cubicBezTo>
                  <a:pt x="526786" y="1375142"/>
                  <a:pt x="540456" y="1380464"/>
                  <a:pt x="554181" y="1385455"/>
                </a:cubicBezTo>
                <a:cubicBezTo>
                  <a:pt x="591263" y="1398940"/>
                  <a:pt x="628072" y="1413164"/>
                  <a:pt x="665018" y="1427019"/>
                </a:cubicBezTo>
                <a:cubicBezTo>
                  <a:pt x="905163" y="1422401"/>
                  <a:pt x="1145585" y="1425571"/>
                  <a:pt x="1385454" y="1413164"/>
                </a:cubicBezTo>
                <a:cubicBezTo>
                  <a:pt x="1414623" y="1411655"/>
                  <a:pt x="1440245" y="1392539"/>
                  <a:pt x="1468581" y="1385455"/>
                </a:cubicBezTo>
                <a:lnTo>
                  <a:pt x="1524000" y="1371600"/>
                </a:lnTo>
                <a:cubicBezTo>
                  <a:pt x="1551709" y="1353127"/>
                  <a:pt x="1588654" y="1343891"/>
                  <a:pt x="1607127" y="1316182"/>
                </a:cubicBezTo>
                <a:cubicBezTo>
                  <a:pt x="1616363" y="1302328"/>
                  <a:pt x="1627389" y="1289512"/>
                  <a:pt x="1634836" y="1274619"/>
                </a:cubicBezTo>
                <a:cubicBezTo>
                  <a:pt x="1692199" y="1159894"/>
                  <a:pt x="1596987" y="1310612"/>
                  <a:pt x="1676400" y="1191491"/>
                </a:cubicBezTo>
                <a:cubicBezTo>
                  <a:pt x="1681018" y="1163782"/>
                  <a:pt x="1684745" y="1135910"/>
                  <a:pt x="1690254" y="1108364"/>
                </a:cubicBezTo>
                <a:cubicBezTo>
                  <a:pt x="1693988" y="1089693"/>
                  <a:pt x="1700703" y="1071680"/>
                  <a:pt x="1704109" y="1052946"/>
                </a:cubicBezTo>
                <a:cubicBezTo>
                  <a:pt x="1729581" y="912849"/>
                  <a:pt x="1703364" y="999760"/>
                  <a:pt x="1731818" y="914400"/>
                </a:cubicBezTo>
                <a:cubicBezTo>
                  <a:pt x="1716956" y="483428"/>
                  <a:pt x="1760339" y="639749"/>
                  <a:pt x="1690254" y="429491"/>
                </a:cubicBezTo>
                <a:lnTo>
                  <a:pt x="1690254" y="429491"/>
                </a:lnTo>
                <a:cubicBezTo>
                  <a:pt x="1685814" y="411731"/>
                  <a:pt x="1672485" y="352388"/>
                  <a:pt x="1662545" y="332509"/>
                </a:cubicBezTo>
                <a:cubicBezTo>
                  <a:pt x="1641241" y="289902"/>
                  <a:pt x="1559394" y="201144"/>
                  <a:pt x="1537854" y="193964"/>
                </a:cubicBezTo>
                <a:lnTo>
                  <a:pt x="1454727" y="166255"/>
                </a:lnTo>
                <a:cubicBezTo>
                  <a:pt x="1424323" y="145986"/>
                  <a:pt x="1392900" y="122555"/>
                  <a:pt x="1357745" y="110837"/>
                </a:cubicBezTo>
                <a:cubicBezTo>
                  <a:pt x="1321617" y="98794"/>
                  <a:pt x="1283037" y="95171"/>
                  <a:pt x="1246909" y="83128"/>
                </a:cubicBezTo>
                <a:cubicBezTo>
                  <a:pt x="1233054" y="78510"/>
                  <a:pt x="1219750" y="71674"/>
                  <a:pt x="1205345" y="69273"/>
                </a:cubicBezTo>
                <a:cubicBezTo>
                  <a:pt x="1164095" y="62398"/>
                  <a:pt x="1122107" y="60946"/>
                  <a:pt x="1080654" y="55419"/>
                </a:cubicBezTo>
                <a:cubicBezTo>
                  <a:pt x="817298" y="20305"/>
                  <a:pt x="1268110" y="41564"/>
                  <a:pt x="609600" y="415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43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It is important to note: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For every glucose molecule that enters glycolysis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-  2 ATP are used as </a:t>
            </a:r>
            <a:r>
              <a:rPr lang="en-US" sz="2400" b="1" dirty="0" smtClean="0">
                <a:solidFill>
                  <a:schemeClr val="tx2"/>
                </a:solidFill>
              </a:rPr>
              <a:t>activation energy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	</a:t>
            </a:r>
            <a:r>
              <a:rPr lang="en-US" sz="2400" b="1" dirty="0" smtClean="0">
                <a:solidFill>
                  <a:schemeClr val="tx2"/>
                </a:solidFill>
              </a:rPr>
              <a:t>-  </a:t>
            </a:r>
            <a:r>
              <a:rPr lang="en-US" sz="2400" dirty="0" smtClean="0">
                <a:solidFill>
                  <a:schemeClr val="tx2"/>
                </a:solidFill>
              </a:rPr>
              <a:t>4 ATP are produced (Net gain of 2 ATP)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	</a:t>
            </a:r>
            <a:r>
              <a:rPr lang="en-US" sz="2400" b="1" dirty="0" smtClean="0">
                <a:solidFill>
                  <a:schemeClr val="tx2"/>
                </a:solidFill>
              </a:rPr>
              <a:t>-  </a:t>
            </a:r>
            <a:r>
              <a:rPr lang="en-US" sz="2400" dirty="0" smtClean="0">
                <a:solidFill>
                  <a:schemeClr val="tx2"/>
                </a:solidFill>
              </a:rPr>
              <a:t>2 NAD oxidize PGAL (release energy for ATP)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NADH will be used later in the E.T.C if O</a:t>
            </a:r>
            <a:r>
              <a:rPr lang="en-US" sz="12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 is present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	</a:t>
            </a:r>
            <a:r>
              <a:rPr lang="en-US" sz="2400" b="1" dirty="0" smtClean="0">
                <a:solidFill>
                  <a:schemeClr val="tx2"/>
                </a:solidFill>
              </a:rPr>
              <a:t>-  </a:t>
            </a:r>
            <a:r>
              <a:rPr lang="en-US" sz="2400" dirty="0" smtClean="0">
                <a:solidFill>
                  <a:schemeClr val="tx2"/>
                </a:solidFill>
              </a:rPr>
              <a:t>results in 2 pyruvic acid if O</a:t>
            </a:r>
            <a:r>
              <a:rPr lang="en-US" sz="12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 is present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	</a:t>
            </a:r>
            <a:r>
              <a:rPr lang="en-US" sz="2400" b="1" dirty="0" smtClean="0">
                <a:solidFill>
                  <a:schemeClr val="tx2"/>
                </a:solidFill>
              </a:rPr>
              <a:t>   </a:t>
            </a:r>
            <a:r>
              <a:rPr lang="en-US" sz="2400" dirty="0" smtClean="0">
                <a:solidFill>
                  <a:srgbClr val="C00000"/>
                </a:solidFill>
              </a:rPr>
              <a:t>results in lactic acid if not O</a:t>
            </a:r>
            <a:r>
              <a:rPr lang="en-US" sz="12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is present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8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010" y="1632074"/>
            <a:ext cx="373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Cellular Respiration </a:t>
            </a:r>
            <a:r>
              <a:rPr lang="en-US" dirty="0" smtClean="0"/>
              <a:t>(general formula)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559333"/>
            <a:ext cx="733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1400" dirty="0" smtClean="0"/>
              <a:t>6</a:t>
            </a:r>
            <a:r>
              <a:rPr lang="en-US" sz="2800" dirty="0" smtClean="0"/>
              <a:t>H</a:t>
            </a:r>
            <a:r>
              <a:rPr lang="en-US" sz="1200" dirty="0" smtClean="0"/>
              <a:t>12</a:t>
            </a:r>
            <a:r>
              <a:rPr lang="en-US" sz="2800" dirty="0" smtClean="0"/>
              <a:t>O</a:t>
            </a:r>
            <a:r>
              <a:rPr lang="en-US" sz="1400" dirty="0" smtClean="0"/>
              <a:t>6  </a:t>
            </a:r>
            <a:r>
              <a:rPr lang="en-US" sz="2800" dirty="0" smtClean="0"/>
              <a:t>+  6O</a:t>
            </a:r>
            <a:r>
              <a:rPr lang="en-US" sz="1400" dirty="0" smtClean="0"/>
              <a:t>2</a:t>
            </a:r>
            <a:r>
              <a:rPr lang="en-US" sz="2800" dirty="0" smtClean="0"/>
              <a:t>          6CO</a:t>
            </a:r>
            <a:r>
              <a:rPr lang="en-US" sz="1400" dirty="0" smtClean="0"/>
              <a:t>2</a:t>
            </a:r>
            <a:r>
              <a:rPr lang="en-US" sz="2800" dirty="0" smtClean="0"/>
              <a:t> + 6H</a:t>
            </a:r>
            <a:r>
              <a:rPr lang="en-US" sz="1400" dirty="0" smtClean="0"/>
              <a:t>2</a:t>
            </a:r>
            <a:r>
              <a:rPr lang="en-US" sz="2800" dirty="0" smtClean="0"/>
              <a:t>O + energy (36 ATP)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24200" y="2547610"/>
            <a:ext cx="7221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8200" y="3581400"/>
            <a:ext cx="514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What is the primary function of cellular respiration?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8497" y="3950732"/>
            <a:ext cx="756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A process in cells in which there is a release of energy from the stored bonds of </a:t>
            </a:r>
          </a:p>
          <a:p>
            <a:r>
              <a:rPr lang="en-CA" i="1" dirty="0" smtClean="0"/>
              <a:t>glucose molecules.  This energy is stored in a more directly usable form; ATP.</a:t>
            </a:r>
            <a:endParaRPr lang="en-CA" i="1" dirty="0"/>
          </a:p>
        </p:txBody>
      </p:sp>
      <p:sp>
        <p:nvSpPr>
          <p:cNvPr id="6" name="Freeform 5"/>
          <p:cNvSpPr/>
          <p:nvPr/>
        </p:nvSpPr>
        <p:spPr>
          <a:xfrm>
            <a:off x="3314700" y="2872740"/>
            <a:ext cx="541021" cy="30481"/>
          </a:xfrm>
          <a:custGeom>
            <a:avLst/>
            <a:gdLst/>
            <a:ahLst/>
            <a:cxnLst/>
            <a:rect l="0" t="0" r="0" b="0"/>
            <a:pathLst>
              <a:path w="541021" h="3048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620" y="0"/>
                </a:lnTo>
                <a:lnTo>
                  <a:pt x="7620" y="0"/>
                </a:lnTo>
                <a:lnTo>
                  <a:pt x="15240" y="0"/>
                </a:lnTo>
                <a:lnTo>
                  <a:pt x="22860" y="0"/>
                </a:lnTo>
                <a:lnTo>
                  <a:pt x="38100" y="0"/>
                </a:lnTo>
                <a:lnTo>
                  <a:pt x="53340" y="0"/>
                </a:lnTo>
                <a:lnTo>
                  <a:pt x="83820" y="7620"/>
                </a:lnTo>
                <a:lnTo>
                  <a:pt x="114300" y="7620"/>
                </a:lnTo>
                <a:lnTo>
                  <a:pt x="152400" y="7620"/>
                </a:lnTo>
                <a:lnTo>
                  <a:pt x="198120" y="7620"/>
                </a:lnTo>
                <a:lnTo>
                  <a:pt x="243840" y="7620"/>
                </a:lnTo>
                <a:lnTo>
                  <a:pt x="289560" y="15240"/>
                </a:lnTo>
                <a:lnTo>
                  <a:pt x="335280" y="15240"/>
                </a:lnTo>
                <a:lnTo>
                  <a:pt x="381000" y="15240"/>
                </a:lnTo>
                <a:lnTo>
                  <a:pt x="419100" y="22860"/>
                </a:lnTo>
                <a:lnTo>
                  <a:pt x="449580" y="22860"/>
                </a:lnTo>
                <a:lnTo>
                  <a:pt x="480060" y="30480"/>
                </a:lnTo>
                <a:lnTo>
                  <a:pt x="510540" y="30480"/>
                </a:lnTo>
                <a:lnTo>
                  <a:pt x="525780" y="30480"/>
                </a:lnTo>
                <a:lnTo>
                  <a:pt x="533400" y="30480"/>
                </a:lnTo>
                <a:lnTo>
                  <a:pt x="541020" y="30480"/>
                </a:lnTo>
                <a:lnTo>
                  <a:pt x="541020" y="30480"/>
                </a:lnTo>
                <a:lnTo>
                  <a:pt x="541020" y="30480"/>
                </a:lnTo>
                <a:lnTo>
                  <a:pt x="541020" y="30480"/>
                </a:lnTo>
                <a:lnTo>
                  <a:pt x="541020" y="30480"/>
                </a:lnTo>
                <a:lnTo>
                  <a:pt x="541020" y="30480"/>
                </a:lnTo>
                <a:lnTo>
                  <a:pt x="541020" y="30480"/>
                </a:lnTo>
                <a:lnTo>
                  <a:pt x="541020" y="30480"/>
                </a:lnTo>
                <a:lnTo>
                  <a:pt x="541020" y="30480"/>
                </a:lnTo>
                <a:lnTo>
                  <a:pt x="541020" y="30480"/>
                </a:lnTo>
                <a:lnTo>
                  <a:pt x="541020" y="304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718560" y="2819400"/>
            <a:ext cx="266701" cy="198121"/>
          </a:xfrm>
          <a:custGeom>
            <a:avLst/>
            <a:gdLst/>
            <a:ahLst/>
            <a:cxnLst/>
            <a:rect l="0" t="0" r="0" b="0"/>
            <a:pathLst>
              <a:path w="266701" h="198121">
                <a:moveTo>
                  <a:pt x="0" y="0"/>
                </a:moveTo>
                <a:lnTo>
                  <a:pt x="7620" y="0"/>
                </a:lnTo>
                <a:lnTo>
                  <a:pt x="15240" y="7620"/>
                </a:lnTo>
                <a:lnTo>
                  <a:pt x="22860" y="7620"/>
                </a:lnTo>
                <a:lnTo>
                  <a:pt x="38100" y="15240"/>
                </a:lnTo>
                <a:lnTo>
                  <a:pt x="68580" y="22860"/>
                </a:lnTo>
                <a:lnTo>
                  <a:pt x="106680" y="30480"/>
                </a:lnTo>
                <a:lnTo>
                  <a:pt x="137160" y="38100"/>
                </a:lnTo>
                <a:lnTo>
                  <a:pt x="167640" y="45720"/>
                </a:lnTo>
                <a:lnTo>
                  <a:pt x="198120" y="53340"/>
                </a:lnTo>
                <a:lnTo>
                  <a:pt x="220980" y="60960"/>
                </a:lnTo>
                <a:lnTo>
                  <a:pt x="236220" y="68580"/>
                </a:lnTo>
                <a:lnTo>
                  <a:pt x="251460" y="76200"/>
                </a:lnTo>
                <a:lnTo>
                  <a:pt x="259080" y="83820"/>
                </a:lnTo>
                <a:lnTo>
                  <a:pt x="266700" y="91440"/>
                </a:lnTo>
                <a:lnTo>
                  <a:pt x="266700" y="91440"/>
                </a:lnTo>
                <a:lnTo>
                  <a:pt x="266700" y="99060"/>
                </a:lnTo>
                <a:lnTo>
                  <a:pt x="251460" y="106680"/>
                </a:lnTo>
                <a:lnTo>
                  <a:pt x="243840" y="114300"/>
                </a:lnTo>
                <a:lnTo>
                  <a:pt x="220980" y="121920"/>
                </a:lnTo>
                <a:lnTo>
                  <a:pt x="205740" y="129540"/>
                </a:lnTo>
                <a:lnTo>
                  <a:pt x="182880" y="129540"/>
                </a:lnTo>
                <a:lnTo>
                  <a:pt x="167640" y="137160"/>
                </a:lnTo>
                <a:lnTo>
                  <a:pt x="144780" y="144780"/>
                </a:lnTo>
                <a:lnTo>
                  <a:pt x="121920" y="160020"/>
                </a:lnTo>
                <a:lnTo>
                  <a:pt x="91440" y="160020"/>
                </a:lnTo>
                <a:lnTo>
                  <a:pt x="76200" y="167640"/>
                </a:lnTo>
                <a:lnTo>
                  <a:pt x="60960" y="175260"/>
                </a:lnTo>
                <a:lnTo>
                  <a:pt x="45720" y="182880"/>
                </a:lnTo>
                <a:lnTo>
                  <a:pt x="38100" y="190500"/>
                </a:lnTo>
                <a:lnTo>
                  <a:pt x="38100" y="198120"/>
                </a:lnTo>
                <a:lnTo>
                  <a:pt x="38100" y="1981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Pyruvate Oxidation (Transition/Pre-Krebs)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Glycolysis releases less than a quarter of the chemical energy stored in glucose; most of the energy remains stocked in the two molecules of pyruvate.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If oxygen is present, the pyruvate enters the mitochondrion, where the enzymes of </a:t>
            </a:r>
            <a:r>
              <a:rPr lang="en-US" sz="2400" dirty="0" err="1" smtClean="0"/>
              <a:t>krebs</a:t>
            </a:r>
            <a:r>
              <a:rPr lang="en-US" sz="2400" dirty="0" smtClean="0"/>
              <a:t> cycle complete the oxidation of the organic fuel.</a:t>
            </a:r>
          </a:p>
          <a:p>
            <a:r>
              <a:rPr lang="en-US" sz="2400" b="1" dirty="0" smtClean="0"/>
              <a:t>Pyruvic acid </a:t>
            </a:r>
            <a:r>
              <a:rPr lang="en-US" sz="2400" dirty="0" smtClean="0"/>
              <a:t>is oxidized</a:t>
            </a:r>
          </a:p>
          <a:p>
            <a:r>
              <a:rPr lang="en-US" sz="2400" dirty="0" smtClean="0"/>
              <a:t>The 2 pyruvic molecules break down to acetic acid and CO</a:t>
            </a:r>
            <a:r>
              <a:rPr lang="en-US" sz="1200" dirty="0" smtClean="0"/>
              <a:t>2</a:t>
            </a:r>
            <a:r>
              <a:rPr lang="en-US" sz="2400" dirty="0" smtClean="0"/>
              <a:t>.</a:t>
            </a:r>
          </a:p>
          <a:p>
            <a:r>
              <a:rPr lang="en-US" sz="2400" b="1" dirty="0" err="1" smtClean="0"/>
              <a:t>Coenzme</a:t>
            </a:r>
            <a:r>
              <a:rPr lang="en-US" sz="2400" b="1" dirty="0" smtClean="0"/>
              <a:t> A</a:t>
            </a:r>
            <a:r>
              <a:rPr lang="en-US" sz="2400" dirty="0" smtClean="0"/>
              <a:t>, (a non-protein molecule that must be present for certain enzymes to function), attaches to the acetic acid, making a compound called </a:t>
            </a:r>
            <a:r>
              <a:rPr lang="en-US" sz="2400" b="1" dirty="0" smtClean="0"/>
              <a:t>acetyl-CoA.</a:t>
            </a:r>
          </a:p>
          <a:p>
            <a:r>
              <a:rPr lang="en-US" sz="2400" dirty="0" smtClean="0"/>
              <a:t>Acetyl CoA is now ready to feed its acetate into the </a:t>
            </a:r>
            <a:r>
              <a:rPr lang="en-US" sz="2400" dirty="0" err="1" smtClean="0"/>
              <a:t>krebs</a:t>
            </a:r>
            <a:r>
              <a:rPr lang="en-US" sz="2400" dirty="0" smtClean="0"/>
              <a:t> for further oxidation.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266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79086"/>
            <a:ext cx="58388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ata:image/jpeg;base64,/9j/4AAQSkZJRgABAQAAAQABAAD/2wCEAAkGBhIQERUQEhQWEBUVFhYUGBcWFxQSEBcSFREbFhcYFBIYGygfFxkjGRQZIi8gJSgpLS0sFSAxNTAqNSYtLCkBCQoKDgwOGQ8PGDIcHx0sLzUqKS0uKSwpLCwqKSwtLiksNCk1LywsKSksLCksKSwpLCwsLCwpKSksNSkpLCwpKf/AABEIAKQBMwMBIgACEQEDEQH/xAAbAAEAAgMBAQAAAAAAAAAAAAAABQYBBAcDAv/EAE0QAAICAQIFAQQGBQULDQEAAAECAAMRBBIFBhMhMUEUIlFxIzIzYYHBBxVCkaJSYnOSoSQ0U2RylLGys9HhFiVDVHSCg4SVxNLT8Bf/xAAXAQEBAQEAAAAAAAAAAAAAAAAAAgED/8QAIREBAAIBBQACAwAAAAAAAAAAAAERAgMSE1KRQUIxUWL/2gAMAwEAAhEDEQA/AO45mMzy1Vm1Sw9JHHibjyR2+7/TAlsxmRP6zf7v3R+s3+790CWzGZE/rJ/u/dH6yf7v3QJbMzNbRXF1JPxx/ZNmAiIgIiICIiAnwXA8nE+pQv0iaWy3UaOuptlhNhQ5I99QGGfxErDHdNJyml73jOM9/h6/ujqDOMjPw9Zzrg/HfauJae1vcZdM6WKcjbaj2b8j09D+Mh/+UI9s/WXVX++Ol0tw6nsuzaG2efHf5zpGlKeR1s3KOxIHzIEybQO+cCULU8Iq1fF7a7VLp7MrjDMPezWAex+DH98hdfuoo4lolZnpqNBTcSdha9AVB+WP3TI0on5N7rBsA8kD+yfQnKuaeLX26XTpZpnoVXqxYXVg2EwPdHcZHedVEnLCcfyqMrBMzAmZCiIiAiIgIiICIiAiIgIiICIiAiIga+u+zb5fnKFxu0e3adb8eztXbt3fZHWbl2h89s9Pdsz6lpfdd9m3y/OVbj2pNWmvtAVilVjhWGUJRCwDD1GRAhuX+HLY2pUFzp0vxp9lltaYNSG4IyMN1Yt3AeQMECWkCeWkfdWjYAyint4GVBwB8O89YCIiBKcL+qfn+Qm7NLhf1T8/yE3YCIiAiIgIiIGDIriPA1uvo1BYg0FioGNp3DB3f8JLRF0Kxq+SKnvs1Ku9TWIyMF24y67WcZH1sT1PJemOk9k2jG3b1ML1c5zu3Y85limDK35ftO2FSt5CDOtg1N6OK0qLIVVmVAB7xA8nA/dPccjUDTWaVWcdYqz2EhrWKuGGSe3p8PWePI/NQ11uvXOehq2rX+iCKqn8Wrc/jLbNnPKfk2wguM8rpqqaqGZlFRVgRjJKLtGcybE+ok22mBMxExpERAREQEREBERAREQEREBERAREQNfXfZt8vzlS5pGdFqh/i93+yaW3XfZt8vzlU1/FStyaatBba6NYdzbK0qUhSzsFYnLNgAA57+IG3oPsq/6NP9QT3mgeItXWXtqcFW24qDagsCRhkVVDbe/qMgiaY5sr/wADrP8ANL//AIwJuJD6nmRVqSxa7N1lq0V12I1FjWscDKuMqgwSWx4U9p96TjLe0HSXIK7OmLkKsbK7K94R8EqpVlY9wR3BGD6QLTwv6p+f5Cbs0eFfVPz/ACm9AREQE+XfE+pRP0x6U26GuoMazZq9NXuHYrvs25Hyzn8IF5398TAsH3dvPecV4LzfbVxK+3WKVu0PC7argT7tltWqQo6/0iunf+cZG8ocVs041VN5uzr9DdqM212VD2tEsd1qLABx02zle3iB3wWj07/2zC3AkgEEjsQD3BwDgj07EH8ZwThmm0+m03CdTo7duutupS1Fuew2o7EOLaSxCrgDwB5M61y9yq2l1GovOotuFzAhXYEYFSJl/dGXBrIBH7OB57wLLIzmPVW16W56Ea60Vt00XGTYRhfPoCQT9wMk58sIHB/0H8N1+k11wsos6T7qLmypCaiv3139yf2iO3+EneRKj+jsbq9Xd6W8Q1bj/JWwVj/Zy3wPlmxC2A+O/wAu4/fKjznUt2r0Glv76a17y6kkV2XV1A012Y8qcu209j05F62+nh9zabh7LRZfdpaXQru0mmNwsIsWvIAsZa8bMgZKHHfuHRInNNbzprq7joARfaNT0utVUhY1+yDUbVpe1U6oJwfexjuBntM8N5o4lqXFHUr0zpp77HJqW0s9OqalfcWwhMjG5dxwQQIHSonPtFzFrdW+k6FyA3U6fU319JWr09NlYJzbnJd2zsXHoSey99PXc+awUWqpQX6OjVPqjsyvVqfp0ALn3RZ9p6+6uIHTYnNuK8e4npzrM6ml/ZNPVqv73xv6m/NZ+k91foj38+9MnnfXNqXZaz0E1o0ZUpUKyvUWtmOoa0MLCX3KoQgjA75yA6MXAmQZRP0larrdDh4S61bi1t60LuvGnqHbAyCM3NWM5/ZPnvJrkLjL6rQ1NaCt1eaLg3ZlvqOx9w9CcZ7fyoFiiJgmBmJA8K5kOo1FtKqgFNj1v9J9OpXG1mp29kfJwc+BmbdnMmlUlW1NCsDgg21AgjyCC3YwJOJH6fj+mtYJXqKbGPhVsrZj6nCg5PaRum5iuvR7tPQLKldq13WbLbDXYa3ZF2FQu4HGW97Hp6hYomjp+L02OaktR3G73QQThW2tj44bsceD2M0uWuZV1hvAXYabdmCclq2RXqsHwDq2QPugTcREDX132bfL85T+LcM+lTWrYKXpR1cuM1PQcOy2YIK4K7gwPbHg5lw132bfL85Uea/7x1X/AGe//YtA9P1ebqiltjNubeDSz0YXsVCujBtuB5z3zman/JCn+Xqv871f/wBklNB9lX/Rp/qCbECF1fLCNStSPYrV2i+ux3e91tU5GTYSWU5IK5HYnvNjTcKb2j2m1g7ivooFBVEQsHc9ySWZlXv6BQB6mSUQJThQ90/P8puzS4X9U/P8hN2AiIgJq6/h1d4C2otgVlcBhkB0OVYfeDNqIEPxDlTSah3su09VrOoRmZQSyKysFY+oBRTj4qJ96vhWl1ZHUrqvNRZRnDmtiuGH80lSMj4GShlP4e3snF76T2r11a6mv0HtFCiq9QPUlOm34QJfhvJuh0z9SjS00uOwZEVWA8HBHjtJkQDMwE0ON8TXS6e7UP8AVqrew/8AcQtj5nGJvEync9P7VZp+Er367i6/H7OiocM+74b3CoPx+ECR5A4c2n4dpq3+uaxY/wDSXMbX/isMsM+UWfUDT4pwmnVVmq+tLkPfa4DDI8Hv4P3zTq5T0iUtpl09Qqc5dNo2s2c7mz5bt589pMRAhTyfojQNMdNV0g2/ZtG3qZzv+O7v58zY0fL+npwKqUr21mkbVC4qLbigx+zuOfmZJRArt/J3DlZbH01CkGtFYqqnKBUqUEnyAqqB9wmeG8poo1J1BXUvq2zaSgRDWtYrSvYCfdCr8ckkmfXPHB31Whuqr7WgC2o+ovqYWV4+bKB+M3eXeMrrNNVqU8WoHx/Jbwyn71YEH5QPTUcHps6m+pG6qCt8jO+tSdqt8QNx7ffNd+VtIbxqjRWbhgizaN4IG1Tn4gdgfOJLRA1l0CCw3BF6jKKy+PfKBiQufgCxP4xpuH11l2RFQ2NvcgYLPtC7m+JwoGfumzEBMNMxArA4IDr0vssrNta2lQiBNQ9FjbVFrZ95E8Dt5x4kw/A9OxLNRUxJySa6yST6k7e8icf88f8Akf8A3cssDRp4NQh3JTUjDwVRFYfiBmRWh5cv0yvTRcqUta1qBk3WVdSwvYiEMFZSxOMj3dx89pY4gU6rkeytK1ruCmhNSlDFMsvtLZJsIPv7V8YxuIBPib3CuVPZtUL6ilaHTpRZWob3mrYlHDFu2AxGMeD9wljiBgRMxA19f9m3y/OVjjVSPp7a7HWpbEesuxCqu9Cuckgdsyz677Nvl+conGD09dp77VJoWq1FbazJVqWdSHYAHaSgYBvTv3GYE3oSprTYwcBVAZSCCFGMjHynviQeqRbqLDRS77rskJa2iLsMbrFtXBx2HzIPn6xhP1Ld/wBU1P8A6td/vgXLValKkayxgiqMlmOFA+8//vM19Lximx+krnft37GV63KZxuVHAJXPqPxxK3xXhtw0dRWmwGnVU6h6WvbWWPTVYGbbYe7H1CfzfjibGuddXq9E9GXFD2W2WbWVVqakoayWA952K+7593JgX3hP1D/lfkJuzR4T9Q/5R/0CbsDMSC5vXWGgexfa71z3rHuYOfr9vhKLqK+ZwcpsIx4ZtMGz9zek6Y4bou4htOrxONcO5h43dc+l3NVfWMtU/syOV/lIWA6ifzlyJLdPmH4/xaSdOGO8FOnyu85cCfU0q+nIXU6dxfQT4NijBRj/ACXUlT8/ulT6XMPxP9bSTHS5h+P8Wkm8Ed49KXbljmOvXUi1AUYEpZU32lVy9nrcehB/eMGTM41qOVOOHUe115pvICs6NplFgHgXICFsxnGSMzZ6HNXjdV8/7n/1cyJ0q+0elOj8xcw06Gk3XE+dqIve2yw/VrrXyzE+kjeUOCWqbNdqwBqtTgso7rTSv2dCn+aO7H1Yk+glBp5T431xq7c3XqCFd20xFYPnpITtr+YGZLCrmH4/xaX/AHyo0b+0elOnxOY9LmH4n+tpI6XMPxP9bSTeCO8elOnROY9LmH4n+tpI6XMPxP8AW0kcEd49KdOicx6XMPxP9bSR0uYfif62kjgjvHpTpplI0l/6p1rUP7uj1lhspf8AZp1b97KWPoth95fvJEielzD8f4tJNbiPCeOampqLlW2txhlY6UgjOfj57fhM4P7j0p1YGeK6tC5rDKXUAlcjeAfBK+QJyPR8F5k0yCumzcijAFr6exlHwFhbOPnIXjaa46vF+46oKh+j2l8YO3BqPb1m4aG6a3Q2Mbd9ic45Zp4523MoT/GcFv3J7/7yJftGLNv0uzd67Mhf4u8454bZq4lkw2YMTy1KsVIU4OCAT4DEdifxkMRHSp9v6vWTqdDodLcm/wC16m7Gc/djEmxKTynqKE0mn011TDUI6Cytq2awasN71xYjBBYF+rkgg+fSZ43wi973ZdLfYCRhk4ndpkPuAdqVYBPz8+sC7TVv4lVWyo9iIzfVVmVWb5KTk/hKfwvg963Vs2k1CAMCWbil9ygfFqmbDj+b6zCqlZ4jTrK2dr7XZcozi/TmkCpK2APdCGG39k9/2oF6EzInlXT3V6LT16gk3LTWthJy28IM7m9T6E+pEloCIiBr6/7Nvl+cq/H9U1Ol1FqHDpTa6nAPvJWzDt69xLRrvs2+X5yqczVFtHqVUFi1FygAZYsamAAHr3MDd0thatGPcsik/MqCf7Z6zx0YxVWPHuIMHzkIP7Z7QEH55iIEpwoe6fn+Qm7NLhf1T8/yE3YGMRiZiBXub+Wfaq1sqbpaqgmzT2+CtmPqMfWt/qsPGD902OVOPjXaZL9vTfuliH61d1Z22IfkwP4ESXecdH6U9JouJaqvTBtUmqepgqjpImsz0rclhnDAISQD3B+MDsmIxMCZihjEYmYgYxGJmIDEYiIoMRiIigxGIiAxERAxiea6ZQxcABjjJwAxA8ZPrPWIGAsYmYgJgiZmDAg/bn/WPs2fo/ZerjAz1Ovszn4bfSTgEr/Rb9a79p2+xFd2Pd3e1A4z8cd8SwCBmfO2fUQMATMRAREQNbX/AGbfL85UddxN/aU0lW0O1bXO7gsqVK4QYQEb3LtgdwBiW/XfZt8vzlW4hwQW2V3hmqtrDKrptOUf6yOjAhkOAceQRkEQIzUccuo1VFFxqCWC4llWwkioVlcDJ253kY7/AFc57zb5d4s+oN+4qy13tUhVWUsqorZYMc5O/wCHpPqvl09evUNda719Xz0wpF23cMBAQMIuApHj1JJkdxfl91rtFRtusuv9oGQoVLcqCMoaygIUDJ3Ywe3cQLPEycn0jafhAk+F/VPz/ITdmlwv6p+f5TdgIiIGGE45+mHkEJanF9OoBSxG1CjwQHGLcD17Yb7u/oZ2MmRmo4rpbCdO9tTFsoULqSdwxsK58nPiBJrMyObi+nqYUtbWjdlCs6hu490dz5I8DyZvhoH1ERAREQEREBERAREQEREBERAREQE89RYFUsfABJ+QGT/onpPl0yMf8Rj5QK5wniOr1VFOqXpIl2xxWwYutNnhjaGwbNpB24x6Z9ZDafnqx9HprgautdqKKmXZb0wt2oFXuknyA2c574k/oOU+gi01ai5KUbclf0Z2AHcEFhQsawf2ST27Zx2nkOSkGlp0Yuu2UW12q30JsLVW9VA30e3AcDwATjzAsKtPuV/gOktTUamwqy1WdMqGLBt43h/d6jA9tvvDbnsMdpYBAREQEREBMYmYgMTGJmIGMTOIiBgCZiICIiBoceS1tNeKDi01WCs/C01nZ/FiVvlrX6I8P06HYqqaKzW32q6wWL7rp9bqi4ZJ9e7dxLkZ4nRpv6mxd+MbsLvx8N2M4/GBQOC20Dheqo1mBcrakapXx1WtssdkbHltylNhGf2QPEl+XeLajT06DTampy9taVNaSmVuXTtZh0zuOFrILfGWh9IhYOUUsvhiAXGfOGPcfhIrUcAsfVLqReyhQFFeysqFyC4VyNwL4AJ84AAxAmwZmYUTMBERAREQEREBERAREQEREBERAREQEREDAWZiICIiAiIgIiICIiAiIgIiICIiAiIgIiICIiAiIgIiICIiAiIgIiICIiAiIgIiICIiAiIgIiICIiBVv0h8RejSoyPZXu1GnrY0jdf03tCsK1IOWI8DBkNwXmDU0WnqDU2aOy6ilLdWq1ahLLUsDHaEUtWbBUuWAwX7Z9LtxHhVeoCiwEhLEtXBK4sqYMhyPIBHiR3N/BH1mlfSpsAtwjs+73a9wJZAB3cYGBkd++e0Cu//ANEuZXsr0qtWmmfWF2tK/wBzrZateAEOXsFIYDxhjk9pIcT53NNoQ1AoKdLfY24gpXqdS1BO3HcIQD8s+MSZHLWnw42dnoXSsuTtOnQMFTGcDtY3cd+809HyHpaxYD1berSNO5ttssY0DO1AWPugZOCMHvAheKfpEesFq6qiC+pCGy1h1E0zBCa6663Zi779uBtwmSe81zz9fW1171oaDToWqrDnqCzVkqgdhX4JzuOTjYMA5MsN3IOkZa1AsrFVXs46dtlZagkEpYynLgkZOe+Se/cwOQdJt2EWEdKqn7WwHZQ26lsg9rEPhx7w+MD65S5lbWrZvQVtW4QlN7UOCm4NU7opIwcHI7EGWASP4RwKvTBthd2dtzvY7W2M20KMux8AAAAdhiSMBERAREQEREBERAREQEREBERAREQEREBERATBMzMEQOb828/DTcRVBqFrr0/RW6ry13tD4c5x26Ne18eu8yer5rve2xk06tpqb2oew2YvBr+0sWnZg1q3bG7cfIEll5ao6V9JUsmpa1rgzMxc3Da/vE5AxgADwAMYmhTyBpEcOOoQHWzpm2xqDcqBFtaonaz4Udz5Iz57wKrqv0mai7TXPRUlbHTWaip91j9NUUH6YGnYLNrblUFlJUgkeZPrzjYjHT2UqNR1tPUqI5at01C7+qrFQdqql2e3/RffNyrkLSqrJ9KyNU9AR7rXSumz66Ugt9GCAB27gKAMATz0/Kh9uTVPtK0UGiklns1Dbu7PdY3qBuA7n67HPeBHNzBevBKdSH+ntTTp1GAIVr70qNhXwdu/djx2E+9c7cKBvfWW6lOnZmi41vbbauNpofauzucEdx7w8YliHLmn9l9hKbqNnT2MS3ufDcTn8c57SPp5D0o3b+rqN1TUZvtsuK0NjciFj7ucDJHc4HftAiOKc+26SvUrqakpuq0631BLDdW/Uc0opJRSGFuARgjB7Zmz+jfmP2mq2l9Qurs09mw3L26tbqHrcjAx5Zf/AA5v6bkPSoy2Hq3Or1uGttttb6Hd0l95vqKXLBf5WG8jMlE4PWNQdUARa1YpJycGtWLKCucEgk4Pn3jA3hERARiIgMREQEREBERAREQEREBERAREQEREBERAREQEREBERAREQEREBERATGJmICIiAiIgIiIH/9k=">
            <a:hlinkClick r:id="rId3"/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QERUQEhQWEBUVFhYUGBcWFxQSEBcSFREbFhcYFBIYGygfFxkjGRQZIi8gJSgpLS0sFSAxNTAqNSYtLCkBCQoKDgwOGQ8PGDIcHx0sLzUqKS0uKSwpLCwqKSwtLiksNCk1LywsKSksLCksKSwpLCwsLCwpKSksNSkpLCwpKf/AABEIAKQBMwMBIgACEQEDEQH/xAAbAAEAAgMBAQAAAAAAAAAAAAAABQYBBAcDAv/EAE0QAAICAQIFAQQGBQULDQEAAAECAAMRBBIFBhMhMUEUIlFxIzIzYYHBBxVCkaJSYnOSoSQ0U2RylLGys9HhFiVDVHSCg4SVxNLT8Bf/xAAXAQEBAQEAAAAAAAAAAAAAAAAAAgED/8QAIREBAAIBBQACAwAAAAAAAAAAAAERAgMSE1KRQUIxUWL/2gAMAwEAAhEDEQA/AO45mMzy1Vm1Sw9JHHibjyR2+7/TAlsxmRP6zf7v3R+s3+790CWzGZE/rJ/u/dH6yf7v3QJbMzNbRXF1JPxx/ZNmAiIgIiICIiAnwXA8nE+pQv0iaWy3UaOuptlhNhQ5I99QGGfxErDHdNJyml73jOM9/h6/ujqDOMjPw9Zzrg/HfauJae1vcZdM6WKcjbaj2b8j09D+Mh/+UI9s/WXVX++Ol0tw6nsuzaG2efHf5zpGlKeR1s3KOxIHzIEybQO+cCULU8Iq1fF7a7VLp7MrjDMPezWAex+DH98hdfuoo4lolZnpqNBTcSdha9AVB+WP3TI0on5N7rBsA8kD+yfQnKuaeLX26XTpZpnoVXqxYXVg2EwPdHcZHedVEnLCcfyqMrBMzAmZCiIiAiIgIiICIiAiIgIiICIiAiIga+u+zb5fnKFxu0e3adb8eztXbt3fZHWbl2h89s9Pdsz6lpfdd9m3y/OVbj2pNWmvtAVilVjhWGUJRCwDD1GRAhuX+HLY2pUFzp0vxp9lltaYNSG4IyMN1Yt3AeQMECWkCeWkfdWjYAyint4GVBwB8O89YCIiBKcL+qfn+Qm7NLhf1T8/yE3YCIiAiIgIiIGDIriPA1uvo1BYg0FioGNp3DB3f8JLRF0Kxq+SKnvs1Ku9TWIyMF24y67WcZH1sT1PJemOk9k2jG3b1ML1c5zu3Y85limDK35ftO2FSt5CDOtg1N6OK0qLIVVmVAB7xA8nA/dPccjUDTWaVWcdYqz2EhrWKuGGSe3p8PWePI/NQ11uvXOehq2rX+iCKqn8Wrc/jLbNnPKfk2wguM8rpqqaqGZlFRVgRjJKLtGcybE+ok22mBMxExpERAREQEREBERAREQEREBERAREQNfXfZt8vzlS5pGdFqh/i93+yaW3XfZt8vzlU1/FStyaatBba6NYdzbK0qUhSzsFYnLNgAA57+IG3oPsq/6NP9QT3mgeItXWXtqcFW24qDagsCRhkVVDbe/qMgiaY5sr/wADrP8ANL//AIwJuJD6nmRVqSxa7N1lq0V12I1FjWscDKuMqgwSWx4U9p96TjLe0HSXIK7OmLkKsbK7K94R8EqpVlY9wR3BGD6QLTwv6p+f5Cbs0eFfVPz/ACm9AREQE+XfE+pRP0x6U26GuoMazZq9NXuHYrvs25Hyzn8IF5398TAsH3dvPecV4LzfbVxK+3WKVu0PC7argT7tltWqQo6/0iunf+cZG8ocVs041VN5uzr9DdqM212VD2tEsd1qLABx02zle3iB3wWj07/2zC3AkgEEjsQD3BwDgj07EH8ZwThmm0+m03CdTo7duutupS1Fuew2o7EOLaSxCrgDwB5M61y9yq2l1GovOotuFzAhXYEYFSJl/dGXBrIBH7OB57wLLIzmPVW16W56Ea60Vt00XGTYRhfPoCQT9wMk58sIHB/0H8N1+k11wsos6T7qLmypCaiv3139yf2iO3+EneRKj+jsbq9Xd6W8Q1bj/JWwVj/Zy3wPlmxC2A+O/wAu4/fKjznUt2r0Glv76a17y6kkV2XV1A012Y8qcu209j05F62+nh9zabh7LRZfdpaXQru0mmNwsIsWvIAsZa8bMgZKHHfuHRInNNbzprq7joARfaNT0utVUhY1+yDUbVpe1U6oJwfexjuBntM8N5o4lqXFHUr0zpp77HJqW0s9OqalfcWwhMjG5dxwQQIHSonPtFzFrdW+k6FyA3U6fU319JWr09NlYJzbnJd2zsXHoSey99PXc+awUWqpQX6OjVPqjsyvVqfp0ALn3RZ9p6+6uIHTYnNuK8e4npzrM6ml/ZNPVqv73xv6m/NZ+k91foj38+9MnnfXNqXZaz0E1o0ZUpUKyvUWtmOoa0MLCX3KoQgjA75yA6MXAmQZRP0larrdDh4S61bi1t60LuvGnqHbAyCM3NWM5/ZPnvJrkLjL6rQ1NaCt1eaLg3ZlvqOx9w9CcZ7fyoFiiJgmBmJA8K5kOo1FtKqgFNj1v9J9OpXG1mp29kfJwc+BmbdnMmlUlW1NCsDgg21AgjyCC3YwJOJH6fj+mtYJXqKbGPhVsrZj6nCg5PaRum5iuvR7tPQLKldq13WbLbDXYa3ZF2FQu4HGW97Hp6hYomjp+L02OaktR3G73QQThW2tj44bsceD2M0uWuZV1hvAXYabdmCclq2RXqsHwDq2QPugTcREDX132bfL85T+LcM+lTWrYKXpR1cuM1PQcOy2YIK4K7gwPbHg5lw132bfL85Uea/7x1X/AGe//YtA9P1ebqiltjNubeDSz0YXsVCujBtuB5z3zman/JCn+Xqv871f/wBklNB9lX/Rp/qCbECF1fLCNStSPYrV2i+ux3e91tU5GTYSWU5IK5HYnvNjTcKb2j2m1g7ivooFBVEQsHc9ySWZlXv6BQB6mSUQJThQ90/P8puzS4X9U/P8hN2AiIgJq6/h1d4C2otgVlcBhkB0OVYfeDNqIEPxDlTSah3su09VrOoRmZQSyKysFY+oBRTj4qJ96vhWl1ZHUrqvNRZRnDmtiuGH80lSMj4GShlP4e3snF76T2r11a6mv0HtFCiq9QPUlOm34QJfhvJuh0z9SjS00uOwZEVWA8HBHjtJkQDMwE0ON8TXS6e7UP8AVqrew/8AcQtj5nGJvEync9P7VZp+Er367i6/H7OiocM+74b3CoPx+ECR5A4c2n4dpq3+uaxY/wDSXMbX/isMsM+UWfUDT4pwmnVVmq+tLkPfa4DDI8Hv4P3zTq5T0iUtpl09Qqc5dNo2s2c7mz5bt589pMRAhTyfojQNMdNV0g2/ZtG3qZzv+O7v58zY0fL+npwKqUr21mkbVC4qLbigx+zuOfmZJRArt/J3DlZbH01CkGtFYqqnKBUqUEnyAqqB9wmeG8poo1J1BXUvq2zaSgRDWtYrSvYCfdCr8ckkmfXPHB31Whuqr7WgC2o+ovqYWV4+bKB+M3eXeMrrNNVqU8WoHx/Jbwyn71YEH5QPTUcHps6m+pG6qCt8jO+tSdqt8QNx7ffNd+VtIbxqjRWbhgizaN4IG1Tn4gdgfOJLRA1l0CCw3BF6jKKy+PfKBiQufgCxP4xpuH11l2RFQ2NvcgYLPtC7m+JwoGfumzEBMNMxArA4IDr0vssrNta2lQiBNQ9FjbVFrZ95E8Dt5x4kw/A9OxLNRUxJySa6yST6k7e8icf88f8Akf8A3cssDRp4NQh3JTUjDwVRFYfiBmRWh5cv0yvTRcqUta1qBk3WVdSwvYiEMFZSxOMj3dx89pY4gU6rkeytK1ruCmhNSlDFMsvtLZJsIPv7V8YxuIBPib3CuVPZtUL6ilaHTpRZWob3mrYlHDFu2AxGMeD9wljiBgRMxA19f9m3y/OVjjVSPp7a7HWpbEesuxCqu9Cuckgdsyz677Nvl+conGD09dp77VJoWq1FbazJVqWdSHYAHaSgYBvTv3GYE3oSprTYwcBVAZSCCFGMjHynviQeqRbqLDRS77rskJa2iLsMbrFtXBx2HzIPn6xhP1Ld/wBU1P8A6td/vgXLValKkayxgiqMlmOFA+8//vM19Lximx+krnft37GV63KZxuVHAJXPqPxxK3xXhtw0dRWmwGnVU6h6WvbWWPTVYGbbYe7H1CfzfjibGuddXq9E9GXFD2W2WbWVVqakoayWA952K+7593JgX3hP1D/lfkJuzR4T9Q/5R/0CbsDMSC5vXWGgexfa71z3rHuYOfr9vhKLqK+ZwcpsIx4ZtMGz9zek6Y4bou4htOrxONcO5h43dc+l3NVfWMtU/syOV/lIWA6ifzlyJLdPmH4/xaSdOGO8FOnyu85cCfU0q+nIXU6dxfQT4NijBRj/ACXUlT8/ulT6XMPxP9bSTHS5h+P8Wkm8Ed49KXbljmOvXUi1AUYEpZU32lVy9nrcehB/eMGTM41qOVOOHUe115pvICs6NplFgHgXICFsxnGSMzZ6HNXjdV8/7n/1cyJ0q+0elOj8xcw06Gk3XE+dqIve2yw/VrrXyzE+kjeUOCWqbNdqwBqtTgso7rTSv2dCn+aO7H1Yk+glBp5T431xq7c3XqCFd20xFYPnpITtr+YGZLCrmH4/xaX/AHyo0b+0elOnxOY9LmH4n+tpI6XMPxP9bSTeCO8elOnROY9LmH4n+tpI6XMPxP8AW0kcEd49KdOicx6XMPxP9bSR0uYfif62kjgjvHpTpplI0l/6p1rUP7uj1lhspf8AZp1b97KWPoth95fvJEielzD8f4tJNbiPCeOampqLlW2txhlY6UgjOfj57fhM4P7j0p1YGeK6tC5rDKXUAlcjeAfBK+QJyPR8F5k0yCumzcijAFr6exlHwFhbOPnIXjaa46vF+46oKh+j2l8YO3BqPb1m4aG6a3Q2Mbd9ic45Zp4523MoT/GcFv3J7/7yJftGLNv0uzd67Mhf4u8454bZq4lkw2YMTy1KsVIU4OCAT4DEdifxkMRHSp9v6vWTqdDodLcm/wC16m7Gc/djEmxKTynqKE0mn011TDUI6Cytq2awasN71xYjBBYF+rkgg+fSZ43wi973ZdLfYCRhk4ndpkPuAdqVYBPz8+sC7TVv4lVWyo9iIzfVVmVWb5KTk/hKfwvg963Vs2k1CAMCWbil9ygfFqmbDj+b6zCqlZ4jTrK2dr7XZcozi/TmkCpK2APdCGG39k9/2oF6EzInlXT3V6LT16gk3LTWthJy28IM7m9T6E+pEloCIiBr6/7Nvl+cq/H9U1Ol1FqHDpTa6nAPvJWzDt69xLRrvs2+X5yqczVFtHqVUFi1FygAZYsamAAHr3MDd0thatGPcsik/MqCf7Z6zx0YxVWPHuIMHzkIP7Z7QEH55iIEpwoe6fn+Qm7NLhf1T8/yE3YGMRiZiBXub+Wfaq1sqbpaqgmzT2+CtmPqMfWt/qsPGD902OVOPjXaZL9vTfuliH61d1Z22IfkwP4ESXecdH6U9JouJaqvTBtUmqepgqjpImsz0rclhnDAISQD3B+MDsmIxMCZihjEYmYgYxGJmIDEYiIoMRiIigxGIiAxERAxiea6ZQxcABjjJwAxA8ZPrPWIGAsYmYgJgiZmDAg/bn/WPs2fo/ZerjAz1Ovszn4bfSTgEr/Rb9a79p2+xFd2Pd3e1A4z8cd8SwCBmfO2fUQMATMRAREQNbX/AGbfL85UddxN/aU0lW0O1bXO7gsqVK4QYQEb3LtgdwBiW/XfZt8vzlW4hwQW2V3hmqtrDKrptOUf6yOjAhkOAceQRkEQIzUccuo1VFFxqCWC4llWwkioVlcDJ253kY7/AFc57zb5d4s+oN+4qy13tUhVWUsqorZYMc5O/wCHpPqvl09evUNda719Xz0wpF23cMBAQMIuApHj1JJkdxfl91rtFRtusuv9oGQoVLcqCMoaygIUDJ3Ywe3cQLPEycn0jafhAk+F/VPz/ITdmlwv6p+f5TdgIiIGGE45+mHkEJanF9OoBSxG1CjwQHGLcD17Yb7u/oZ2MmRmo4rpbCdO9tTFsoULqSdwxsK58nPiBJrMyObi+nqYUtbWjdlCs6hu490dz5I8DyZvhoH1ERAREQEREBERAREQEREBERAREQE89RYFUsfABJ+QGT/onpPl0yMf8Rj5QK5wniOr1VFOqXpIl2xxWwYutNnhjaGwbNpB24x6Z9ZDafnqx9HprgautdqKKmXZb0wt2oFXuknyA2c574k/oOU+gi01ai5KUbclf0Z2AHcEFhQsawf2ST27Zx2nkOSkGlp0Yuu2UW12q30JsLVW9VA30e3AcDwATjzAsKtPuV/gOktTUamwqy1WdMqGLBt43h/d6jA9tvvDbnsMdpYBAREQEREBMYmYgMTGJmIGMTOIiBgCZiICIiBoceS1tNeKDi01WCs/C01nZ/FiVvlrX6I8P06HYqqaKzW32q6wWL7rp9bqi4ZJ9e7dxLkZ4nRpv6mxd+MbsLvx8N2M4/GBQOC20Dheqo1mBcrakapXx1WtssdkbHltylNhGf2QPEl+XeLajT06DTampy9taVNaSmVuXTtZh0zuOFrILfGWh9IhYOUUsvhiAXGfOGPcfhIrUcAsfVLqReyhQFFeysqFyC4VyNwL4AJ84AAxAmwZmYUTMBERAREQEREBERAREQEREBERAREQEREDAWZiICIiAiIgIiICIiAiIgIiICIiAiIgIiICIiAiIgIiICIiAiIgIiICIiAiIgIiICIiAiIgIiICIiBVv0h8RejSoyPZXu1GnrY0jdf03tCsK1IOWI8DBkNwXmDU0WnqDU2aOy6ilLdWq1ahLLUsDHaEUtWbBUuWAwX7Z9LtxHhVeoCiwEhLEtXBK4sqYMhyPIBHiR3N/BH1mlfSpsAtwjs+73a9wJZAB3cYGBkd++e0Cu//ANEuZXsr0qtWmmfWF2tK/wBzrZateAEOXsFIYDxhjk9pIcT53NNoQ1AoKdLfY24gpXqdS1BO3HcIQD8s+MSZHLWnw42dnoXSsuTtOnQMFTGcDtY3cd+809HyHpaxYD1berSNO5ttssY0DO1AWPugZOCMHvAheKfpEesFq6qiC+pCGy1h1E0zBCa6663Zi779uBtwmSe81zz9fW1171oaDToWqrDnqCzVkqgdhX4JzuOTjYMA5MsN3IOkZa1AsrFVXs46dtlZagkEpYynLgkZOe+Se/cwOQdJt2EWEdKqn7WwHZQ26lsg9rEPhx7w+MD65S5lbWrZvQVtW4QlN7UOCm4NU7opIwcHI7EGWASP4RwKvTBthd2dtzvY7W2M20KMux8AAAAdhiSMBERAREQEREBERAREQEREBERAREQEREBERATBMzMEQOb828/DTcRVBqFrr0/RW6ry13tD4c5x26Ne18eu8yer5rve2xk06tpqb2oew2YvBr+0sWnZg1q3bG7cfIEll5ao6V9JUsmpa1rgzMxc3Da/vE5AxgADwAMYmhTyBpEcOOoQHWzpm2xqDcqBFtaonaz4Udz5Iz57wKrqv0mai7TXPRUlbHTWaip91j9NUUH6YGnYLNrblUFlJUgkeZPrzjYjHT2UqNR1tPUqI5at01C7+qrFQdqql2e3/RffNyrkLSqrJ9KyNU9AR7rXSumz66Ugt9GCAB27gKAMATz0/Kh9uTVPtK0UGiklns1Dbu7PdY3qBuA7n67HPeBHNzBevBKdSH+ntTTp1GAIVr70qNhXwdu/djx2E+9c7cKBvfWW6lOnZmi41vbbauNpofauzucEdx7w8YliHLmn9l9hKbqNnT2MS3ufDcTn8c57SPp5D0o3b+rqN1TUZvtsuK0NjciFj7ucDJHc4HftAiOKc+26SvUrqakpuq0631BLDdW/Uc0opJRSGFuARgjB7Zmz+jfmP2mq2l9Qurs09mw3L26tbqHrcjAx5Zf/AA5v6bkPSoy2Hq3Or1uGttttb6Hd0l95vqKXLBf5WG8jMlE4PWNQdUARa1YpJycGtWLKCucEgk4Pn3jA3hERARiIgMREQEREBERAREQEREBERAREQEREBERAREQEREBERAREQEREBERATGJmICIiAiIgIiI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998538"/>
            <a:ext cx="39052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uic.edu/classes/bios/bios100/lecturesf04am/conversiona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9785" y="2029962"/>
            <a:ext cx="3927475" cy="20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86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It is important to note, in the process: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1 NADH and 1 CO</a:t>
            </a:r>
            <a:r>
              <a:rPr lang="en-US" sz="1200" dirty="0" smtClean="0">
                <a:solidFill>
                  <a:srgbClr val="0070C0"/>
                </a:solidFill>
              </a:rPr>
              <a:t>2 </a:t>
            </a:r>
            <a:r>
              <a:rPr lang="en-US" sz="2400" dirty="0" smtClean="0">
                <a:solidFill>
                  <a:srgbClr val="0070C0"/>
                </a:solidFill>
              </a:rPr>
              <a:t> are made by e</a:t>
            </a:r>
            <a:r>
              <a:rPr lang="en-US" sz="2400" b="1" dirty="0" smtClean="0">
                <a:solidFill>
                  <a:srgbClr val="0070C0"/>
                </a:solidFill>
              </a:rPr>
              <a:t>ach</a:t>
            </a:r>
            <a:r>
              <a:rPr lang="en-US" sz="2400" dirty="0" smtClean="0">
                <a:solidFill>
                  <a:srgbClr val="0070C0"/>
                </a:solidFill>
              </a:rPr>
              <a:t> pyruvic acid.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     (Therefore, 2 NADH and 2 CO</a:t>
            </a:r>
            <a:r>
              <a:rPr lang="en-US" sz="12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NADH is used later in the E.T.C.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CO</a:t>
            </a:r>
            <a:r>
              <a:rPr lang="en-US" sz="12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 is breathed out.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19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Krebs Cycle (Citric Acid Cycle)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Occurs in the matrix of the mitochondrion.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It takes each of the acetyl CoA molecules from transition and carries each through a complete cycle.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0666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800600" cy="61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t1.gstatic.com/images?q=tbn:ANd9GcSoGPQ8OEfixX7twZ010IwaeW4_5cDxN1EBERe4gVRIqypP_iSne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51472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67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It is important to note: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	for every acetyl CoA molecule that enter the </a:t>
            </a:r>
            <a:r>
              <a:rPr lang="en-US" dirty="0" err="1" smtClean="0">
                <a:solidFill>
                  <a:srgbClr val="FF0000"/>
                </a:solidFill>
              </a:rPr>
              <a:t>Kreb</a:t>
            </a:r>
            <a:r>
              <a:rPr lang="en-US" dirty="0" smtClean="0">
                <a:solidFill>
                  <a:srgbClr val="FF0000"/>
                </a:solidFill>
              </a:rPr>
              <a:t> cycle: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2 CO</a:t>
            </a:r>
            <a:r>
              <a:rPr lang="en-US" sz="12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 are produced  (4 per glucose)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3 NADH are produced (6 per glucose)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1 FADH is produced (2 per glucose)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1 ATP is produced (2 per glucose)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195455" y="2964873"/>
            <a:ext cx="540651" cy="1524000"/>
          </a:xfrm>
          <a:custGeom>
            <a:avLst/>
            <a:gdLst>
              <a:gd name="connsiteX0" fmla="*/ 290945 w 540651"/>
              <a:gd name="connsiteY0" fmla="*/ 0 h 1524000"/>
              <a:gd name="connsiteX1" fmla="*/ 443345 w 540651"/>
              <a:gd name="connsiteY1" fmla="*/ 69272 h 1524000"/>
              <a:gd name="connsiteX2" fmla="*/ 512618 w 540651"/>
              <a:gd name="connsiteY2" fmla="*/ 138545 h 1524000"/>
              <a:gd name="connsiteX3" fmla="*/ 540327 w 540651"/>
              <a:gd name="connsiteY3" fmla="*/ 221672 h 1524000"/>
              <a:gd name="connsiteX4" fmla="*/ 526472 w 540651"/>
              <a:gd name="connsiteY4" fmla="*/ 346363 h 1524000"/>
              <a:gd name="connsiteX5" fmla="*/ 471054 w 540651"/>
              <a:gd name="connsiteY5" fmla="*/ 429491 h 1524000"/>
              <a:gd name="connsiteX6" fmla="*/ 415636 w 540651"/>
              <a:gd name="connsiteY6" fmla="*/ 512618 h 1524000"/>
              <a:gd name="connsiteX7" fmla="*/ 387927 w 540651"/>
              <a:gd name="connsiteY7" fmla="*/ 554182 h 1524000"/>
              <a:gd name="connsiteX8" fmla="*/ 346363 w 540651"/>
              <a:gd name="connsiteY8" fmla="*/ 581891 h 1524000"/>
              <a:gd name="connsiteX9" fmla="*/ 290945 w 540651"/>
              <a:gd name="connsiteY9" fmla="*/ 665018 h 1524000"/>
              <a:gd name="connsiteX10" fmla="*/ 304800 w 540651"/>
              <a:gd name="connsiteY10" fmla="*/ 706582 h 1524000"/>
              <a:gd name="connsiteX11" fmla="*/ 429490 w 540651"/>
              <a:gd name="connsiteY11" fmla="*/ 775854 h 1524000"/>
              <a:gd name="connsiteX12" fmla="*/ 304800 w 540651"/>
              <a:gd name="connsiteY12" fmla="*/ 789709 h 1524000"/>
              <a:gd name="connsiteX13" fmla="*/ 277090 w 540651"/>
              <a:gd name="connsiteY13" fmla="*/ 817418 h 1524000"/>
              <a:gd name="connsiteX14" fmla="*/ 304800 w 540651"/>
              <a:gd name="connsiteY14" fmla="*/ 928254 h 1524000"/>
              <a:gd name="connsiteX15" fmla="*/ 360218 w 540651"/>
              <a:gd name="connsiteY15" fmla="*/ 1011382 h 1524000"/>
              <a:gd name="connsiteX16" fmla="*/ 360218 w 540651"/>
              <a:gd name="connsiteY16" fmla="*/ 1288472 h 1524000"/>
              <a:gd name="connsiteX17" fmla="*/ 332509 w 540651"/>
              <a:gd name="connsiteY17" fmla="*/ 1316182 h 1524000"/>
              <a:gd name="connsiteX18" fmla="*/ 277090 w 540651"/>
              <a:gd name="connsiteY18" fmla="*/ 1385454 h 1524000"/>
              <a:gd name="connsiteX19" fmla="*/ 193963 w 540651"/>
              <a:gd name="connsiteY19" fmla="*/ 1413163 h 1524000"/>
              <a:gd name="connsiteX20" fmla="*/ 152400 w 540651"/>
              <a:gd name="connsiteY20" fmla="*/ 1454727 h 1524000"/>
              <a:gd name="connsiteX21" fmla="*/ 69272 w 540651"/>
              <a:gd name="connsiteY21" fmla="*/ 1482436 h 1524000"/>
              <a:gd name="connsiteX22" fmla="*/ 0 w 540651"/>
              <a:gd name="connsiteY22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0651" h="1524000">
                <a:moveTo>
                  <a:pt x="290945" y="0"/>
                </a:moveTo>
                <a:cubicBezTo>
                  <a:pt x="362609" y="14332"/>
                  <a:pt x="383424" y="9351"/>
                  <a:pt x="443345" y="69272"/>
                </a:cubicBezTo>
                <a:lnTo>
                  <a:pt x="512618" y="138545"/>
                </a:lnTo>
                <a:cubicBezTo>
                  <a:pt x="521854" y="166254"/>
                  <a:pt x="543553" y="192643"/>
                  <a:pt x="540327" y="221672"/>
                </a:cubicBezTo>
                <a:cubicBezTo>
                  <a:pt x="535709" y="263236"/>
                  <a:pt x="539696" y="306690"/>
                  <a:pt x="526472" y="346363"/>
                </a:cubicBezTo>
                <a:cubicBezTo>
                  <a:pt x="515941" y="377956"/>
                  <a:pt x="489527" y="401782"/>
                  <a:pt x="471054" y="429491"/>
                </a:cubicBezTo>
                <a:lnTo>
                  <a:pt x="415636" y="512618"/>
                </a:lnTo>
                <a:cubicBezTo>
                  <a:pt x="406400" y="526473"/>
                  <a:pt x="401782" y="544946"/>
                  <a:pt x="387927" y="554182"/>
                </a:cubicBezTo>
                <a:lnTo>
                  <a:pt x="346363" y="581891"/>
                </a:lnTo>
                <a:cubicBezTo>
                  <a:pt x="327890" y="609600"/>
                  <a:pt x="280414" y="633425"/>
                  <a:pt x="290945" y="665018"/>
                </a:cubicBezTo>
                <a:cubicBezTo>
                  <a:pt x="295563" y="678873"/>
                  <a:pt x="294473" y="696255"/>
                  <a:pt x="304800" y="706582"/>
                </a:cubicBezTo>
                <a:cubicBezTo>
                  <a:pt x="352440" y="754222"/>
                  <a:pt x="377224" y="758433"/>
                  <a:pt x="429490" y="775854"/>
                </a:cubicBezTo>
                <a:cubicBezTo>
                  <a:pt x="387927" y="780472"/>
                  <a:pt x="345146" y="778706"/>
                  <a:pt x="304800" y="789709"/>
                </a:cubicBezTo>
                <a:cubicBezTo>
                  <a:pt x="292198" y="793146"/>
                  <a:pt x="278937" y="804487"/>
                  <a:pt x="277090" y="817418"/>
                </a:cubicBezTo>
                <a:cubicBezTo>
                  <a:pt x="275694" y="827190"/>
                  <a:pt x="294732" y="910132"/>
                  <a:pt x="304800" y="928254"/>
                </a:cubicBezTo>
                <a:cubicBezTo>
                  <a:pt x="320973" y="957365"/>
                  <a:pt x="360218" y="1011382"/>
                  <a:pt x="360218" y="1011382"/>
                </a:cubicBezTo>
                <a:cubicBezTo>
                  <a:pt x="395819" y="1118187"/>
                  <a:pt x="391743" y="1088809"/>
                  <a:pt x="360218" y="1288472"/>
                </a:cubicBezTo>
                <a:cubicBezTo>
                  <a:pt x="358181" y="1301375"/>
                  <a:pt x="340669" y="1305982"/>
                  <a:pt x="332509" y="1316182"/>
                </a:cubicBezTo>
                <a:cubicBezTo>
                  <a:pt x="319456" y="1332499"/>
                  <a:pt x="299393" y="1374303"/>
                  <a:pt x="277090" y="1385454"/>
                </a:cubicBezTo>
                <a:cubicBezTo>
                  <a:pt x="250966" y="1398516"/>
                  <a:pt x="193963" y="1413163"/>
                  <a:pt x="193963" y="1413163"/>
                </a:cubicBezTo>
                <a:cubicBezTo>
                  <a:pt x="180109" y="1427018"/>
                  <a:pt x="169528" y="1445212"/>
                  <a:pt x="152400" y="1454727"/>
                </a:cubicBezTo>
                <a:cubicBezTo>
                  <a:pt x="126867" y="1468912"/>
                  <a:pt x="69272" y="1482436"/>
                  <a:pt x="69272" y="1482436"/>
                </a:cubicBezTo>
                <a:cubicBezTo>
                  <a:pt x="19117" y="1515873"/>
                  <a:pt x="42602" y="1502698"/>
                  <a:pt x="0" y="1524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3429000"/>
            <a:ext cx="2019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acceptors</a:t>
            </a:r>
          </a:p>
          <a:p>
            <a:r>
              <a:rPr lang="en-US" dirty="0"/>
              <a:t>d</a:t>
            </a:r>
            <a:r>
              <a:rPr lang="en-US" dirty="0" smtClean="0"/>
              <a:t>onate electrons to</a:t>
            </a:r>
          </a:p>
          <a:p>
            <a:r>
              <a:rPr lang="en-US" dirty="0"/>
              <a:t>t</a:t>
            </a:r>
            <a:r>
              <a:rPr lang="en-US" dirty="0" smtClean="0"/>
              <a:t>he E.T.C.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5167745" y="2978727"/>
            <a:ext cx="568037" cy="1524000"/>
          </a:xfrm>
          <a:custGeom>
            <a:avLst/>
            <a:gdLst>
              <a:gd name="connsiteX0" fmla="*/ 304800 w 568037"/>
              <a:gd name="connsiteY0" fmla="*/ 0 h 1524000"/>
              <a:gd name="connsiteX1" fmla="*/ 429491 w 568037"/>
              <a:gd name="connsiteY1" fmla="*/ 27709 h 1524000"/>
              <a:gd name="connsiteX2" fmla="*/ 526473 w 568037"/>
              <a:gd name="connsiteY2" fmla="*/ 152400 h 1524000"/>
              <a:gd name="connsiteX3" fmla="*/ 540328 w 568037"/>
              <a:gd name="connsiteY3" fmla="*/ 193964 h 1524000"/>
              <a:gd name="connsiteX4" fmla="*/ 568037 w 568037"/>
              <a:gd name="connsiteY4" fmla="*/ 235528 h 1524000"/>
              <a:gd name="connsiteX5" fmla="*/ 554182 w 568037"/>
              <a:gd name="connsiteY5" fmla="*/ 346364 h 1524000"/>
              <a:gd name="connsiteX6" fmla="*/ 540328 w 568037"/>
              <a:gd name="connsiteY6" fmla="*/ 387928 h 1524000"/>
              <a:gd name="connsiteX7" fmla="*/ 498764 w 568037"/>
              <a:gd name="connsiteY7" fmla="*/ 401782 h 1524000"/>
              <a:gd name="connsiteX8" fmla="*/ 484910 w 568037"/>
              <a:gd name="connsiteY8" fmla="*/ 443346 h 1524000"/>
              <a:gd name="connsiteX9" fmla="*/ 415637 w 568037"/>
              <a:gd name="connsiteY9" fmla="*/ 498764 h 1524000"/>
              <a:gd name="connsiteX10" fmla="*/ 401782 w 568037"/>
              <a:gd name="connsiteY10" fmla="*/ 540328 h 1524000"/>
              <a:gd name="connsiteX11" fmla="*/ 346364 w 568037"/>
              <a:gd name="connsiteY11" fmla="*/ 623455 h 1524000"/>
              <a:gd name="connsiteX12" fmla="*/ 332510 w 568037"/>
              <a:gd name="connsiteY12" fmla="*/ 665018 h 1524000"/>
              <a:gd name="connsiteX13" fmla="*/ 374073 w 568037"/>
              <a:gd name="connsiteY13" fmla="*/ 762000 h 1524000"/>
              <a:gd name="connsiteX14" fmla="*/ 415637 w 568037"/>
              <a:gd name="connsiteY14" fmla="*/ 775855 h 1524000"/>
              <a:gd name="connsiteX15" fmla="*/ 360219 w 568037"/>
              <a:gd name="connsiteY15" fmla="*/ 789709 h 1524000"/>
              <a:gd name="connsiteX16" fmla="*/ 318655 w 568037"/>
              <a:gd name="connsiteY16" fmla="*/ 914400 h 1524000"/>
              <a:gd name="connsiteX17" fmla="*/ 374073 w 568037"/>
              <a:gd name="connsiteY17" fmla="*/ 1025237 h 1524000"/>
              <a:gd name="connsiteX18" fmla="*/ 401782 w 568037"/>
              <a:gd name="connsiteY18" fmla="*/ 1108364 h 1524000"/>
              <a:gd name="connsiteX19" fmla="*/ 360219 w 568037"/>
              <a:gd name="connsiteY19" fmla="*/ 1288473 h 1524000"/>
              <a:gd name="connsiteX20" fmla="*/ 318655 w 568037"/>
              <a:gd name="connsiteY20" fmla="*/ 1316182 h 1524000"/>
              <a:gd name="connsiteX21" fmla="*/ 290946 w 568037"/>
              <a:gd name="connsiteY21" fmla="*/ 1357746 h 1524000"/>
              <a:gd name="connsiteX22" fmla="*/ 207819 w 568037"/>
              <a:gd name="connsiteY22" fmla="*/ 1399309 h 1524000"/>
              <a:gd name="connsiteX23" fmla="*/ 83128 w 568037"/>
              <a:gd name="connsiteY23" fmla="*/ 1468582 h 1524000"/>
              <a:gd name="connsiteX24" fmla="*/ 0 w 568037"/>
              <a:gd name="connsiteY24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8037" h="1524000">
                <a:moveTo>
                  <a:pt x="304800" y="0"/>
                </a:moveTo>
                <a:cubicBezTo>
                  <a:pt x="314854" y="1676"/>
                  <a:pt x="406755" y="12552"/>
                  <a:pt x="429491" y="27709"/>
                </a:cubicBezTo>
                <a:cubicBezTo>
                  <a:pt x="460230" y="48202"/>
                  <a:pt x="518609" y="128808"/>
                  <a:pt x="526473" y="152400"/>
                </a:cubicBezTo>
                <a:cubicBezTo>
                  <a:pt x="531091" y="166255"/>
                  <a:pt x="533797" y="180902"/>
                  <a:pt x="540328" y="193964"/>
                </a:cubicBezTo>
                <a:cubicBezTo>
                  <a:pt x="547775" y="208857"/>
                  <a:pt x="558801" y="221673"/>
                  <a:pt x="568037" y="235528"/>
                </a:cubicBezTo>
                <a:cubicBezTo>
                  <a:pt x="563419" y="272473"/>
                  <a:pt x="560842" y="309732"/>
                  <a:pt x="554182" y="346364"/>
                </a:cubicBezTo>
                <a:cubicBezTo>
                  <a:pt x="551570" y="360732"/>
                  <a:pt x="550655" y="377601"/>
                  <a:pt x="540328" y="387928"/>
                </a:cubicBezTo>
                <a:cubicBezTo>
                  <a:pt x="530001" y="398255"/>
                  <a:pt x="512619" y="397164"/>
                  <a:pt x="498764" y="401782"/>
                </a:cubicBezTo>
                <a:cubicBezTo>
                  <a:pt x="494146" y="415637"/>
                  <a:pt x="492424" y="430823"/>
                  <a:pt x="484910" y="443346"/>
                </a:cubicBezTo>
                <a:cubicBezTo>
                  <a:pt x="471750" y="465279"/>
                  <a:pt x="434512" y="486180"/>
                  <a:pt x="415637" y="498764"/>
                </a:cubicBezTo>
                <a:cubicBezTo>
                  <a:pt x="411019" y="512619"/>
                  <a:pt x="408874" y="527562"/>
                  <a:pt x="401782" y="540328"/>
                </a:cubicBezTo>
                <a:cubicBezTo>
                  <a:pt x="385609" y="569439"/>
                  <a:pt x="346364" y="623455"/>
                  <a:pt x="346364" y="623455"/>
                </a:cubicBezTo>
                <a:cubicBezTo>
                  <a:pt x="341746" y="637309"/>
                  <a:pt x="332510" y="650414"/>
                  <a:pt x="332510" y="665018"/>
                </a:cubicBezTo>
                <a:cubicBezTo>
                  <a:pt x="332510" y="691641"/>
                  <a:pt x="351448" y="743900"/>
                  <a:pt x="374073" y="762000"/>
                </a:cubicBezTo>
                <a:cubicBezTo>
                  <a:pt x="385477" y="771123"/>
                  <a:pt x="401782" y="771237"/>
                  <a:pt x="415637" y="775855"/>
                </a:cubicBezTo>
                <a:cubicBezTo>
                  <a:pt x="397164" y="780473"/>
                  <a:pt x="376062" y="779147"/>
                  <a:pt x="360219" y="789709"/>
                </a:cubicBezTo>
                <a:cubicBezTo>
                  <a:pt x="323693" y="814060"/>
                  <a:pt x="323835" y="883319"/>
                  <a:pt x="318655" y="914400"/>
                </a:cubicBezTo>
                <a:cubicBezTo>
                  <a:pt x="353845" y="1090344"/>
                  <a:pt x="301305" y="894253"/>
                  <a:pt x="374073" y="1025237"/>
                </a:cubicBezTo>
                <a:cubicBezTo>
                  <a:pt x="388257" y="1050769"/>
                  <a:pt x="401782" y="1108364"/>
                  <a:pt x="401782" y="1108364"/>
                </a:cubicBezTo>
                <a:cubicBezTo>
                  <a:pt x="394548" y="1180702"/>
                  <a:pt x="410703" y="1237989"/>
                  <a:pt x="360219" y="1288473"/>
                </a:cubicBezTo>
                <a:cubicBezTo>
                  <a:pt x="348445" y="1300247"/>
                  <a:pt x="332510" y="1306946"/>
                  <a:pt x="318655" y="1316182"/>
                </a:cubicBezTo>
                <a:cubicBezTo>
                  <a:pt x="309419" y="1330037"/>
                  <a:pt x="302720" y="1345972"/>
                  <a:pt x="290946" y="1357746"/>
                </a:cubicBezTo>
                <a:cubicBezTo>
                  <a:pt x="264089" y="1384603"/>
                  <a:pt x="241623" y="1388041"/>
                  <a:pt x="207819" y="1399309"/>
                </a:cubicBezTo>
                <a:cubicBezTo>
                  <a:pt x="112540" y="1462829"/>
                  <a:pt x="156285" y="1444197"/>
                  <a:pt x="83128" y="1468582"/>
                </a:cubicBezTo>
                <a:lnTo>
                  <a:pt x="0" y="15240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85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With the completion of glycolysis and the </a:t>
            </a:r>
            <a:r>
              <a:rPr lang="en-US" sz="2400" dirty="0" err="1" smtClean="0"/>
              <a:t>krebs</a:t>
            </a:r>
            <a:r>
              <a:rPr lang="en-US" sz="2400" dirty="0" smtClean="0"/>
              <a:t> cycle, the glucose is broken down into six molecules of CO</a:t>
            </a:r>
            <a:r>
              <a:rPr lang="en-US" sz="1200" dirty="0" smtClean="0"/>
              <a:t>2.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95% of the energy of the glucose molecule is conserved as reduced electron carriers (NADH and FADH) and a small amount of ATP.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Electrons take their electrons to the E.T.C where ATP is produced.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301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Electron Transport and Chemiosmosis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 smtClean="0"/>
              <a:t>NADH give up two high-energy electrons at the beginning of the E.T.C.</a:t>
            </a:r>
          </a:p>
          <a:p>
            <a:r>
              <a:rPr lang="en-US" sz="2400" dirty="0" smtClean="0"/>
              <a:t>At the same time, it releases H+ ion into the matrix.</a:t>
            </a:r>
          </a:p>
          <a:p>
            <a:r>
              <a:rPr lang="en-US" sz="2400" dirty="0" smtClean="0"/>
              <a:t>The electrons are then passed from carrier molecule to carrier molecule in the inner membrane of the mitochondrion, losing some of their energy at each step.</a:t>
            </a:r>
          </a:p>
          <a:p>
            <a:r>
              <a:rPr lang="en-US" sz="2400" dirty="0" smtClean="0"/>
              <a:t>The energy that is released in these steps is enough to power a process that drives ADP and phosphate molecules together to produce ATP.  This process is called </a:t>
            </a:r>
            <a:r>
              <a:rPr lang="en-US" sz="2400" b="1" dirty="0" smtClean="0"/>
              <a:t>Chemiosmosis.</a:t>
            </a:r>
            <a:endParaRPr lang="en-US" sz="2400" dirty="0" smtClean="0"/>
          </a:p>
          <a:p>
            <a:r>
              <a:rPr lang="en-US" sz="2400" dirty="0" smtClean="0"/>
              <a:t>Oxygen is a great electron acceptor and so the electrons are combined with hydrogen ions and oxygen to make water.  This prevents electrons from building up in the election transport system.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0035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online.santarosa.edu/homepage/cgalt/BIO10-Stuff/Ch06-Cellular_Respiration/Electron-Transport-Chain-CPG-Not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4387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9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41866"/>
            <a:ext cx="807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In </a:t>
            </a:r>
            <a:r>
              <a:rPr lang="en-CA" b="1" dirty="0" smtClean="0"/>
              <a:t>cellular Respiration</a:t>
            </a:r>
            <a:r>
              <a:rPr lang="en-CA" dirty="0" smtClean="0"/>
              <a:t>, the intermediate products include </a:t>
            </a:r>
            <a:r>
              <a:rPr lang="en-CA" b="1" dirty="0" smtClean="0"/>
              <a:t>NADH</a:t>
            </a:r>
            <a:r>
              <a:rPr lang="en-CA" dirty="0" smtClean="0"/>
              <a:t>, </a:t>
            </a:r>
            <a:r>
              <a:rPr lang="en-CA" b="1" dirty="0" smtClean="0"/>
              <a:t>FADH</a:t>
            </a:r>
            <a:r>
              <a:rPr lang="en-CA" sz="1100" b="1" dirty="0" smtClean="0"/>
              <a:t>2</a:t>
            </a:r>
            <a:r>
              <a:rPr lang="en-CA" dirty="0" smtClean="0"/>
              <a:t> and </a:t>
            </a:r>
            <a:r>
              <a:rPr lang="en-CA" b="1" dirty="0" smtClean="0"/>
              <a:t>ATP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685799" y="1130496"/>
            <a:ext cx="6615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b="1" dirty="0" smtClean="0"/>
              <a:t>NADH</a:t>
            </a:r>
            <a:r>
              <a:rPr lang="en-CA" dirty="0" smtClean="0"/>
              <a:t> is the reduced form of NAD+.  NADH is an electron carrier; </a:t>
            </a:r>
          </a:p>
          <a:p>
            <a:r>
              <a:rPr lang="en-CA" dirty="0" smtClean="0"/>
              <a:t>     donates electrons in cellular processes.</a:t>
            </a:r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799" y="1797422"/>
            <a:ext cx="6797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b="1" dirty="0" smtClean="0"/>
              <a:t>FADH</a:t>
            </a:r>
            <a:r>
              <a:rPr lang="en-CA" sz="1100" b="1" dirty="0" smtClean="0"/>
              <a:t>2</a:t>
            </a:r>
            <a:r>
              <a:rPr lang="en-CA" dirty="0" smtClean="0"/>
              <a:t> is the reduced form of FAD+ (</a:t>
            </a:r>
            <a:r>
              <a:rPr lang="en-CA" dirty="0" err="1" smtClean="0"/>
              <a:t>flavin</a:t>
            </a:r>
            <a:r>
              <a:rPr lang="en-CA" dirty="0" smtClean="0"/>
              <a:t> adenine dinucleotide).  </a:t>
            </a:r>
          </a:p>
          <a:p>
            <a:r>
              <a:rPr lang="en-CA" dirty="0"/>
              <a:t> </a:t>
            </a:r>
            <a:r>
              <a:rPr lang="en-CA" dirty="0" smtClean="0"/>
              <a:t>    FADH</a:t>
            </a:r>
            <a:r>
              <a:rPr lang="en-CA" sz="1100" dirty="0" smtClean="0"/>
              <a:t>2</a:t>
            </a:r>
            <a:r>
              <a:rPr lang="en-CA" dirty="0" smtClean="0"/>
              <a:t> is an electron carrier, donates electrons in cellular processes.</a:t>
            </a:r>
            <a:endParaRPr lang="en-C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474645"/>
            <a:ext cx="646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FAD+ an electron carrier accepts </a:t>
            </a:r>
            <a:r>
              <a:rPr lang="en-CA" dirty="0" err="1" smtClean="0"/>
              <a:t>elecgtrons</a:t>
            </a:r>
            <a:r>
              <a:rPr lang="en-CA" dirty="0" smtClean="0"/>
              <a:t> in cellular processes.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85799" y="2907268"/>
            <a:ext cx="8025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b="1" dirty="0" smtClean="0"/>
              <a:t>Electron carriers </a:t>
            </a:r>
            <a:r>
              <a:rPr lang="en-CA" dirty="0" smtClean="0"/>
              <a:t>– their role is to transfer electrons through oxidation-reduction </a:t>
            </a:r>
          </a:p>
          <a:p>
            <a:r>
              <a:rPr lang="en-CA" dirty="0"/>
              <a:t> </a:t>
            </a:r>
            <a:r>
              <a:rPr lang="en-CA" dirty="0" smtClean="0"/>
              <a:t>     reactions.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799" y="3553599"/>
            <a:ext cx="793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The transfer of electrons releases energy that can be used in cellular respiration.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950732"/>
            <a:ext cx="8017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The energy from an oxidation-reduction reaction is used to attach phosphates to</a:t>
            </a:r>
          </a:p>
          <a:p>
            <a:r>
              <a:rPr lang="en-CA" dirty="0"/>
              <a:t> </a:t>
            </a:r>
            <a:r>
              <a:rPr lang="en-CA" dirty="0" smtClean="0"/>
              <a:t>     ADP to make ATP.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605301"/>
            <a:ext cx="3471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ATP is a high-energy compound.</a:t>
            </a:r>
          </a:p>
          <a:p>
            <a:pPr marL="285750" indent="-285750">
              <a:buFont typeface="Arial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13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1999"/>
            <a:ext cx="850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Metabolic processes that use ATP as an energy source convert it back into its precursors. </a:t>
            </a:r>
          </a:p>
          <a:p>
            <a:r>
              <a:rPr lang="en-US" dirty="0"/>
              <a:t>ATP is therefore continuously recycled in organisms</a:t>
            </a:r>
          </a:p>
        </p:txBody>
      </p:sp>
      <p:pic>
        <p:nvPicPr>
          <p:cNvPr id="3" name="Picture 2" descr="http://chemwiki.ucdavis.edu/@api/deki/files/14433/=AT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522598" cy="32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5800" y="475331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b="1" i="1" dirty="0"/>
              <a:t>Oxidation</a:t>
            </a:r>
            <a:r>
              <a:rPr lang="en-CA" b="1" dirty="0"/>
              <a:t> - involves the loss of electrons or hydrogen OR gain of oxygen OR increase in oxidation </a:t>
            </a:r>
            <a:r>
              <a:rPr lang="en-CA" b="1" dirty="0" smtClean="0"/>
              <a:t>state</a:t>
            </a:r>
          </a:p>
          <a:p>
            <a:endParaRPr lang="en-CA" b="1" dirty="0"/>
          </a:p>
          <a:p>
            <a:r>
              <a:rPr lang="en-CA" b="1" i="1" dirty="0"/>
              <a:t>Reduction</a:t>
            </a:r>
            <a:r>
              <a:rPr lang="en-CA" b="1" dirty="0"/>
              <a:t> - involves the gain of electrons or hydrogen OR loss of oxygen OR decrease in oxidation state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0325" y="4410780"/>
            <a:ext cx="304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Oxidation-Reduction Reaction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79" y="5138843"/>
            <a:ext cx="47476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 energy released from the redox reaction</a:t>
            </a:r>
          </a:p>
          <a:p>
            <a:r>
              <a:rPr lang="en-CA" dirty="0" smtClean="0"/>
              <a:t>Is used to attach a free phosphate to ADP to</a:t>
            </a:r>
          </a:p>
          <a:p>
            <a:r>
              <a:rPr lang="en-CA" dirty="0" smtClean="0"/>
              <a:t>Make ATP.  ATP is a high energy compound.</a:t>
            </a:r>
          </a:p>
          <a:p>
            <a:r>
              <a:rPr lang="en-CA" dirty="0" smtClean="0"/>
              <a:t>The redox reaction could be the transfer of </a:t>
            </a:r>
          </a:p>
          <a:p>
            <a:r>
              <a:rPr lang="en-CA" dirty="0" smtClean="0"/>
              <a:t>Electrons from high-energy compounds such </a:t>
            </a:r>
          </a:p>
          <a:p>
            <a:r>
              <a:rPr lang="en-CA" dirty="0" smtClean="0"/>
              <a:t>As when NADH is oxidized to form NAD+ and H+.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2133600"/>
            <a:ext cx="18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Gold coin analogy.</a:t>
            </a:r>
            <a:endParaRPr lang="en-CA" dirty="0"/>
          </a:p>
        </p:txBody>
      </p:sp>
      <p:sp>
        <p:nvSpPr>
          <p:cNvPr id="21" name="Freeform 20"/>
          <p:cNvSpPr/>
          <p:nvPr/>
        </p:nvSpPr>
        <p:spPr>
          <a:xfrm>
            <a:off x="5486400" y="5059680"/>
            <a:ext cx="3223262" cy="53341"/>
          </a:xfrm>
          <a:custGeom>
            <a:avLst/>
            <a:gdLst/>
            <a:ahLst/>
            <a:cxnLst/>
            <a:rect l="0" t="0" r="0" b="0"/>
            <a:pathLst>
              <a:path w="3223262" h="53341">
                <a:moveTo>
                  <a:pt x="0" y="7620"/>
                </a:moveTo>
                <a:lnTo>
                  <a:pt x="0" y="7620"/>
                </a:lnTo>
                <a:lnTo>
                  <a:pt x="7620" y="7620"/>
                </a:lnTo>
                <a:lnTo>
                  <a:pt x="7620" y="7620"/>
                </a:lnTo>
                <a:lnTo>
                  <a:pt x="15240" y="15240"/>
                </a:lnTo>
                <a:lnTo>
                  <a:pt x="22860" y="15240"/>
                </a:lnTo>
                <a:lnTo>
                  <a:pt x="30480" y="15240"/>
                </a:lnTo>
                <a:lnTo>
                  <a:pt x="38100" y="15240"/>
                </a:lnTo>
                <a:lnTo>
                  <a:pt x="45720" y="15240"/>
                </a:lnTo>
                <a:lnTo>
                  <a:pt x="60960" y="15240"/>
                </a:lnTo>
                <a:lnTo>
                  <a:pt x="68580" y="15240"/>
                </a:lnTo>
                <a:lnTo>
                  <a:pt x="83820" y="7620"/>
                </a:lnTo>
                <a:lnTo>
                  <a:pt x="91440" y="7620"/>
                </a:lnTo>
                <a:lnTo>
                  <a:pt x="99060" y="7620"/>
                </a:lnTo>
                <a:lnTo>
                  <a:pt x="121920" y="7620"/>
                </a:lnTo>
                <a:lnTo>
                  <a:pt x="129540" y="7620"/>
                </a:lnTo>
                <a:lnTo>
                  <a:pt x="152400" y="7620"/>
                </a:lnTo>
                <a:lnTo>
                  <a:pt x="175260" y="7620"/>
                </a:lnTo>
                <a:lnTo>
                  <a:pt x="190500" y="7620"/>
                </a:lnTo>
                <a:lnTo>
                  <a:pt x="213360" y="7620"/>
                </a:lnTo>
                <a:lnTo>
                  <a:pt x="236220" y="7620"/>
                </a:lnTo>
                <a:lnTo>
                  <a:pt x="251460" y="7620"/>
                </a:lnTo>
                <a:lnTo>
                  <a:pt x="274320" y="7620"/>
                </a:lnTo>
                <a:lnTo>
                  <a:pt x="297180" y="7620"/>
                </a:lnTo>
                <a:lnTo>
                  <a:pt x="320040" y="7620"/>
                </a:lnTo>
                <a:lnTo>
                  <a:pt x="342900" y="7620"/>
                </a:lnTo>
                <a:lnTo>
                  <a:pt x="365760" y="15240"/>
                </a:lnTo>
                <a:lnTo>
                  <a:pt x="381000" y="15240"/>
                </a:lnTo>
                <a:lnTo>
                  <a:pt x="411480" y="15240"/>
                </a:lnTo>
                <a:lnTo>
                  <a:pt x="434340" y="15240"/>
                </a:lnTo>
                <a:lnTo>
                  <a:pt x="464820" y="15240"/>
                </a:lnTo>
                <a:lnTo>
                  <a:pt x="495300" y="15240"/>
                </a:lnTo>
                <a:lnTo>
                  <a:pt x="518160" y="22860"/>
                </a:lnTo>
                <a:lnTo>
                  <a:pt x="548640" y="22860"/>
                </a:lnTo>
                <a:lnTo>
                  <a:pt x="571500" y="22860"/>
                </a:lnTo>
                <a:lnTo>
                  <a:pt x="601980" y="22860"/>
                </a:lnTo>
                <a:lnTo>
                  <a:pt x="632460" y="22860"/>
                </a:lnTo>
                <a:lnTo>
                  <a:pt x="662940" y="22860"/>
                </a:lnTo>
                <a:lnTo>
                  <a:pt x="693420" y="22860"/>
                </a:lnTo>
                <a:lnTo>
                  <a:pt x="723900" y="22860"/>
                </a:lnTo>
                <a:lnTo>
                  <a:pt x="754380" y="22860"/>
                </a:lnTo>
                <a:lnTo>
                  <a:pt x="784860" y="22860"/>
                </a:lnTo>
                <a:lnTo>
                  <a:pt x="815340" y="22860"/>
                </a:lnTo>
                <a:lnTo>
                  <a:pt x="838200" y="22860"/>
                </a:lnTo>
                <a:lnTo>
                  <a:pt x="876300" y="22860"/>
                </a:lnTo>
                <a:lnTo>
                  <a:pt x="906780" y="22860"/>
                </a:lnTo>
                <a:lnTo>
                  <a:pt x="937260" y="22860"/>
                </a:lnTo>
                <a:lnTo>
                  <a:pt x="967740" y="22860"/>
                </a:lnTo>
                <a:lnTo>
                  <a:pt x="998220" y="22860"/>
                </a:lnTo>
                <a:lnTo>
                  <a:pt x="1028700" y="30480"/>
                </a:lnTo>
                <a:lnTo>
                  <a:pt x="1059180" y="30480"/>
                </a:lnTo>
                <a:lnTo>
                  <a:pt x="1089660" y="30480"/>
                </a:lnTo>
                <a:lnTo>
                  <a:pt x="1120140" y="30480"/>
                </a:lnTo>
                <a:lnTo>
                  <a:pt x="1158240" y="30480"/>
                </a:lnTo>
                <a:lnTo>
                  <a:pt x="1188720" y="30480"/>
                </a:lnTo>
                <a:lnTo>
                  <a:pt x="1219200" y="30480"/>
                </a:lnTo>
                <a:lnTo>
                  <a:pt x="1249680" y="30480"/>
                </a:lnTo>
                <a:lnTo>
                  <a:pt x="1287780" y="30480"/>
                </a:lnTo>
                <a:lnTo>
                  <a:pt x="1318260" y="30480"/>
                </a:lnTo>
                <a:lnTo>
                  <a:pt x="1348740" y="30480"/>
                </a:lnTo>
                <a:lnTo>
                  <a:pt x="1379220" y="38100"/>
                </a:lnTo>
                <a:lnTo>
                  <a:pt x="1402080" y="38100"/>
                </a:lnTo>
                <a:lnTo>
                  <a:pt x="1440180" y="38100"/>
                </a:lnTo>
                <a:lnTo>
                  <a:pt x="1470660" y="38100"/>
                </a:lnTo>
                <a:lnTo>
                  <a:pt x="1501140" y="38100"/>
                </a:lnTo>
                <a:lnTo>
                  <a:pt x="1531620" y="38100"/>
                </a:lnTo>
                <a:lnTo>
                  <a:pt x="1562100" y="38100"/>
                </a:lnTo>
                <a:lnTo>
                  <a:pt x="1592580" y="38100"/>
                </a:lnTo>
                <a:lnTo>
                  <a:pt x="1615440" y="38100"/>
                </a:lnTo>
                <a:lnTo>
                  <a:pt x="1645920" y="38100"/>
                </a:lnTo>
                <a:lnTo>
                  <a:pt x="1676400" y="38100"/>
                </a:lnTo>
                <a:lnTo>
                  <a:pt x="1706880" y="38100"/>
                </a:lnTo>
                <a:lnTo>
                  <a:pt x="1737360" y="38100"/>
                </a:lnTo>
                <a:lnTo>
                  <a:pt x="1760220" y="38100"/>
                </a:lnTo>
                <a:lnTo>
                  <a:pt x="1790700" y="38100"/>
                </a:lnTo>
                <a:lnTo>
                  <a:pt x="1813560" y="38100"/>
                </a:lnTo>
                <a:lnTo>
                  <a:pt x="1844040" y="38100"/>
                </a:lnTo>
                <a:lnTo>
                  <a:pt x="1874520" y="38100"/>
                </a:lnTo>
                <a:lnTo>
                  <a:pt x="1905000" y="38100"/>
                </a:lnTo>
                <a:lnTo>
                  <a:pt x="1935480" y="45720"/>
                </a:lnTo>
                <a:lnTo>
                  <a:pt x="1965960" y="45720"/>
                </a:lnTo>
                <a:lnTo>
                  <a:pt x="1996440" y="45720"/>
                </a:lnTo>
                <a:lnTo>
                  <a:pt x="2034540" y="53340"/>
                </a:lnTo>
                <a:lnTo>
                  <a:pt x="2057400" y="53340"/>
                </a:lnTo>
                <a:lnTo>
                  <a:pt x="2095500" y="53340"/>
                </a:lnTo>
                <a:lnTo>
                  <a:pt x="2125980" y="53340"/>
                </a:lnTo>
                <a:lnTo>
                  <a:pt x="2156460" y="53340"/>
                </a:lnTo>
                <a:lnTo>
                  <a:pt x="2186940" y="53340"/>
                </a:lnTo>
                <a:lnTo>
                  <a:pt x="2217420" y="53340"/>
                </a:lnTo>
                <a:lnTo>
                  <a:pt x="2247900" y="53340"/>
                </a:lnTo>
                <a:lnTo>
                  <a:pt x="2278380" y="45720"/>
                </a:lnTo>
                <a:lnTo>
                  <a:pt x="2308860" y="45720"/>
                </a:lnTo>
                <a:lnTo>
                  <a:pt x="2331720" y="45720"/>
                </a:lnTo>
                <a:lnTo>
                  <a:pt x="2369820" y="45720"/>
                </a:lnTo>
                <a:lnTo>
                  <a:pt x="2400300" y="45720"/>
                </a:lnTo>
                <a:lnTo>
                  <a:pt x="2423160" y="45720"/>
                </a:lnTo>
                <a:lnTo>
                  <a:pt x="2453640" y="38100"/>
                </a:lnTo>
                <a:lnTo>
                  <a:pt x="2484120" y="38100"/>
                </a:lnTo>
                <a:lnTo>
                  <a:pt x="2522220" y="38100"/>
                </a:lnTo>
                <a:lnTo>
                  <a:pt x="2545080" y="38100"/>
                </a:lnTo>
                <a:lnTo>
                  <a:pt x="2575560" y="38100"/>
                </a:lnTo>
                <a:lnTo>
                  <a:pt x="2606040" y="30480"/>
                </a:lnTo>
                <a:lnTo>
                  <a:pt x="2628900" y="30480"/>
                </a:lnTo>
                <a:lnTo>
                  <a:pt x="2659380" y="30480"/>
                </a:lnTo>
                <a:lnTo>
                  <a:pt x="2689860" y="30480"/>
                </a:lnTo>
                <a:lnTo>
                  <a:pt x="2720340" y="30480"/>
                </a:lnTo>
                <a:lnTo>
                  <a:pt x="2743200" y="22860"/>
                </a:lnTo>
                <a:lnTo>
                  <a:pt x="2766060" y="22860"/>
                </a:lnTo>
                <a:lnTo>
                  <a:pt x="2796540" y="22860"/>
                </a:lnTo>
                <a:lnTo>
                  <a:pt x="2819400" y="15240"/>
                </a:lnTo>
                <a:lnTo>
                  <a:pt x="2842260" y="15240"/>
                </a:lnTo>
                <a:lnTo>
                  <a:pt x="2865120" y="15240"/>
                </a:lnTo>
                <a:lnTo>
                  <a:pt x="2887980" y="15240"/>
                </a:lnTo>
                <a:lnTo>
                  <a:pt x="2910840" y="15240"/>
                </a:lnTo>
                <a:lnTo>
                  <a:pt x="2933700" y="7620"/>
                </a:lnTo>
                <a:lnTo>
                  <a:pt x="2956560" y="7620"/>
                </a:lnTo>
                <a:lnTo>
                  <a:pt x="2979420" y="7620"/>
                </a:lnTo>
                <a:lnTo>
                  <a:pt x="3002280" y="7620"/>
                </a:lnTo>
                <a:lnTo>
                  <a:pt x="3025140" y="7620"/>
                </a:lnTo>
                <a:lnTo>
                  <a:pt x="3048000" y="7620"/>
                </a:lnTo>
                <a:lnTo>
                  <a:pt x="3070860" y="7620"/>
                </a:lnTo>
                <a:lnTo>
                  <a:pt x="3086100" y="7620"/>
                </a:lnTo>
                <a:lnTo>
                  <a:pt x="3101340" y="7620"/>
                </a:lnTo>
                <a:lnTo>
                  <a:pt x="3116580" y="0"/>
                </a:lnTo>
                <a:lnTo>
                  <a:pt x="3139440" y="0"/>
                </a:lnTo>
                <a:lnTo>
                  <a:pt x="3154680" y="0"/>
                </a:lnTo>
                <a:lnTo>
                  <a:pt x="3162300" y="0"/>
                </a:lnTo>
                <a:lnTo>
                  <a:pt x="3177540" y="0"/>
                </a:lnTo>
                <a:lnTo>
                  <a:pt x="3185161" y="0"/>
                </a:lnTo>
                <a:lnTo>
                  <a:pt x="3200400" y="0"/>
                </a:lnTo>
                <a:lnTo>
                  <a:pt x="3200400" y="0"/>
                </a:lnTo>
                <a:lnTo>
                  <a:pt x="3208020" y="0"/>
                </a:lnTo>
                <a:lnTo>
                  <a:pt x="3208020" y="0"/>
                </a:lnTo>
                <a:lnTo>
                  <a:pt x="3215639" y="0"/>
                </a:lnTo>
                <a:lnTo>
                  <a:pt x="3215639" y="0"/>
                </a:lnTo>
                <a:lnTo>
                  <a:pt x="3223261" y="0"/>
                </a:lnTo>
                <a:lnTo>
                  <a:pt x="3223261" y="0"/>
                </a:lnTo>
                <a:lnTo>
                  <a:pt x="3223261" y="0"/>
                </a:lnTo>
                <a:lnTo>
                  <a:pt x="3223261" y="0"/>
                </a:lnTo>
                <a:lnTo>
                  <a:pt x="3223261" y="0"/>
                </a:lnTo>
                <a:lnTo>
                  <a:pt x="3223261" y="0"/>
                </a:lnTo>
                <a:lnTo>
                  <a:pt x="3223261" y="0"/>
                </a:lnTo>
                <a:lnTo>
                  <a:pt x="32232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678680" y="5341620"/>
            <a:ext cx="868681" cy="38101"/>
          </a:xfrm>
          <a:custGeom>
            <a:avLst/>
            <a:gdLst/>
            <a:ahLst/>
            <a:cxnLst/>
            <a:rect l="0" t="0" r="0" b="0"/>
            <a:pathLst>
              <a:path w="868681" h="38101">
                <a:moveTo>
                  <a:pt x="853440" y="30480"/>
                </a:moveTo>
                <a:lnTo>
                  <a:pt x="853440" y="30480"/>
                </a:lnTo>
                <a:lnTo>
                  <a:pt x="861060" y="30480"/>
                </a:lnTo>
                <a:lnTo>
                  <a:pt x="861060" y="30480"/>
                </a:lnTo>
                <a:lnTo>
                  <a:pt x="861060" y="30480"/>
                </a:lnTo>
                <a:lnTo>
                  <a:pt x="868680" y="30480"/>
                </a:lnTo>
                <a:lnTo>
                  <a:pt x="868680" y="30480"/>
                </a:lnTo>
                <a:lnTo>
                  <a:pt x="868680" y="30480"/>
                </a:lnTo>
                <a:lnTo>
                  <a:pt x="861060" y="30480"/>
                </a:lnTo>
                <a:lnTo>
                  <a:pt x="861060" y="30480"/>
                </a:lnTo>
                <a:lnTo>
                  <a:pt x="853440" y="30480"/>
                </a:lnTo>
                <a:lnTo>
                  <a:pt x="830580" y="30480"/>
                </a:lnTo>
                <a:lnTo>
                  <a:pt x="815340" y="38100"/>
                </a:lnTo>
                <a:lnTo>
                  <a:pt x="792480" y="38100"/>
                </a:lnTo>
                <a:lnTo>
                  <a:pt x="762000" y="30480"/>
                </a:lnTo>
                <a:lnTo>
                  <a:pt x="731520" y="30480"/>
                </a:lnTo>
                <a:lnTo>
                  <a:pt x="685800" y="30480"/>
                </a:lnTo>
                <a:lnTo>
                  <a:pt x="647700" y="22860"/>
                </a:lnTo>
                <a:lnTo>
                  <a:pt x="594360" y="15240"/>
                </a:lnTo>
                <a:lnTo>
                  <a:pt x="541020" y="7620"/>
                </a:lnTo>
                <a:lnTo>
                  <a:pt x="487680" y="7620"/>
                </a:lnTo>
                <a:lnTo>
                  <a:pt x="434340" y="0"/>
                </a:lnTo>
                <a:lnTo>
                  <a:pt x="373380" y="0"/>
                </a:lnTo>
                <a:lnTo>
                  <a:pt x="312420" y="0"/>
                </a:lnTo>
                <a:lnTo>
                  <a:pt x="251460" y="7620"/>
                </a:lnTo>
                <a:lnTo>
                  <a:pt x="198120" y="7620"/>
                </a:lnTo>
                <a:lnTo>
                  <a:pt x="144780" y="15240"/>
                </a:lnTo>
                <a:lnTo>
                  <a:pt x="99060" y="15240"/>
                </a:lnTo>
                <a:lnTo>
                  <a:pt x="68580" y="22860"/>
                </a:lnTo>
                <a:lnTo>
                  <a:pt x="38100" y="22860"/>
                </a:lnTo>
                <a:lnTo>
                  <a:pt x="22860" y="30480"/>
                </a:lnTo>
                <a:lnTo>
                  <a:pt x="7620" y="30480"/>
                </a:lnTo>
                <a:lnTo>
                  <a:pt x="7620" y="30480"/>
                </a:lnTo>
                <a:lnTo>
                  <a:pt x="0" y="30480"/>
                </a:lnTo>
                <a:lnTo>
                  <a:pt x="0" y="30480"/>
                </a:lnTo>
                <a:lnTo>
                  <a:pt x="7620" y="30480"/>
                </a:lnTo>
                <a:lnTo>
                  <a:pt x="7620" y="30480"/>
                </a:lnTo>
                <a:lnTo>
                  <a:pt x="7620" y="30480"/>
                </a:lnTo>
                <a:lnTo>
                  <a:pt x="7620" y="30480"/>
                </a:lnTo>
                <a:lnTo>
                  <a:pt x="15240" y="30480"/>
                </a:lnTo>
                <a:lnTo>
                  <a:pt x="15240" y="30480"/>
                </a:lnTo>
                <a:lnTo>
                  <a:pt x="15240" y="304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730240" y="6156960"/>
            <a:ext cx="2948941" cy="68581"/>
          </a:xfrm>
          <a:custGeom>
            <a:avLst/>
            <a:gdLst/>
            <a:ahLst/>
            <a:cxnLst/>
            <a:rect l="0" t="0" r="0" b="0"/>
            <a:pathLst>
              <a:path w="2948941" h="6858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0"/>
                </a:lnTo>
                <a:lnTo>
                  <a:pt x="15240" y="0"/>
                </a:lnTo>
                <a:lnTo>
                  <a:pt x="22860" y="0"/>
                </a:lnTo>
                <a:lnTo>
                  <a:pt x="30480" y="0"/>
                </a:lnTo>
                <a:lnTo>
                  <a:pt x="30480" y="7620"/>
                </a:lnTo>
                <a:lnTo>
                  <a:pt x="38100" y="7620"/>
                </a:lnTo>
                <a:lnTo>
                  <a:pt x="45720" y="15240"/>
                </a:lnTo>
                <a:lnTo>
                  <a:pt x="45720" y="15240"/>
                </a:lnTo>
                <a:lnTo>
                  <a:pt x="53340" y="15240"/>
                </a:lnTo>
                <a:lnTo>
                  <a:pt x="60960" y="15240"/>
                </a:lnTo>
                <a:lnTo>
                  <a:pt x="68580" y="15240"/>
                </a:lnTo>
                <a:lnTo>
                  <a:pt x="83820" y="15240"/>
                </a:lnTo>
                <a:lnTo>
                  <a:pt x="91440" y="15240"/>
                </a:lnTo>
                <a:lnTo>
                  <a:pt x="106680" y="15240"/>
                </a:lnTo>
                <a:lnTo>
                  <a:pt x="129540" y="22860"/>
                </a:lnTo>
                <a:lnTo>
                  <a:pt x="144780" y="22860"/>
                </a:lnTo>
                <a:lnTo>
                  <a:pt x="167640" y="22860"/>
                </a:lnTo>
                <a:lnTo>
                  <a:pt x="182880" y="22860"/>
                </a:lnTo>
                <a:lnTo>
                  <a:pt x="205740" y="22860"/>
                </a:lnTo>
                <a:lnTo>
                  <a:pt x="236220" y="30480"/>
                </a:lnTo>
                <a:lnTo>
                  <a:pt x="259080" y="30480"/>
                </a:lnTo>
                <a:lnTo>
                  <a:pt x="281940" y="22860"/>
                </a:lnTo>
                <a:lnTo>
                  <a:pt x="312420" y="22860"/>
                </a:lnTo>
                <a:lnTo>
                  <a:pt x="335280" y="22860"/>
                </a:lnTo>
                <a:lnTo>
                  <a:pt x="358140" y="22860"/>
                </a:lnTo>
                <a:lnTo>
                  <a:pt x="381000" y="22860"/>
                </a:lnTo>
                <a:lnTo>
                  <a:pt x="411480" y="22860"/>
                </a:lnTo>
                <a:lnTo>
                  <a:pt x="434340" y="22860"/>
                </a:lnTo>
                <a:lnTo>
                  <a:pt x="457200" y="22860"/>
                </a:lnTo>
                <a:lnTo>
                  <a:pt x="487680" y="22860"/>
                </a:lnTo>
                <a:lnTo>
                  <a:pt x="510540" y="22860"/>
                </a:lnTo>
                <a:lnTo>
                  <a:pt x="533400" y="22860"/>
                </a:lnTo>
                <a:lnTo>
                  <a:pt x="563880" y="15240"/>
                </a:lnTo>
                <a:lnTo>
                  <a:pt x="586740" y="22860"/>
                </a:lnTo>
                <a:lnTo>
                  <a:pt x="617220" y="22860"/>
                </a:lnTo>
                <a:lnTo>
                  <a:pt x="640080" y="22860"/>
                </a:lnTo>
                <a:lnTo>
                  <a:pt x="670560" y="22860"/>
                </a:lnTo>
                <a:lnTo>
                  <a:pt x="693420" y="22860"/>
                </a:lnTo>
                <a:lnTo>
                  <a:pt x="723900" y="30480"/>
                </a:lnTo>
                <a:lnTo>
                  <a:pt x="746760" y="30480"/>
                </a:lnTo>
                <a:lnTo>
                  <a:pt x="769620" y="30480"/>
                </a:lnTo>
                <a:lnTo>
                  <a:pt x="792480" y="30480"/>
                </a:lnTo>
                <a:lnTo>
                  <a:pt x="822960" y="30480"/>
                </a:lnTo>
                <a:lnTo>
                  <a:pt x="853440" y="38100"/>
                </a:lnTo>
                <a:lnTo>
                  <a:pt x="876300" y="38100"/>
                </a:lnTo>
                <a:lnTo>
                  <a:pt x="899160" y="38100"/>
                </a:lnTo>
                <a:lnTo>
                  <a:pt x="922020" y="38100"/>
                </a:lnTo>
                <a:lnTo>
                  <a:pt x="944880" y="45720"/>
                </a:lnTo>
                <a:lnTo>
                  <a:pt x="975360" y="45720"/>
                </a:lnTo>
                <a:lnTo>
                  <a:pt x="998220" y="45720"/>
                </a:lnTo>
                <a:lnTo>
                  <a:pt x="1021080" y="45720"/>
                </a:lnTo>
                <a:lnTo>
                  <a:pt x="1051560" y="45720"/>
                </a:lnTo>
                <a:lnTo>
                  <a:pt x="1082040" y="53340"/>
                </a:lnTo>
                <a:lnTo>
                  <a:pt x="1104900" y="53340"/>
                </a:lnTo>
                <a:lnTo>
                  <a:pt x="1135380" y="53340"/>
                </a:lnTo>
                <a:lnTo>
                  <a:pt x="1158240" y="53340"/>
                </a:lnTo>
                <a:lnTo>
                  <a:pt x="1188720" y="53340"/>
                </a:lnTo>
                <a:lnTo>
                  <a:pt x="1211580" y="60960"/>
                </a:lnTo>
                <a:lnTo>
                  <a:pt x="1242060" y="53340"/>
                </a:lnTo>
                <a:lnTo>
                  <a:pt x="1272540" y="53340"/>
                </a:lnTo>
                <a:lnTo>
                  <a:pt x="1295400" y="53340"/>
                </a:lnTo>
                <a:lnTo>
                  <a:pt x="1325880" y="53340"/>
                </a:lnTo>
                <a:lnTo>
                  <a:pt x="1348740" y="53340"/>
                </a:lnTo>
                <a:lnTo>
                  <a:pt x="1371600" y="53340"/>
                </a:lnTo>
                <a:lnTo>
                  <a:pt x="1402080" y="53340"/>
                </a:lnTo>
                <a:lnTo>
                  <a:pt x="1432560" y="45720"/>
                </a:lnTo>
                <a:lnTo>
                  <a:pt x="1463040" y="45720"/>
                </a:lnTo>
                <a:lnTo>
                  <a:pt x="1493520" y="45720"/>
                </a:lnTo>
                <a:lnTo>
                  <a:pt x="1524000" y="45720"/>
                </a:lnTo>
                <a:lnTo>
                  <a:pt x="1554480" y="45720"/>
                </a:lnTo>
                <a:lnTo>
                  <a:pt x="1577340" y="45720"/>
                </a:lnTo>
                <a:lnTo>
                  <a:pt x="1607820" y="38100"/>
                </a:lnTo>
                <a:lnTo>
                  <a:pt x="1638300" y="38100"/>
                </a:lnTo>
                <a:lnTo>
                  <a:pt x="1668780" y="30480"/>
                </a:lnTo>
                <a:lnTo>
                  <a:pt x="1699260" y="30480"/>
                </a:lnTo>
                <a:lnTo>
                  <a:pt x="1729740" y="30480"/>
                </a:lnTo>
                <a:lnTo>
                  <a:pt x="1760220" y="30480"/>
                </a:lnTo>
                <a:lnTo>
                  <a:pt x="1790700" y="30480"/>
                </a:lnTo>
                <a:lnTo>
                  <a:pt x="1821180" y="30480"/>
                </a:lnTo>
                <a:lnTo>
                  <a:pt x="1851660" y="30480"/>
                </a:lnTo>
                <a:lnTo>
                  <a:pt x="1882140" y="30480"/>
                </a:lnTo>
                <a:lnTo>
                  <a:pt x="1905000" y="30480"/>
                </a:lnTo>
                <a:lnTo>
                  <a:pt x="1943100" y="30480"/>
                </a:lnTo>
                <a:lnTo>
                  <a:pt x="1965960" y="30480"/>
                </a:lnTo>
                <a:lnTo>
                  <a:pt x="1996440" y="30480"/>
                </a:lnTo>
                <a:lnTo>
                  <a:pt x="2026920" y="30480"/>
                </a:lnTo>
                <a:lnTo>
                  <a:pt x="2057400" y="30480"/>
                </a:lnTo>
                <a:lnTo>
                  <a:pt x="2087880" y="38100"/>
                </a:lnTo>
                <a:lnTo>
                  <a:pt x="2118360" y="38100"/>
                </a:lnTo>
                <a:lnTo>
                  <a:pt x="2141220" y="38100"/>
                </a:lnTo>
                <a:lnTo>
                  <a:pt x="2171700" y="38100"/>
                </a:lnTo>
                <a:lnTo>
                  <a:pt x="2202180" y="38100"/>
                </a:lnTo>
                <a:lnTo>
                  <a:pt x="2232660" y="30480"/>
                </a:lnTo>
                <a:lnTo>
                  <a:pt x="2263140" y="30480"/>
                </a:lnTo>
                <a:lnTo>
                  <a:pt x="2293620" y="30480"/>
                </a:lnTo>
                <a:lnTo>
                  <a:pt x="2324100" y="30480"/>
                </a:lnTo>
                <a:lnTo>
                  <a:pt x="2354580" y="30480"/>
                </a:lnTo>
                <a:lnTo>
                  <a:pt x="2385060" y="30480"/>
                </a:lnTo>
                <a:lnTo>
                  <a:pt x="2415540" y="30480"/>
                </a:lnTo>
                <a:lnTo>
                  <a:pt x="2438400" y="30480"/>
                </a:lnTo>
                <a:lnTo>
                  <a:pt x="2468880" y="30480"/>
                </a:lnTo>
                <a:lnTo>
                  <a:pt x="2491740" y="30480"/>
                </a:lnTo>
                <a:lnTo>
                  <a:pt x="2522220" y="30480"/>
                </a:lnTo>
                <a:lnTo>
                  <a:pt x="2545080" y="30480"/>
                </a:lnTo>
                <a:lnTo>
                  <a:pt x="2567940" y="30480"/>
                </a:lnTo>
                <a:lnTo>
                  <a:pt x="2590800" y="30480"/>
                </a:lnTo>
                <a:lnTo>
                  <a:pt x="2621280" y="30480"/>
                </a:lnTo>
                <a:lnTo>
                  <a:pt x="2644140" y="30480"/>
                </a:lnTo>
                <a:lnTo>
                  <a:pt x="2667000" y="30480"/>
                </a:lnTo>
                <a:lnTo>
                  <a:pt x="2689860" y="38100"/>
                </a:lnTo>
                <a:lnTo>
                  <a:pt x="2720340" y="38100"/>
                </a:lnTo>
                <a:lnTo>
                  <a:pt x="2750820" y="38100"/>
                </a:lnTo>
                <a:lnTo>
                  <a:pt x="2781300" y="45720"/>
                </a:lnTo>
                <a:lnTo>
                  <a:pt x="2804160" y="45720"/>
                </a:lnTo>
                <a:lnTo>
                  <a:pt x="2827020" y="53340"/>
                </a:lnTo>
                <a:lnTo>
                  <a:pt x="2849880" y="60960"/>
                </a:lnTo>
                <a:lnTo>
                  <a:pt x="2865120" y="60960"/>
                </a:lnTo>
                <a:lnTo>
                  <a:pt x="2887980" y="60960"/>
                </a:lnTo>
                <a:lnTo>
                  <a:pt x="2903220" y="60960"/>
                </a:lnTo>
                <a:lnTo>
                  <a:pt x="2918460" y="68580"/>
                </a:lnTo>
                <a:lnTo>
                  <a:pt x="2926080" y="68580"/>
                </a:lnTo>
                <a:lnTo>
                  <a:pt x="2941321" y="68580"/>
                </a:lnTo>
                <a:lnTo>
                  <a:pt x="2941321" y="68580"/>
                </a:lnTo>
                <a:lnTo>
                  <a:pt x="2948940" y="68580"/>
                </a:lnTo>
                <a:lnTo>
                  <a:pt x="2948940" y="60960"/>
                </a:lnTo>
                <a:lnTo>
                  <a:pt x="2948940" y="60960"/>
                </a:lnTo>
                <a:lnTo>
                  <a:pt x="2948940" y="60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89120" y="6400800"/>
            <a:ext cx="1043941" cy="114301"/>
          </a:xfrm>
          <a:custGeom>
            <a:avLst/>
            <a:gdLst/>
            <a:ahLst/>
            <a:cxnLst/>
            <a:rect l="0" t="0" r="0" b="0"/>
            <a:pathLst>
              <a:path w="1043941" h="114301">
                <a:moveTo>
                  <a:pt x="1043940" y="0"/>
                </a:moveTo>
                <a:lnTo>
                  <a:pt x="1036320" y="0"/>
                </a:lnTo>
                <a:lnTo>
                  <a:pt x="1036320" y="0"/>
                </a:lnTo>
                <a:lnTo>
                  <a:pt x="1036320" y="0"/>
                </a:lnTo>
                <a:lnTo>
                  <a:pt x="1036320" y="0"/>
                </a:lnTo>
                <a:lnTo>
                  <a:pt x="1036320" y="0"/>
                </a:lnTo>
                <a:lnTo>
                  <a:pt x="1036320" y="0"/>
                </a:lnTo>
                <a:lnTo>
                  <a:pt x="1036320" y="0"/>
                </a:lnTo>
                <a:lnTo>
                  <a:pt x="1036320" y="0"/>
                </a:lnTo>
                <a:lnTo>
                  <a:pt x="1036320" y="0"/>
                </a:lnTo>
                <a:lnTo>
                  <a:pt x="1036320" y="0"/>
                </a:lnTo>
                <a:lnTo>
                  <a:pt x="1036320" y="0"/>
                </a:lnTo>
                <a:lnTo>
                  <a:pt x="1021080" y="0"/>
                </a:lnTo>
                <a:lnTo>
                  <a:pt x="1005840" y="7620"/>
                </a:lnTo>
                <a:lnTo>
                  <a:pt x="982980" y="7620"/>
                </a:lnTo>
                <a:lnTo>
                  <a:pt x="967740" y="7620"/>
                </a:lnTo>
                <a:lnTo>
                  <a:pt x="944880" y="15240"/>
                </a:lnTo>
                <a:lnTo>
                  <a:pt x="914400" y="15240"/>
                </a:lnTo>
                <a:lnTo>
                  <a:pt x="883920" y="22860"/>
                </a:lnTo>
                <a:lnTo>
                  <a:pt x="845820" y="30480"/>
                </a:lnTo>
                <a:lnTo>
                  <a:pt x="807720" y="30480"/>
                </a:lnTo>
                <a:lnTo>
                  <a:pt x="762000" y="38100"/>
                </a:lnTo>
                <a:lnTo>
                  <a:pt x="708660" y="38100"/>
                </a:lnTo>
                <a:lnTo>
                  <a:pt x="662940" y="45720"/>
                </a:lnTo>
                <a:lnTo>
                  <a:pt x="609600" y="53340"/>
                </a:lnTo>
                <a:lnTo>
                  <a:pt x="556260" y="53340"/>
                </a:lnTo>
                <a:lnTo>
                  <a:pt x="510540" y="60960"/>
                </a:lnTo>
                <a:lnTo>
                  <a:pt x="457200" y="68580"/>
                </a:lnTo>
                <a:lnTo>
                  <a:pt x="403860" y="68580"/>
                </a:lnTo>
                <a:lnTo>
                  <a:pt x="350520" y="76200"/>
                </a:lnTo>
                <a:lnTo>
                  <a:pt x="297180" y="83820"/>
                </a:lnTo>
                <a:lnTo>
                  <a:pt x="251460" y="83820"/>
                </a:lnTo>
                <a:lnTo>
                  <a:pt x="213360" y="83820"/>
                </a:lnTo>
                <a:lnTo>
                  <a:pt x="175260" y="91440"/>
                </a:lnTo>
                <a:lnTo>
                  <a:pt x="137160" y="91440"/>
                </a:lnTo>
                <a:lnTo>
                  <a:pt x="106680" y="99060"/>
                </a:lnTo>
                <a:lnTo>
                  <a:pt x="83820" y="106680"/>
                </a:lnTo>
                <a:lnTo>
                  <a:pt x="60960" y="106680"/>
                </a:lnTo>
                <a:lnTo>
                  <a:pt x="38100" y="106680"/>
                </a:lnTo>
                <a:lnTo>
                  <a:pt x="22860" y="106680"/>
                </a:lnTo>
                <a:lnTo>
                  <a:pt x="7620" y="106680"/>
                </a:lnTo>
                <a:lnTo>
                  <a:pt x="7620" y="114300"/>
                </a:lnTo>
                <a:lnTo>
                  <a:pt x="0" y="114300"/>
                </a:lnTo>
                <a:lnTo>
                  <a:pt x="0" y="114300"/>
                </a:lnTo>
                <a:lnTo>
                  <a:pt x="0" y="114300"/>
                </a:lnTo>
                <a:lnTo>
                  <a:pt x="0" y="106680"/>
                </a:lnTo>
                <a:lnTo>
                  <a:pt x="0" y="106680"/>
                </a:lnTo>
                <a:lnTo>
                  <a:pt x="0" y="106680"/>
                </a:lnTo>
                <a:lnTo>
                  <a:pt x="0" y="106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How do the oxidation and reduction reactions in electron transfer help to form ATP?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4505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Each time electrons are transferred in oxidation-reduction reactions, energy is made </a:t>
            </a:r>
          </a:p>
          <a:p>
            <a:r>
              <a:rPr lang="en-CA" i="1" dirty="0" smtClean="0"/>
              <a:t>available for the cell to make ATP.  Electron transport chains shuttle electrons from </a:t>
            </a:r>
          </a:p>
          <a:p>
            <a:r>
              <a:rPr lang="en-CA" i="1" dirty="0" smtClean="0"/>
              <a:t>one molecule to another. For example, the oxidizing agent NAD+, along with H+ remove </a:t>
            </a:r>
          </a:p>
          <a:p>
            <a:r>
              <a:rPr lang="en-CA" i="1" dirty="0" smtClean="0"/>
              <a:t>high-energy electrons from organic molecules and form NADH.  It then transfers these </a:t>
            </a:r>
          </a:p>
          <a:p>
            <a:r>
              <a:rPr lang="en-CA" i="1" dirty="0" smtClean="0"/>
              <a:t>electrons to energy releasing chemical pathways. The energy released in these pathways</a:t>
            </a:r>
          </a:p>
          <a:p>
            <a:r>
              <a:rPr lang="en-CA" i="1" dirty="0" smtClean="0"/>
              <a:t>Is transferred to ADP and P to form ATP.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4121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231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Why do we need ATP?</a:t>
            </a:r>
            <a:endParaRPr lang="en-C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8067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b="1" dirty="0" smtClean="0"/>
              <a:t>Active transport</a:t>
            </a:r>
            <a:r>
              <a:rPr lang="en-CA" dirty="0" smtClean="0"/>
              <a:t> is the movement of substances through a membrane </a:t>
            </a:r>
            <a:r>
              <a:rPr lang="en-CA" u="sng" dirty="0" smtClean="0"/>
              <a:t>against</a:t>
            </a:r>
            <a:r>
              <a:rPr lang="en-CA" dirty="0" smtClean="0"/>
              <a:t> </a:t>
            </a:r>
          </a:p>
          <a:p>
            <a:r>
              <a:rPr lang="en-CA" dirty="0" smtClean="0"/>
              <a:t>a concentration gradient using a membrane-bound carrier proteins and energy from</a:t>
            </a:r>
          </a:p>
          <a:p>
            <a:r>
              <a:rPr lang="en-CA" dirty="0" smtClean="0"/>
              <a:t>ATP.</a:t>
            </a:r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7308" y="2514600"/>
            <a:ext cx="7735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Carrier proteins are often referred to as “</a:t>
            </a:r>
            <a:r>
              <a:rPr lang="en-CA" b="1" dirty="0" smtClean="0"/>
              <a:t>pumps</a:t>
            </a:r>
            <a:r>
              <a:rPr lang="en-CA" dirty="0" smtClean="0"/>
              <a:t>” .  </a:t>
            </a:r>
          </a:p>
          <a:p>
            <a:r>
              <a:rPr lang="en-CA" dirty="0" smtClean="0"/>
              <a:t>Potassium and sodium ions are moved into and out of cells by a pump known as </a:t>
            </a:r>
          </a:p>
          <a:p>
            <a:r>
              <a:rPr lang="en-CA" b="1" dirty="0" smtClean="0"/>
              <a:t>sodium-potassium pump.</a:t>
            </a:r>
            <a:endParaRPr lang="en-CA" dirty="0"/>
          </a:p>
        </p:txBody>
      </p:sp>
      <p:pic>
        <p:nvPicPr>
          <p:cNvPr id="1026" name="Picture 2" descr="http://163.16.28.248/bio/activelearner/05/images/ch05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0" y="3391937"/>
            <a:ext cx="395287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3616" y="3667035"/>
            <a:ext cx="39791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The energy is used to actively transport</a:t>
            </a:r>
          </a:p>
          <a:p>
            <a:r>
              <a:rPr lang="en-CA" i="1" dirty="0"/>
              <a:t>t</a:t>
            </a:r>
            <a:r>
              <a:rPr lang="en-CA" i="1" dirty="0" smtClean="0"/>
              <a:t>hree sodium ions out of a cell for every </a:t>
            </a:r>
          </a:p>
          <a:p>
            <a:r>
              <a:rPr lang="en-CA" i="1" dirty="0"/>
              <a:t>t</a:t>
            </a:r>
            <a:r>
              <a:rPr lang="en-CA" i="1" dirty="0" smtClean="0"/>
              <a:t>wo potassium ions that are transported</a:t>
            </a:r>
          </a:p>
          <a:p>
            <a:r>
              <a:rPr lang="en-CA" i="1" dirty="0"/>
              <a:t>i</a:t>
            </a:r>
            <a:r>
              <a:rPr lang="en-CA" i="1" dirty="0" smtClean="0"/>
              <a:t>nto a cell.</a:t>
            </a:r>
            <a:endParaRPr lang="en-CA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10665" y="4877325"/>
            <a:ext cx="397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Without this pump, nerve cells and </a:t>
            </a:r>
          </a:p>
          <a:p>
            <a:r>
              <a:rPr lang="en-CA" dirty="0" smtClean="0"/>
              <a:t>muscle cells could not function properly.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971256" y="5667632"/>
            <a:ext cx="4123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Vitamins, amino acids, and hydrogen ions </a:t>
            </a:r>
          </a:p>
          <a:p>
            <a:r>
              <a:rPr lang="en-CA" i="1" dirty="0" smtClean="0"/>
              <a:t>are also actively transported across the </a:t>
            </a:r>
          </a:p>
          <a:p>
            <a:r>
              <a:rPr lang="en-CA" i="1" dirty="0" smtClean="0"/>
              <a:t>membranes.</a:t>
            </a:r>
            <a:endParaRPr lang="en-CA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03860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8875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954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A glucose molecule contains approximately 100 times as much energy as an ATP</a:t>
            </a:r>
          </a:p>
          <a:p>
            <a:r>
              <a:rPr lang="en-CA" dirty="0"/>
              <a:t>m</a:t>
            </a:r>
            <a:r>
              <a:rPr lang="en-CA" dirty="0" smtClean="0"/>
              <a:t>olecule, but this energy cannot be used directly by the cell.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34308"/>
            <a:ext cx="488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Glucose is a simple sugar or a monosaccharide.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73369" y="2919041"/>
            <a:ext cx="279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It is in our “blood sugar”.</a:t>
            </a:r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908538" y="3880338"/>
            <a:ext cx="7304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It has a high-energy content and is relatively small and highly soluble.</a:t>
            </a:r>
          </a:p>
          <a:p>
            <a:r>
              <a:rPr lang="en-CA" dirty="0" smtClean="0"/>
              <a:t>These properties make glucose ideal for transportation within and between </a:t>
            </a:r>
          </a:p>
          <a:p>
            <a:r>
              <a:rPr lang="en-CA" dirty="0" smtClean="0"/>
              <a:t>Cells, and throughout the body.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09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780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It always takes energy to break chemical bonds, and energy is always released </a:t>
            </a:r>
          </a:p>
          <a:p>
            <a:r>
              <a:rPr lang="en-CA" dirty="0" smtClean="0"/>
              <a:t>when new bonds form.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828292" y="1998003"/>
            <a:ext cx="7823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The energy released by cellular respiration is used to synthesize ATP molecules</a:t>
            </a:r>
          </a:p>
          <a:p>
            <a:r>
              <a:rPr lang="en-CA" dirty="0" smtClean="0"/>
              <a:t>To be used as the energy currency within the cell.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55785" y="3105054"/>
            <a:ext cx="8011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The process of cellular respiration is </a:t>
            </a:r>
            <a:r>
              <a:rPr lang="en-CA" b="1" dirty="0" smtClean="0"/>
              <a:t>not</a:t>
            </a:r>
            <a:r>
              <a:rPr lang="en-CA" dirty="0" smtClean="0"/>
              <a:t> 100% efficient.  Only 36% of the energy </a:t>
            </a:r>
          </a:p>
          <a:p>
            <a:r>
              <a:rPr lang="en-CA" dirty="0" smtClean="0"/>
              <a:t>content of a single glucose molecule is converted into the energy of ATP. 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55785" y="4360985"/>
            <a:ext cx="8358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The remaining 64% is released as heat.  The thermal energy is not waste for all</a:t>
            </a:r>
          </a:p>
          <a:p>
            <a:r>
              <a:rPr lang="en-CA" dirty="0" smtClean="0"/>
              <a:t>Organisms.  It is used by groups of organisms to maintain a constant body temperature.</a:t>
            </a:r>
          </a:p>
          <a:p>
            <a:r>
              <a:rPr lang="en-CA" dirty="0" err="1" smtClean="0"/>
              <a:t>Eg</a:t>
            </a:r>
            <a:r>
              <a:rPr lang="en-CA" dirty="0" smtClean="0"/>
              <a:t>., birds and mammals</a:t>
            </a:r>
          </a:p>
        </p:txBody>
      </p:sp>
    </p:spTree>
    <p:extLst>
      <p:ext uri="{BB962C8B-B14F-4D97-AF65-F5344CB8AC3E}">
        <p14:creationId xmlns:p14="http://schemas.microsoft.com/office/powerpoint/2010/main" val="11562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379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TWO types of CELLULAR RESPIRATION</a:t>
            </a:r>
            <a:endParaRPr lang="en-C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311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1.  </a:t>
            </a:r>
            <a:r>
              <a:rPr lang="en-CA" b="1" dirty="0" smtClean="0"/>
              <a:t>Aerobic Cellular Respiration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97877" y="1625043"/>
            <a:ext cx="7589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Reactions that takes place in the cell in the </a:t>
            </a:r>
            <a:r>
              <a:rPr lang="en-CA" b="1" u="sng" dirty="0" smtClean="0"/>
              <a:t>presence of oxygen</a:t>
            </a:r>
            <a:r>
              <a:rPr lang="en-CA" dirty="0" smtClean="0"/>
              <a:t> and releases</a:t>
            </a:r>
          </a:p>
          <a:p>
            <a:r>
              <a:rPr lang="en-CA" dirty="0"/>
              <a:t>e</a:t>
            </a:r>
            <a:r>
              <a:rPr lang="en-CA" dirty="0" smtClean="0"/>
              <a:t>nergy stored in glucose.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97877" y="2420034"/>
            <a:ext cx="7811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The end products of aerobic cellular respiration are carbon dioxide gas, water, </a:t>
            </a:r>
          </a:p>
          <a:p>
            <a:r>
              <a:rPr lang="en-CA" dirty="0" smtClean="0"/>
              <a:t>and 36 ATP molecules.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97877" y="3200400"/>
            <a:ext cx="496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Aerobic cellular respiration involves </a:t>
            </a:r>
            <a:r>
              <a:rPr lang="en-CA" b="1" dirty="0" smtClean="0"/>
              <a:t>four stages.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038600"/>
            <a:ext cx="4980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CA" i="1" dirty="0" err="1" smtClean="0"/>
              <a:t>Glycosysis</a:t>
            </a:r>
            <a:endParaRPr lang="en-CA" i="1" dirty="0" smtClean="0"/>
          </a:p>
          <a:p>
            <a:pPr marL="342900" indent="-342900">
              <a:buAutoNum type="arabicPeriod"/>
            </a:pPr>
            <a:r>
              <a:rPr lang="en-CA" i="1" dirty="0" smtClean="0"/>
              <a:t>Pyruvate oxidation</a:t>
            </a:r>
          </a:p>
          <a:p>
            <a:pPr marL="342900" indent="-342900">
              <a:buAutoNum type="arabicPeriod"/>
            </a:pPr>
            <a:r>
              <a:rPr lang="en-CA" i="1" dirty="0" smtClean="0"/>
              <a:t>The </a:t>
            </a:r>
            <a:r>
              <a:rPr lang="en-CA" i="1" dirty="0" err="1" smtClean="0"/>
              <a:t>krebs</a:t>
            </a:r>
            <a:r>
              <a:rPr lang="en-CA" i="1" dirty="0" smtClean="0"/>
              <a:t> cycle</a:t>
            </a:r>
          </a:p>
          <a:p>
            <a:pPr marL="342900" indent="-342900">
              <a:buAutoNum type="arabicPeriod"/>
            </a:pPr>
            <a:r>
              <a:rPr lang="en-CA" i="1" dirty="0" smtClean="0"/>
              <a:t>The electron transport chain and chemiosmosis</a:t>
            </a:r>
            <a:endParaRPr lang="en-CA" i="1" dirty="0"/>
          </a:p>
        </p:txBody>
      </p:sp>
      <p:sp>
        <p:nvSpPr>
          <p:cNvPr id="4" name="Freeform 3"/>
          <p:cNvSpPr/>
          <p:nvPr/>
        </p:nvSpPr>
        <p:spPr>
          <a:xfrm>
            <a:off x="3642360" y="4213860"/>
            <a:ext cx="45721" cy="358141"/>
          </a:xfrm>
          <a:custGeom>
            <a:avLst/>
            <a:gdLst/>
            <a:ahLst/>
            <a:cxnLst/>
            <a:rect l="0" t="0" r="0" b="0"/>
            <a:pathLst>
              <a:path w="45721" h="358141">
                <a:moveTo>
                  <a:pt x="0" y="0"/>
                </a:moveTo>
                <a:lnTo>
                  <a:pt x="0" y="7620"/>
                </a:lnTo>
                <a:lnTo>
                  <a:pt x="7620" y="22860"/>
                </a:lnTo>
                <a:lnTo>
                  <a:pt x="7620" y="30480"/>
                </a:lnTo>
                <a:lnTo>
                  <a:pt x="15240" y="53340"/>
                </a:lnTo>
                <a:lnTo>
                  <a:pt x="15240" y="83820"/>
                </a:lnTo>
                <a:lnTo>
                  <a:pt x="22860" y="121920"/>
                </a:lnTo>
                <a:lnTo>
                  <a:pt x="22860" y="160020"/>
                </a:lnTo>
                <a:lnTo>
                  <a:pt x="22860" y="198120"/>
                </a:lnTo>
                <a:lnTo>
                  <a:pt x="22860" y="236220"/>
                </a:lnTo>
                <a:lnTo>
                  <a:pt x="22860" y="266700"/>
                </a:lnTo>
                <a:lnTo>
                  <a:pt x="30480" y="297180"/>
                </a:lnTo>
                <a:lnTo>
                  <a:pt x="30480" y="320040"/>
                </a:lnTo>
                <a:lnTo>
                  <a:pt x="38100" y="335280"/>
                </a:lnTo>
                <a:lnTo>
                  <a:pt x="38100" y="350520"/>
                </a:lnTo>
                <a:lnTo>
                  <a:pt x="45720" y="358140"/>
                </a:lnTo>
                <a:lnTo>
                  <a:pt x="45720" y="358140"/>
                </a:lnTo>
                <a:lnTo>
                  <a:pt x="45720" y="358140"/>
                </a:lnTo>
                <a:lnTo>
                  <a:pt x="45720" y="358140"/>
                </a:lnTo>
                <a:lnTo>
                  <a:pt x="45720" y="3581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58540" y="4381500"/>
            <a:ext cx="205741" cy="53341"/>
          </a:xfrm>
          <a:custGeom>
            <a:avLst/>
            <a:gdLst/>
            <a:ahLst/>
            <a:cxnLst/>
            <a:rect l="0" t="0" r="0" b="0"/>
            <a:pathLst>
              <a:path w="205741" h="53341">
                <a:moveTo>
                  <a:pt x="0" y="0"/>
                </a:moveTo>
                <a:lnTo>
                  <a:pt x="0" y="0"/>
                </a:lnTo>
                <a:lnTo>
                  <a:pt x="7620" y="7620"/>
                </a:lnTo>
                <a:lnTo>
                  <a:pt x="15240" y="7620"/>
                </a:lnTo>
                <a:lnTo>
                  <a:pt x="38100" y="15240"/>
                </a:lnTo>
                <a:lnTo>
                  <a:pt x="83820" y="22860"/>
                </a:lnTo>
                <a:lnTo>
                  <a:pt x="129540" y="38100"/>
                </a:lnTo>
                <a:lnTo>
                  <a:pt x="182880" y="45720"/>
                </a:lnTo>
                <a:lnTo>
                  <a:pt x="205740" y="53340"/>
                </a:lnTo>
                <a:lnTo>
                  <a:pt x="205740" y="533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916680" y="4411980"/>
            <a:ext cx="160021" cy="167641"/>
          </a:xfrm>
          <a:custGeom>
            <a:avLst/>
            <a:gdLst/>
            <a:ahLst/>
            <a:cxnLst/>
            <a:rect l="0" t="0" r="0" b="0"/>
            <a:pathLst>
              <a:path w="160021" h="167641">
                <a:moveTo>
                  <a:pt x="0" y="76200"/>
                </a:moveTo>
                <a:lnTo>
                  <a:pt x="0" y="91440"/>
                </a:lnTo>
                <a:lnTo>
                  <a:pt x="7620" y="106680"/>
                </a:lnTo>
                <a:lnTo>
                  <a:pt x="7620" y="114300"/>
                </a:lnTo>
                <a:lnTo>
                  <a:pt x="22860" y="129540"/>
                </a:lnTo>
                <a:lnTo>
                  <a:pt x="38100" y="152400"/>
                </a:lnTo>
                <a:lnTo>
                  <a:pt x="45720" y="160020"/>
                </a:lnTo>
                <a:lnTo>
                  <a:pt x="45720" y="167640"/>
                </a:lnTo>
                <a:lnTo>
                  <a:pt x="53340" y="167640"/>
                </a:lnTo>
                <a:lnTo>
                  <a:pt x="53340" y="160020"/>
                </a:lnTo>
                <a:lnTo>
                  <a:pt x="45720" y="152400"/>
                </a:lnTo>
                <a:lnTo>
                  <a:pt x="38100" y="137160"/>
                </a:lnTo>
                <a:lnTo>
                  <a:pt x="30480" y="114300"/>
                </a:lnTo>
                <a:lnTo>
                  <a:pt x="30480" y="91440"/>
                </a:lnTo>
                <a:lnTo>
                  <a:pt x="22860" y="60960"/>
                </a:lnTo>
                <a:lnTo>
                  <a:pt x="22860" y="45720"/>
                </a:lnTo>
                <a:lnTo>
                  <a:pt x="22860" y="30480"/>
                </a:lnTo>
                <a:lnTo>
                  <a:pt x="30480" y="15240"/>
                </a:lnTo>
                <a:lnTo>
                  <a:pt x="45720" y="7620"/>
                </a:lnTo>
                <a:lnTo>
                  <a:pt x="60960" y="0"/>
                </a:lnTo>
                <a:lnTo>
                  <a:pt x="83820" y="0"/>
                </a:lnTo>
                <a:lnTo>
                  <a:pt x="106680" y="0"/>
                </a:lnTo>
                <a:lnTo>
                  <a:pt x="144780" y="7620"/>
                </a:lnTo>
                <a:lnTo>
                  <a:pt x="160020" y="7620"/>
                </a:lnTo>
                <a:lnTo>
                  <a:pt x="160020" y="7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137660" y="4450080"/>
            <a:ext cx="289561" cy="160021"/>
          </a:xfrm>
          <a:custGeom>
            <a:avLst/>
            <a:gdLst/>
            <a:ahLst/>
            <a:cxnLst/>
            <a:rect l="0" t="0" r="0" b="0"/>
            <a:pathLst>
              <a:path w="289561" h="160021">
                <a:moveTo>
                  <a:pt x="121920" y="38100"/>
                </a:moveTo>
                <a:lnTo>
                  <a:pt x="114300" y="38100"/>
                </a:lnTo>
                <a:lnTo>
                  <a:pt x="114300" y="30480"/>
                </a:lnTo>
                <a:lnTo>
                  <a:pt x="106680" y="22860"/>
                </a:lnTo>
                <a:lnTo>
                  <a:pt x="91440" y="15240"/>
                </a:lnTo>
                <a:lnTo>
                  <a:pt x="76200" y="7620"/>
                </a:lnTo>
                <a:lnTo>
                  <a:pt x="60960" y="0"/>
                </a:lnTo>
                <a:lnTo>
                  <a:pt x="45720" y="0"/>
                </a:lnTo>
                <a:lnTo>
                  <a:pt x="22860" y="0"/>
                </a:lnTo>
                <a:lnTo>
                  <a:pt x="15240" y="7620"/>
                </a:lnTo>
                <a:lnTo>
                  <a:pt x="7620" y="15240"/>
                </a:lnTo>
                <a:lnTo>
                  <a:pt x="0" y="22860"/>
                </a:lnTo>
                <a:lnTo>
                  <a:pt x="0" y="38100"/>
                </a:lnTo>
                <a:lnTo>
                  <a:pt x="7620" y="60960"/>
                </a:lnTo>
                <a:lnTo>
                  <a:pt x="22860" y="76200"/>
                </a:lnTo>
                <a:lnTo>
                  <a:pt x="45720" y="91440"/>
                </a:lnTo>
                <a:lnTo>
                  <a:pt x="68580" y="106680"/>
                </a:lnTo>
                <a:lnTo>
                  <a:pt x="91440" y="114300"/>
                </a:lnTo>
                <a:lnTo>
                  <a:pt x="106680" y="121920"/>
                </a:lnTo>
                <a:lnTo>
                  <a:pt x="129540" y="114300"/>
                </a:lnTo>
                <a:lnTo>
                  <a:pt x="152400" y="106680"/>
                </a:lnTo>
                <a:lnTo>
                  <a:pt x="160020" y="99060"/>
                </a:lnTo>
                <a:lnTo>
                  <a:pt x="167640" y="83820"/>
                </a:lnTo>
                <a:lnTo>
                  <a:pt x="167640" y="68580"/>
                </a:lnTo>
                <a:lnTo>
                  <a:pt x="167640" y="53340"/>
                </a:lnTo>
                <a:lnTo>
                  <a:pt x="167640" y="38100"/>
                </a:lnTo>
                <a:lnTo>
                  <a:pt x="160020" y="30480"/>
                </a:lnTo>
                <a:lnTo>
                  <a:pt x="160020" y="22860"/>
                </a:lnTo>
                <a:lnTo>
                  <a:pt x="160020" y="22860"/>
                </a:lnTo>
                <a:lnTo>
                  <a:pt x="160020" y="22860"/>
                </a:lnTo>
                <a:lnTo>
                  <a:pt x="160020" y="30480"/>
                </a:lnTo>
                <a:lnTo>
                  <a:pt x="160020" y="38100"/>
                </a:lnTo>
                <a:lnTo>
                  <a:pt x="167640" y="60960"/>
                </a:lnTo>
                <a:lnTo>
                  <a:pt x="175260" y="83820"/>
                </a:lnTo>
                <a:lnTo>
                  <a:pt x="190500" y="99060"/>
                </a:lnTo>
                <a:lnTo>
                  <a:pt x="213360" y="121920"/>
                </a:lnTo>
                <a:lnTo>
                  <a:pt x="228600" y="137160"/>
                </a:lnTo>
                <a:lnTo>
                  <a:pt x="251460" y="144780"/>
                </a:lnTo>
                <a:lnTo>
                  <a:pt x="266700" y="152400"/>
                </a:lnTo>
                <a:lnTo>
                  <a:pt x="281940" y="160020"/>
                </a:lnTo>
                <a:lnTo>
                  <a:pt x="289560" y="160020"/>
                </a:lnTo>
                <a:lnTo>
                  <a:pt x="289560" y="1600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411980" y="4442460"/>
            <a:ext cx="259081" cy="160021"/>
          </a:xfrm>
          <a:custGeom>
            <a:avLst/>
            <a:gdLst/>
            <a:ahLst/>
            <a:cxnLst/>
            <a:rect l="0" t="0" r="0" b="0"/>
            <a:pathLst>
              <a:path w="259081" h="160021">
                <a:moveTo>
                  <a:pt x="0" y="0"/>
                </a:moveTo>
                <a:lnTo>
                  <a:pt x="7620" y="7620"/>
                </a:lnTo>
                <a:lnTo>
                  <a:pt x="15240" y="22860"/>
                </a:lnTo>
                <a:lnTo>
                  <a:pt x="22860" y="30480"/>
                </a:lnTo>
                <a:lnTo>
                  <a:pt x="38100" y="45720"/>
                </a:lnTo>
                <a:lnTo>
                  <a:pt x="53340" y="76200"/>
                </a:lnTo>
                <a:lnTo>
                  <a:pt x="76200" y="99060"/>
                </a:lnTo>
                <a:lnTo>
                  <a:pt x="91440" y="121920"/>
                </a:lnTo>
                <a:lnTo>
                  <a:pt x="106680" y="137160"/>
                </a:lnTo>
                <a:lnTo>
                  <a:pt x="114300" y="144780"/>
                </a:lnTo>
                <a:lnTo>
                  <a:pt x="114300" y="144780"/>
                </a:lnTo>
                <a:lnTo>
                  <a:pt x="114300" y="144780"/>
                </a:lnTo>
                <a:lnTo>
                  <a:pt x="114300" y="144780"/>
                </a:lnTo>
                <a:lnTo>
                  <a:pt x="106680" y="129540"/>
                </a:lnTo>
                <a:lnTo>
                  <a:pt x="99060" y="114300"/>
                </a:lnTo>
                <a:lnTo>
                  <a:pt x="91440" y="91440"/>
                </a:lnTo>
                <a:lnTo>
                  <a:pt x="83820" y="68580"/>
                </a:lnTo>
                <a:lnTo>
                  <a:pt x="76200" y="45720"/>
                </a:lnTo>
                <a:lnTo>
                  <a:pt x="68580" y="30480"/>
                </a:lnTo>
                <a:lnTo>
                  <a:pt x="68580" y="22860"/>
                </a:lnTo>
                <a:lnTo>
                  <a:pt x="76200" y="22860"/>
                </a:lnTo>
                <a:lnTo>
                  <a:pt x="76200" y="15240"/>
                </a:lnTo>
                <a:lnTo>
                  <a:pt x="91440" y="22860"/>
                </a:lnTo>
                <a:lnTo>
                  <a:pt x="106680" y="22860"/>
                </a:lnTo>
                <a:lnTo>
                  <a:pt x="129540" y="38100"/>
                </a:lnTo>
                <a:lnTo>
                  <a:pt x="152400" y="60960"/>
                </a:lnTo>
                <a:lnTo>
                  <a:pt x="205740" y="99060"/>
                </a:lnTo>
                <a:lnTo>
                  <a:pt x="220980" y="121920"/>
                </a:lnTo>
                <a:lnTo>
                  <a:pt x="243840" y="137160"/>
                </a:lnTo>
                <a:lnTo>
                  <a:pt x="251460" y="152400"/>
                </a:lnTo>
                <a:lnTo>
                  <a:pt x="259080" y="152400"/>
                </a:lnTo>
                <a:lnTo>
                  <a:pt x="259080" y="160020"/>
                </a:lnTo>
                <a:lnTo>
                  <a:pt x="259080" y="152400"/>
                </a:lnTo>
                <a:lnTo>
                  <a:pt x="259080" y="152400"/>
                </a:lnTo>
                <a:lnTo>
                  <a:pt x="259080" y="152400"/>
                </a:lnTo>
                <a:lnTo>
                  <a:pt x="25908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693920" y="4427220"/>
            <a:ext cx="160021" cy="137161"/>
          </a:xfrm>
          <a:custGeom>
            <a:avLst/>
            <a:gdLst/>
            <a:ahLst/>
            <a:cxnLst/>
            <a:rect l="0" t="0" r="0" b="0"/>
            <a:pathLst>
              <a:path w="160021" h="137161">
                <a:moveTo>
                  <a:pt x="114300" y="7620"/>
                </a:moveTo>
                <a:lnTo>
                  <a:pt x="106680" y="7620"/>
                </a:lnTo>
                <a:lnTo>
                  <a:pt x="91440" y="0"/>
                </a:lnTo>
                <a:lnTo>
                  <a:pt x="91440" y="0"/>
                </a:lnTo>
                <a:lnTo>
                  <a:pt x="68580" y="0"/>
                </a:lnTo>
                <a:lnTo>
                  <a:pt x="53340" y="0"/>
                </a:lnTo>
                <a:lnTo>
                  <a:pt x="30480" y="7620"/>
                </a:lnTo>
                <a:lnTo>
                  <a:pt x="15240" y="7620"/>
                </a:lnTo>
                <a:lnTo>
                  <a:pt x="7620" y="15240"/>
                </a:lnTo>
                <a:lnTo>
                  <a:pt x="0" y="22860"/>
                </a:lnTo>
                <a:lnTo>
                  <a:pt x="0" y="38100"/>
                </a:lnTo>
                <a:lnTo>
                  <a:pt x="15240" y="53340"/>
                </a:lnTo>
                <a:lnTo>
                  <a:pt x="30480" y="76200"/>
                </a:lnTo>
                <a:lnTo>
                  <a:pt x="60960" y="91440"/>
                </a:lnTo>
                <a:lnTo>
                  <a:pt x="91440" y="106680"/>
                </a:lnTo>
                <a:lnTo>
                  <a:pt x="121920" y="114300"/>
                </a:lnTo>
                <a:lnTo>
                  <a:pt x="144780" y="129540"/>
                </a:lnTo>
                <a:lnTo>
                  <a:pt x="152400" y="129540"/>
                </a:lnTo>
                <a:lnTo>
                  <a:pt x="160020" y="137160"/>
                </a:lnTo>
                <a:lnTo>
                  <a:pt x="160020" y="137160"/>
                </a:lnTo>
                <a:lnTo>
                  <a:pt x="152400" y="137160"/>
                </a:lnTo>
                <a:lnTo>
                  <a:pt x="144780" y="129540"/>
                </a:lnTo>
                <a:lnTo>
                  <a:pt x="121920" y="121920"/>
                </a:lnTo>
                <a:lnTo>
                  <a:pt x="91440" y="114300"/>
                </a:lnTo>
                <a:lnTo>
                  <a:pt x="60960" y="114300"/>
                </a:lnTo>
                <a:lnTo>
                  <a:pt x="45720" y="106680"/>
                </a:lnTo>
                <a:lnTo>
                  <a:pt x="22860" y="99060"/>
                </a:lnTo>
                <a:lnTo>
                  <a:pt x="15240" y="99060"/>
                </a:lnTo>
                <a:lnTo>
                  <a:pt x="7620" y="99060"/>
                </a:lnTo>
                <a:lnTo>
                  <a:pt x="7620" y="990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45380" y="4442460"/>
            <a:ext cx="30481" cy="137161"/>
          </a:xfrm>
          <a:custGeom>
            <a:avLst/>
            <a:gdLst/>
            <a:ahLst/>
            <a:cxnLst/>
            <a:rect l="0" t="0" r="0" b="0"/>
            <a:pathLst>
              <a:path w="30481" h="137161">
                <a:moveTo>
                  <a:pt x="30480" y="0"/>
                </a:moveTo>
                <a:lnTo>
                  <a:pt x="22860" y="0"/>
                </a:lnTo>
                <a:lnTo>
                  <a:pt x="22860" y="7620"/>
                </a:lnTo>
                <a:lnTo>
                  <a:pt x="22860" y="7620"/>
                </a:lnTo>
                <a:lnTo>
                  <a:pt x="22860" y="22860"/>
                </a:lnTo>
                <a:lnTo>
                  <a:pt x="22860" y="30480"/>
                </a:lnTo>
                <a:lnTo>
                  <a:pt x="15240" y="45720"/>
                </a:lnTo>
                <a:lnTo>
                  <a:pt x="15240" y="68580"/>
                </a:lnTo>
                <a:lnTo>
                  <a:pt x="7620" y="76200"/>
                </a:lnTo>
                <a:lnTo>
                  <a:pt x="0" y="91440"/>
                </a:lnTo>
                <a:lnTo>
                  <a:pt x="0" y="106680"/>
                </a:lnTo>
                <a:lnTo>
                  <a:pt x="0" y="114300"/>
                </a:lnTo>
                <a:lnTo>
                  <a:pt x="7620" y="129540"/>
                </a:lnTo>
                <a:lnTo>
                  <a:pt x="7620" y="129540"/>
                </a:lnTo>
                <a:lnTo>
                  <a:pt x="15240" y="137160"/>
                </a:lnTo>
                <a:lnTo>
                  <a:pt x="15240" y="1371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067300" y="4297680"/>
            <a:ext cx="121921" cy="312421"/>
          </a:xfrm>
          <a:custGeom>
            <a:avLst/>
            <a:gdLst/>
            <a:ahLst/>
            <a:cxnLst/>
            <a:rect l="0" t="0" r="0" b="0"/>
            <a:pathLst>
              <a:path w="121921" h="312421">
                <a:moveTo>
                  <a:pt x="0" y="0"/>
                </a:moveTo>
                <a:lnTo>
                  <a:pt x="0" y="0"/>
                </a:lnTo>
                <a:lnTo>
                  <a:pt x="0" y="15240"/>
                </a:lnTo>
                <a:lnTo>
                  <a:pt x="7620" y="22860"/>
                </a:lnTo>
                <a:lnTo>
                  <a:pt x="7620" y="53340"/>
                </a:lnTo>
                <a:lnTo>
                  <a:pt x="15240" y="83820"/>
                </a:lnTo>
                <a:lnTo>
                  <a:pt x="30480" y="114300"/>
                </a:lnTo>
                <a:lnTo>
                  <a:pt x="45720" y="152400"/>
                </a:lnTo>
                <a:lnTo>
                  <a:pt x="60960" y="182880"/>
                </a:lnTo>
                <a:lnTo>
                  <a:pt x="76200" y="220980"/>
                </a:lnTo>
                <a:lnTo>
                  <a:pt x="91440" y="243840"/>
                </a:lnTo>
                <a:lnTo>
                  <a:pt x="99060" y="274320"/>
                </a:lnTo>
                <a:lnTo>
                  <a:pt x="114300" y="289560"/>
                </a:lnTo>
                <a:lnTo>
                  <a:pt x="114300" y="304800"/>
                </a:lnTo>
                <a:lnTo>
                  <a:pt x="121920" y="312420"/>
                </a:lnTo>
                <a:lnTo>
                  <a:pt x="121920" y="312420"/>
                </a:lnTo>
                <a:lnTo>
                  <a:pt x="121920" y="3124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90160" y="4472940"/>
            <a:ext cx="213361" cy="60961"/>
          </a:xfrm>
          <a:custGeom>
            <a:avLst/>
            <a:gdLst/>
            <a:ahLst/>
            <a:cxnLst/>
            <a:rect l="0" t="0" r="0" b="0"/>
            <a:pathLst>
              <a:path w="213361" h="60961">
                <a:moveTo>
                  <a:pt x="0" y="0"/>
                </a:moveTo>
                <a:lnTo>
                  <a:pt x="0" y="0"/>
                </a:lnTo>
                <a:lnTo>
                  <a:pt x="15240" y="0"/>
                </a:lnTo>
                <a:lnTo>
                  <a:pt x="22860" y="7620"/>
                </a:lnTo>
                <a:lnTo>
                  <a:pt x="45720" y="15240"/>
                </a:lnTo>
                <a:lnTo>
                  <a:pt x="83820" y="30480"/>
                </a:lnTo>
                <a:lnTo>
                  <a:pt x="129540" y="45720"/>
                </a:lnTo>
                <a:lnTo>
                  <a:pt x="167640" y="53340"/>
                </a:lnTo>
                <a:lnTo>
                  <a:pt x="190500" y="60960"/>
                </a:lnTo>
                <a:lnTo>
                  <a:pt x="213360" y="60960"/>
                </a:lnTo>
                <a:lnTo>
                  <a:pt x="213360" y="609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341620" y="4472940"/>
            <a:ext cx="83821" cy="160021"/>
          </a:xfrm>
          <a:custGeom>
            <a:avLst/>
            <a:gdLst/>
            <a:ahLst/>
            <a:cxnLst/>
            <a:rect l="0" t="0" r="0" b="0"/>
            <a:pathLst>
              <a:path w="83821" h="160021">
                <a:moveTo>
                  <a:pt x="0" y="0"/>
                </a:moveTo>
                <a:lnTo>
                  <a:pt x="0" y="7620"/>
                </a:lnTo>
                <a:lnTo>
                  <a:pt x="0" y="15240"/>
                </a:lnTo>
                <a:lnTo>
                  <a:pt x="7620" y="22860"/>
                </a:lnTo>
                <a:lnTo>
                  <a:pt x="15240" y="38100"/>
                </a:lnTo>
                <a:lnTo>
                  <a:pt x="22860" y="60960"/>
                </a:lnTo>
                <a:lnTo>
                  <a:pt x="30480" y="83820"/>
                </a:lnTo>
                <a:lnTo>
                  <a:pt x="45720" y="106680"/>
                </a:lnTo>
                <a:lnTo>
                  <a:pt x="60960" y="121920"/>
                </a:lnTo>
                <a:lnTo>
                  <a:pt x="76200" y="144780"/>
                </a:lnTo>
                <a:lnTo>
                  <a:pt x="83820" y="152400"/>
                </a:lnTo>
                <a:lnTo>
                  <a:pt x="83820" y="160020"/>
                </a:lnTo>
                <a:lnTo>
                  <a:pt x="83820" y="1600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539740" y="4480560"/>
            <a:ext cx="175261" cy="213361"/>
          </a:xfrm>
          <a:custGeom>
            <a:avLst/>
            <a:gdLst/>
            <a:ahLst/>
            <a:cxnLst/>
            <a:rect l="0" t="0" r="0" b="0"/>
            <a:pathLst>
              <a:path w="175261" h="213361">
                <a:moveTo>
                  <a:pt x="0" y="0"/>
                </a:moveTo>
                <a:lnTo>
                  <a:pt x="0" y="7620"/>
                </a:lnTo>
                <a:lnTo>
                  <a:pt x="0" y="15240"/>
                </a:lnTo>
                <a:lnTo>
                  <a:pt x="0" y="22860"/>
                </a:lnTo>
                <a:lnTo>
                  <a:pt x="7620" y="30480"/>
                </a:lnTo>
                <a:lnTo>
                  <a:pt x="7620" y="45720"/>
                </a:lnTo>
                <a:lnTo>
                  <a:pt x="15240" y="60960"/>
                </a:lnTo>
                <a:lnTo>
                  <a:pt x="22860" y="76200"/>
                </a:lnTo>
                <a:lnTo>
                  <a:pt x="30480" y="91440"/>
                </a:lnTo>
                <a:lnTo>
                  <a:pt x="30480" y="106680"/>
                </a:lnTo>
                <a:lnTo>
                  <a:pt x="38100" y="121920"/>
                </a:lnTo>
                <a:lnTo>
                  <a:pt x="45720" y="137160"/>
                </a:lnTo>
                <a:lnTo>
                  <a:pt x="45720" y="152400"/>
                </a:lnTo>
                <a:lnTo>
                  <a:pt x="60960" y="167640"/>
                </a:lnTo>
                <a:lnTo>
                  <a:pt x="68580" y="190500"/>
                </a:lnTo>
                <a:lnTo>
                  <a:pt x="83820" y="198120"/>
                </a:lnTo>
                <a:lnTo>
                  <a:pt x="91440" y="205740"/>
                </a:lnTo>
                <a:lnTo>
                  <a:pt x="99060" y="213360"/>
                </a:lnTo>
                <a:lnTo>
                  <a:pt x="106680" y="213360"/>
                </a:lnTo>
                <a:lnTo>
                  <a:pt x="106680" y="213360"/>
                </a:lnTo>
                <a:lnTo>
                  <a:pt x="114300" y="213360"/>
                </a:lnTo>
                <a:lnTo>
                  <a:pt x="114300" y="205740"/>
                </a:lnTo>
                <a:lnTo>
                  <a:pt x="114300" y="198120"/>
                </a:lnTo>
                <a:lnTo>
                  <a:pt x="114300" y="190500"/>
                </a:lnTo>
                <a:lnTo>
                  <a:pt x="114300" y="182880"/>
                </a:lnTo>
                <a:lnTo>
                  <a:pt x="114300" y="167640"/>
                </a:lnTo>
                <a:lnTo>
                  <a:pt x="114300" y="160020"/>
                </a:lnTo>
                <a:lnTo>
                  <a:pt x="114300" y="152400"/>
                </a:lnTo>
                <a:lnTo>
                  <a:pt x="114300" y="152400"/>
                </a:lnTo>
                <a:lnTo>
                  <a:pt x="114300" y="152400"/>
                </a:lnTo>
                <a:lnTo>
                  <a:pt x="114300" y="152400"/>
                </a:lnTo>
                <a:lnTo>
                  <a:pt x="114300" y="152400"/>
                </a:lnTo>
                <a:lnTo>
                  <a:pt x="114300" y="152400"/>
                </a:lnTo>
                <a:lnTo>
                  <a:pt x="114300" y="152400"/>
                </a:lnTo>
                <a:lnTo>
                  <a:pt x="114300" y="144780"/>
                </a:lnTo>
                <a:lnTo>
                  <a:pt x="121920" y="144780"/>
                </a:lnTo>
                <a:lnTo>
                  <a:pt x="121920" y="144780"/>
                </a:lnTo>
                <a:lnTo>
                  <a:pt x="129540" y="137160"/>
                </a:lnTo>
                <a:lnTo>
                  <a:pt x="137160" y="137160"/>
                </a:lnTo>
                <a:lnTo>
                  <a:pt x="144780" y="121920"/>
                </a:lnTo>
                <a:lnTo>
                  <a:pt x="152400" y="121920"/>
                </a:lnTo>
                <a:lnTo>
                  <a:pt x="160020" y="106680"/>
                </a:lnTo>
                <a:lnTo>
                  <a:pt x="160020" y="99060"/>
                </a:lnTo>
                <a:lnTo>
                  <a:pt x="167640" y="91440"/>
                </a:lnTo>
                <a:lnTo>
                  <a:pt x="175260" y="76200"/>
                </a:lnTo>
                <a:lnTo>
                  <a:pt x="175260" y="68580"/>
                </a:lnTo>
                <a:lnTo>
                  <a:pt x="175260" y="53340"/>
                </a:lnTo>
                <a:lnTo>
                  <a:pt x="175260" y="45720"/>
                </a:lnTo>
                <a:lnTo>
                  <a:pt x="175260" y="38100"/>
                </a:lnTo>
                <a:lnTo>
                  <a:pt x="167640" y="22860"/>
                </a:lnTo>
                <a:lnTo>
                  <a:pt x="160020" y="15240"/>
                </a:lnTo>
                <a:lnTo>
                  <a:pt x="144780" y="7620"/>
                </a:lnTo>
                <a:lnTo>
                  <a:pt x="137160" y="7620"/>
                </a:lnTo>
                <a:lnTo>
                  <a:pt x="121920" y="7620"/>
                </a:lnTo>
                <a:lnTo>
                  <a:pt x="106680" y="7620"/>
                </a:lnTo>
                <a:lnTo>
                  <a:pt x="91440" y="7620"/>
                </a:lnTo>
                <a:lnTo>
                  <a:pt x="76200" y="7620"/>
                </a:lnTo>
                <a:lnTo>
                  <a:pt x="60960" y="15240"/>
                </a:lnTo>
                <a:lnTo>
                  <a:pt x="38100" y="30480"/>
                </a:lnTo>
                <a:lnTo>
                  <a:pt x="30480" y="38100"/>
                </a:lnTo>
                <a:lnTo>
                  <a:pt x="22860" y="53340"/>
                </a:lnTo>
                <a:lnTo>
                  <a:pt x="15240" y="60960"/>
                </a:lnTo>
                <a:lnTo>
                  <a:pt x="15240" y="76200"/>
                </a:lnTo>
                <a:lnTo>
                  <a:pt x="22860" y="99060"/>
                </a:lnTo>
                <a:lnTo>
                  <a:pt x="30480" y="114300"/>
                </a:lnTo>
                <a:lnTo>
                  <a:pt x="45720" y="129540"/>
                </a:lnTo>
                <a:lnTo>
                  <a:pt x="60960" y="137160"/>
                </a:lnTo>
                <a:lnTo>
                  <a:pt x="60960" y="1371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829300" y="4495800"/>
            <a:ext cx="236221" cy="213361"/>
          </a:xfrm>
          <a:custGeom>
            <a:avLst/>
            <a:gdLst/>
            <a:ahLst/>
            <a:cxnLst/>
            <a:rect l="0" t="0" r="0" b="0"/>
            <a:pathLst>
              <a:path w="236221" h="213361">
                <a:moveTo>
                  <a:pt x="0" y="15240"/>
                </a:moveTo>
                <a:lnTo>
                  <a:pt x="0" y="15240"/>
                </a:lnTo>
                <a:lnTo>
                  <a:pt x="0" y="22860"/>
                </a:lnTo>
                <a:lnTo>
                  <a:pt x="0" y="30480"/>
                </a:lnTo>
                <a:lnTo>
                  <a:pt x="0" y="45720"/>
                </a:lnTo>
                <a:lnTo>
                  <a:pt x="7620" y="68580"/>
                </a:lnTo>
                <a:lnTo>
                  <a:pt x="7620" y="83820"/>
                </a:lnTo>
                <a:lnTo>
                  <a:pt x="7620" y="106680"/>
                </a:lnTo>
                <a:lnTo>
                  <a:pt x="15240" y="129540"/>
                </a:lnTo>
                <a:lnTo>
                  <a:pt x="22860" y="144780"/>
                </a:lnTo>
                <a:lnTo>
                  <a:pt x="22860" y="152400"/>
                </a:lnTo>
                <a:lnTo>
                  <a:pt x="22860" y="160020"/>
                </a:lnTo>
                <a:lnTo>
                  <a:pt x="22860" y="167640"/>
                </a:lnTo>
                <a:lnTo>
                  <a:pt x="22860" y="167640"/>
                </a:lnTo>
                <a:lnTo>
                  <a:pt x="22860" y="160020"/>
                </a:lnTo>
                <a:lnTo>
                  <a:pt x="22860" y="152400"/>
                </a:lnTo>
                <a:lnTo>
                  <a:pt x="30480" y="129540"/>
                </a:lnTo>
                <a:lnTo>
                  <a:pt x="30480" y="106680"/>
                </a:lnTo>
                <a:lnTo>
                  <a:pt x="38100" y="83820"/>
                </a:lnTo>
                <a:lnTo>
                  <a:pt x="38100" y="60960"/>
                </a:lnTo>
                <a:lnTo>
                  <a:pt x="45720" y="38100"/>
                </a:lnTo>
                <a:lnTo>
                  <a:pt x="53340" y="22860"/>
                </a:lnTo>
                <a:lnTo>
                  <a:pt x="68580" y="7620"/>
                </a:lnTo>
                <a:lnTo>
                  <a:pt x="76200" y="0"/>
                </a:lnTo>
                <a:lnTo>
                  <a:pt x="91440" y="0"/>
                </a:lnTo>
                <a:lnTo>
                  <a:pt x="114300" y="7620"/>
                </a:lnTo>
                <a:lnTo>
                  <a:pt x="129540" y="22860"/>
                </a:lnTo>
                <a:lnTo>
                  <a:pt x="152400" y="38100"/>
                </a:lnTo>
                <a:lnTo>
                  <a:pt x="167640" y="60960"/>
                </a:lnTo>
                <a:lnTo>
                  <a:pt x="182880" y="91440"/>
                </a:lnTo>
                <a:lnTo>
                  <a:pt x="205740" y="114300"/>
                </a:lnTo>
                <a:lnTo>
                  <a:pt x="213360" y="144780"/>
                </a:lnTo>
                <a:lnTo>
                  <a:pt x="228600" y="175260"/>
                </a:lnTo>
                <a:lnTo>
                  <a:pt x="228600" y="198120"/>
                </a:lnTo>
                <a:lnTo>
                  <a:pt x="228600" y="205740"/>
                </a:lnTo>
                <a:lnTo>
                  <a:pt x="236220" y="213360"/>
                </a:lnTo>
                <a:lnTo>
                  <a:pt x="236220" y="2133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47360" y="4366260"/>
            <a:ext cx="15241" cy="7621"/>
          </a:xfrm>
          <a:custGeom>
            <a:avLst/>
            <a:gdLst/>
            <a:ahLst/>
            <a:cxnLst/>
            <a:rect l="0" t="0" r="0" b="0"/>
            <a:pathLst>
              <a:path w="15241" h="762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0"/>
                </a:lnTo>
                <a:lnTo>
                  <a:pt x="15240" y="0"/>
                </a:lnTo>
                <a:lnTo>
                  <a:pt x="15240" y="7620"/>
                </a:lnTo>
                <a:lnTo>
                  <a:pt x="15240" y="7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960620" y="424434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620"/>
                </a:ln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271260" y="4442460"/>
            <a:ext cx="220981" cy="182881"/>
          </a:xfrm>
          <a:custGeom>
            <a:avLst/>
            <a:gdLst/>
            <a:ahLst/>
            <a:cxnLst/>
            <a:rect l="0" t="0" r="0" b="0"/>
            <a:pathLst>
              <a:path w="220981" h="182881">
                <a:moveTo>
                  <a:pt x="152400" y="7620"/>
                </a:moveTo>
                <a:lnTo>
                  <a:pt x="144780" y="0"/>
                </a:lnTo>
                <a:lnTo>
                  <a:pt x="121920" y="0"/>
                </a:lnTo>
                <a:lnTo>
                  <a:pt x="114300" y="7620"/>
                </a:lnTo>
                <a:lnTo>
                  <a:pt x="83820" y="7620"/>
                </a:lnTo>
                <a:lnTo>
                  <a:pt x="53340" y="15240"/>
                </a:lnTo>
                <a:lnTo>
                  <a:pt x="30480" y="30480"/>
                </a:lnTo>
                <a:lnTo>
                  <a:pt x="22860" y="45720"/>
                </a:lnTo>
                <a:lnTo>
                  <a:pt x="15240" y="60960"/>
                </a:lnTo>
                <a:lnTo>
                  <a:pt x="22860" y="76200"/>
                </a:lnTo>
                <a:lnTo>
                  <a:pt x="38100" y="91440"/>
                </a:lnTo>
                <a:lnTo>
                  <a:pt x="60960" y="106680"/>
                </a:lnTo>
                <a:lnTo>
                  <a:pt x="91440" y="129540"/>
                </a:lnTo>
                <a:lnTo>
                  <a:pt x="129540" y="144780"/>
                </a:lnTo>
                <a:lnTo>
                  <a:pt x="160020" y="152400"/>
                </a:lnTo>
                <a:lnTo>
                  <a:pt x="190500" y="167640"/>
                </a:lnTo>
                <a:lnTo>
                  <a:pt x="205740" y="175260"/>
                </a:lnTo>
                <a:lnTo>
                  <a:pt x="220980" y="175260"/>
                </a:lnTo>
                <a:lnTo>
                  <a:pt x="220980" y="182880"/>
                </a:lnTo>
                <a:lnTo>
                  <a:pt x="213360" y="182880"/>
                </a:lnTo>
                <a:lnTo>
                  <a:pt x="198120" y="182880"/>
                </a:lnTo>
                <a:lnTo>
                  <a:pt x="175260" y="182880"/>
                </a:lnTo>
                <a:lnTo>
                  <a:pt x="144780" y="182880"/>
                </a:lnTo>
                <a:lnTo>
                  <a:pt x="114300" y="182880"/>
                </a:lnTo>
                <a:lnTo>
                  <a:pt x="91440" y="175260"/>
                </a:lnTo>
                <a:lnTo>
                  <a:pt x="68580" y="167640"/>
                </a:lnTo>
                <a:lnTo>
                  <a:pt x="45720" y="160020"/>
                </a:lnTo>
                <a:lnTo>
                  <a:pt x="22860" y="152400"/>
                </a:lnTo>
                <a:lnTo>
                  <a:pt x="15240" y="144780"/>
                </a:lnTo>
                <a:lnTo>
                  <a:pt x="7620" y="137160"/>
                </a:lnTo>
                <a:lnTo>
                  <a:pt x="0" y="129540"/>
                </a:lnTo>
                <a:lnTo>
                  <a:pt x="0" y="1295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598920" y="4389120"/>
            <a:ext cx="60961" cy="266701"/>
          </a:xfrm>
          <a:custGeom>
            <a:avLst/>
            <a:gdLst/>
            <a:ahLst/>
            <a:cxnLst/>
            <a:rect l="0" t="0" r="0" b="0"/>
            <a:pathLst>
              <a:path w="60961" h="266701">
                <a:moveTo>
                  <a:pt x="0" y="0"/>
                </a:moveTo>
                <a:lnTo>
                  <a:pt x="0" y="0"/>
                </a:lnTo>
                <a:lnTo>
                  <a:pt x="0" y="7620"/>
                </a:lnTo>
                <a:lnTo>
                  <a:pt x="0" y="15240"/>
                </a:lnTo>
                <a:lnTo>
                  <a:pt x="0" y="30480"/>
                </a:lnTo>
                <a:lnTo>
                  <a:pt x="0" y="53340"/>
                </a:lnTo>
                <a:lnTo>
                  <a:pt x="0" y="83820"/>
                </a:lnTo>
                <a:lnTo>
                  <a:pt x="7620" y="114300"/>
                </a:lnTo>
                <a:lnTo>
                  <a:pt x="15240" y="137160"/>
                </a:lnTo>
                <a:lnTo>
                  <a:pt x="22860" y="167640"/>
                </a:lnTo>
                <a:lnTo>
                  <a:pt x="30480" y="190500"/>
                </a:lnTo>
                <a:lnTo>
                  <a:pt x="38100" y="213360"/>
                </a:lnTo>
                <a:lnTo>
                  <a:pt x="45720" y="236220"/>
                </a:lnTo>
                <a:lnTo>
                  <a:pt x="53340" y="251460"/>
                </a:lnTo>
                <a:lnTo>
                  <a:pt x="60960" y="259080"/>
                </a:lnTo>
                <a:lnTo>
                  <a:pt x="60960" y="266700"/>
                </a:lnTo>
                <a:lnTo>
                  <a:pt x="60960" y="266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545580" y="4465320"/>
            <a:ext cx="167641" cy="60961"/>
          </a:xfrm>
          <a:custGeom>
            <a:avLst/>
            <a:gdLst/>
            <a:ahLst/>
            <a:cxnLst/>
            <a:rect l="0" t="0" r="0" b="0"/>
            <a:pathLst>
              <a:path w="167641" h="60961">
                <a:moveTo>
                  <a:pt x="0" y="0"/>
                </a:moveTo>
                <a:lnTo>
                  <a:pt x="0" y="0"/>
                </a:lnTo>
                <a:lnTo>
                  <a:pt x="15240" y="7620"/>
                </a:lnTo>
                <a:lnTo>
                  <a:pt x="22860" y="7620"/>
                </a:lnTo>
                <a:lnTo>
                  <a:pt x="53340" y="22860"/>
                </a:lnTo>
                <a:lnTo>
                  <a:pt x="99060" y="38100"/>
                </a:lnTo>
                <a:lnTo>
                  <a:pt x="144780" y="53340"/>
                </a:lnTo>
                <a:lnTo>
                  <a:pt x="167640" y="60960"/>
                </a:lnTo>
                <a:lnTo>
                  <a:pt x="167640" y="609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774180" y="4480560"/>
            <a:ext cx="259081" cy="144781"/>
          </a:xfrm>
          <a:custGeom>
            <a:avLst/>
            <a:gdLst/>
            <a:ahLst/>
            <a:cxnLst/>
            <a:rect l="0" t="0" r="0" b="0"/>
            <a:pathLst>
              <a:path w="259081" h="144781">
                <a:moveTo>
                  <a:pt x="175260" y="53340"/>
                </a:moveTo>
                <a:lnTo>
                  <a:pt x="167640" y="45720"/>
                </a:lnTo>
                <a:lnTo>
                  <a:pt x="160020" y="38100"/>
                </a:lnTo>
                <a:lnTo>
                  <a:pt x="152400" y="30480"/>
                </a:lnTo>
                <a:lnTo>
                  <a:pt x="137160" y="22860"/>
                </a:lnTo>
                <a:lnTo>
                  <a:pt x="106680" y="7620"/>
                </a:lnTo>
                <a:lnTo>
                  <a:pt x="76200" y="0"/>
                </a:lnTo>
                <a:lnTo>
                  <a:pt x="45720" y="0"/>
                </a:lnTo>
                <a:lnTo>
                  <a:pt x="22860" y="7620"/>
                </a:lnTo>
                <a:lnTo>
                  <a:pt x="15240" y="15240"/>
                </a:lnTo>
                <a:lnTo>
                  <a:pt x="7620" y="22860"/>
                </a:lnTo>
                <a:lnTo>
                  <a:pt x="0" y="30480"/>
                </a:lnTo>
                <a:lnTo>
                  <a:pt x="7620" y="45720"/>
                </a:lnTo>
                <a:lnTo>
                  <a:pt x="22860" y="60960"/>
                </a:lnTo>
                <a:lnTo>
                  <a:pt x="45720" y="76200"/>
                </a:lnTo>
                <a:lnTo>
                  <a:pt x="68580" y="83820"/>
                </a:lnTo>
                <a:lnTo>
                  <a:pt x="99060" y="91440"/>
                </a:lnTo>
                <a:lnTo>
                  <a:pt x="121920" y="91440"/>
                </a:lnTo>
                <a:lnTo>
                  <a:pt x="144780" y="83820"/>
                </a:lnTo>
                <a:lnTo>
                  <a:pt x="160020" y="76200"/>
                </a:lnTo>
                <a:lnTo>
                  <a:pt x="175260" y="68580"/>
                </a:lnTo>
                <a:lnTo>
                  <a:pt x="182880" y="60960"/>
                </a:lnTo>
                <a:lnTo>
                  <a:pt x="182880" y="45720"/>
                </a:lnTo>
                <a:lnTo>
                  <a:pt x="182880" y="38100"/>
                </a:lnTo>
                <a:lnTo>
                  <a:pt x="182880" y="30480"/>
                </a:lnTo>
                <a:lnTo>
                  <a:pt x="182880" y="30480"/>
                </a:lnTo>
                <a:lnTo>
                  <a:pt x="182880" y="30480"/>
                </a:lnTo>
                <a:lnTo>
                  <a:pt x="182880" y="38100"/>
                </a:lnTo>
                <a:lnTo>
                  <a:pt x="182880" y="45720"/>
                </a:lnTo>
                <a:lnTo>
                  <a:pt x="182880" y="60960"/>
                </a:lnTo>
                <a:lnTo>
                  <a:pt x="190500" y="76200"/>
                </a:lnTo>
                <a:lnTo>
                  <a:pt x="198120" y="99060"/>
                </a:lnTo>
                <a:lnTo>
                  <a:pt x="213360" y="114300"/>
                </a:lnTo>
                <a:lnTo>
                  <a:pt x="236220" y="129540"/>
                </a:lnTo>
                <a:lnTo>
                  <a:pt x="243840" y="144780"/>
                </a:lnTo>
                <a:lnTo>
                  <a:pt x="259080" y="144780"/>
                </a:lnTo>
                <a:lnTo>
                  <a:pt x="259080" y="144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109460" y="4488180"/>
            <a:ext cx="175261" cy="304801"/>
          </a:xfrm>
          <a:custGeom>
            <a:avLst/>
            <a:gdLst/>
            <a:ahLst/>
            <a:cxnLst/>
            <a:rect l="0" t="0" r="0" b="0"/>
            <a:pathLst>
              <a:path w="175261" h="304801">
                <a:moveTo>
                  <a:pt x="99060" y="30480"/>
                </a:moveTo>
                <a:lnTo>
                  <a:pt x="99060" y="22860"/>
                </a:lnTo>
                <a:lnTo>
                  <a:pt x="91440" y="15240"/>
                </a:lnTo>
                <a:lnTo>
                  <a:pt x="83820" y="7620"/>
                </a:lnTo>
                <a:lnTo>
                  <a:pt x="68580" y="0"/>
                </a:lnTo>
                <a:lnTo>
                  <a:pt x="45720" y="0"/>
                </a:lnTo>
                <a:lnTo>
                  <a:pt x="30480" y="7620"/>
                </a:lnTo>
                <a:lnTo>
                  <a:pt x="15240" y="15240"/>
                </a:lnTo>
                <a:lnTo>
                  <a:pt x="0" y="30480"/>
                </a:lnTo>
                <a:lnTo>
                  <a:pt x="0" y="45720"/>
                </a:lnTo>
                <a:lnTo>
                  <a:pt x="0" y="60960"/>
                </a:lnTo>
                <a:lnTo>
                  <a:pt x="0" y="76200"/>
                </a:lnTo>
                <a:lnTo>
                  <a:pt x="15240" y="99060"/>
                </a:lnTo>
                <a:lnTo>
                  <a:pt x="30480" y="106680"/>
                </a:lnTo>
                <a:lnTo>
                  <a:pt x="53340" y="114300"/>
                </a:lnTo>
                <a:lnTo>
                  <a:pt x="76200" y="114300"/>
                </a:lnTo>
                <a:lnTo>
                  <a:pt x="91440" y="114300"/>
                </a:lnTo>
                <a:lnTo>
                  <a:pt x="129540" y="83820"/>
                </a:lnTo>
                <a:lnTo>
                  <a:pt x="137160" y="68580"/>
                </a:lnTo>
                <a:lnTo>
                  <a:pt x="144780" y="45720"/>
                </a:lnTo>
                <a:lnTo>
                  <a:pt x="152400" y="30480"/>
                </a:lnTo>
                <a:lnTo>
                  <a:pt x="152400" y="15240"/>
                </a:lnTo>
                <a:lnTo>
                  <a:pt x="152400" y="15240"/>
                </a:lnTo>
                <a:lnTo>
                  <a:pt x="152400" y="7620"/>
                </a:lnTo>
                <a:lnTo>
                  <a:pt x="152400" y="15240"/>
                </a:lnTo>
                <a:lnTo>
                  <a:pt x="152400" y="22860"/>
                </a:lnTo>
                <a:lnTo>
                  <a:pt x="152400" y="45720"/>
                </a:lnTo>
                <a:lnTo>
                  <a:pt x="152400" y="76200"/>
                </a:lnTo>
                <a:lnTo>
                  <a:pt x="160020" y="106680"/>
                </a:lnTo>
                <a:lnTo>
                  <a:pt x="167640" y="152400"/>
                </a:lnTo>
                <a:lnTo>
                  <a:pt x="167640" y="190500"/>
                </a:lnTo>
                <a:lnTo>
                  <a:pt x="175260" y="220980"/>
                </a:lnTo>
                <a:lnTo>
                  <a:pt x="175260" y="259080"/>
                </a:lnTo>
                <a:lnTo>
                  <a:pt x="175260" y="281940"/>
                </a:lnTo>
                <a:lnTo>
                  <a:pt x="175260" y="297180"/>
                </a:lnTo>
                <a:lnTo>
                  <a:pt x="160020" y="304800"/>
                </a:lnTo>
                <a:lnTo>
                  <a:pt x="144780" y="304800"/>
                </a:lnTo>
                <a:lnTo>
                  <a:pt x="129540" y="304800"/>
                </a:lnTo>
                <a:lnTo>
                  <a:pt x="106680" y="289560"/>
                </a:lnTo>
                <a:lnTo>
                  <a:pt x="83820" y="266700"/>
                </a:lnTo>
                <a:lnTo>
                  <a:pt x="68580" y="243840"/>
                </a:lnTo>
                <a:lnTo>
                  <a:pt x="45720" y="213360"/>
                </a:lnTo>
                <a:lnTo>
                  <a:pt x="45720" y="205740"/>
                </a:lnTo>
                <a:lnTo>
                  <a:pt x="45720" y="2057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383780" y="4533900"/>
            <a:ext cx="205741" cy="289561"/>
          </a:xfrm>
          <a:custGeom>
            <a:avLst/>
            <a:gdLst/>
            <a:ahLst/>
            <a:cxnLst/>
            <a:rect l="0" t="0" r="0" b="0"/>
            <a:pathLst>
              <a:path w="205741" h="289561">
                <a:moveTo>
                  <a:pt x="0" y="38100"/>
                </a:moveTo>
                <a:lnTo>
                  <a:pt x="7620" y="45720"/>
                </a:lnTo>
                <a:lnTo>
                  <a:pt x="7620" y="45720"/>
                </a:lnTo>
                <a:lnTo>
                  <a:pt x="15240" y="53340"/>
                </a:lnTo>
                <a:lnTo>
                  <a:pt x="30480" y="60960"/>
                </a:lnTo>
                <a:lnTo>
                  <a:pt x="53340" y="68580"/>
                </a:lnTo>
                <a:lnTo>
                  <a:pt x="68580" y="76200"/>
                </a:lnTo>
                <a:lnTo>
                  <a:pt x="99060" y="83820"/>
                </a:lnTo>
                <a:lnTo>
                  <a:pt x="121920" y="83820"/>
                </a:lnTo>
                <a:lnTo>
                  <a:pt x="144780" y="83820"/>
                </a:lnTo>
                <a:lnTo>
                  <a:pt x="167640" y="83820"/>
                </a:lnTo>
                <a:lnTo>
                  <a:pt x="182880" y="76200"/>
                </a:lnTo>
                <a:lnTo>
                  <a:pt x="198120" y="68580"/>
                </a:lnTo>
                <a:lnTo>
                  <a:pt x="205740" y="60960"/>
                </a:lnTo>
                <a:lnTo>
                  <a:pt x="205740" y="45720"/>
                </a:lnTo>
                <a:lnTo>
                  <a:pt x="198120" y="22860"/>
                </a:lnTo>
                <a:lnTo>
                  <a:pt x="190500" y="15240"/>
                </a:lnTo>
                <a:lnTo>
                  <a:pt x="167640" y="7620"/>
                </a:lnTo>
                <a:lnTo>
                  <a:pt x="144780" y="0"/>
                </a:lnTo>
                <a:lnTo>
                  <a:pt x="121920" y="0"/>
                </a:lnTo>
                <a:lnTo>
                  <a:pt x="99060" y="7620"/>
                </a:lnTo>
                <a:lnTo>
                  <a:pt x="83820" y="30480"/>
                </a:lnTo>
                <a:lnTo>
                  <a:pt x="68580" y="53340"/>
                </a:lnTo>
                <a:lnTo>
                  <a:pt x="60960" y="76200"/>
                </a:lnTo>
                <a:lnTo>
                  <a:pt x="68580" y="106680"/>
                </a:lnTo>
                <a:lnTo>
                  <a:pt x="76200" y="137160"/>
                </a:lnTo>
                <a:lnTo>
                  <a:pt x="83820" y="175260"/>
                </a:lnTo>
                <a:lnTo>
                  <a:pt x="99060" y="205740"/>
                </a:lnTo>
                <a:lnTo>
                  <a:pt x="114300" y="236220"/>
                </a:lnTo>
                <a:lnTo>
                  <a:pt x="129540" y="259080"/>
                </a:lnTo>
                <a:lnTo>
                  <a:pt x="144780" y="289560"/>
                </a:lnTo>
                <a:lnTo>
                  <a:pt x="152400" y="289560"/>
                </a:lnTo>
                <a:lnTo>
                  <a:pt x="152400" y="2895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577840" y="4495800"/>
            <a:ext cx="266701" cy="259081"/>
          </a:xfrm>
          <a:custGeom>
            <a:avLst/>
            <a:gdLst/>
            <a:ahLst/>
            <a:cxnLst/>
            <a:rect l="0" t="0" r="0" b="0"/>
            <a:pathLst>
              <a:path w="266701" h="259081">
                <a:moveTo>
                  <a:pt x="114300" y="0"/>
                </a:move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21920" y="0"/>
                </a:lnTo>
                <a:lnTo>
                  <a:pt x="121920" y="0"/>
                </a:lnTo>
                <a:lnTo>
                  <a:pt x="129540" y="0"/>
                </a:lnTo>
                <a:lnTo>
                  <a:pt x="129540" y="0"/>
                </a:lnTo>
                <a:lnTo>
                  <a:pt x="137160" y="0"/>
                </a:lnTo>
                <a:lnTo>
                  <a:pt x="137160" y="0"/>
                </a:lnTo>
                <a:lnTo>
                  <a:pt x="144780" y="7620"/>
                </a:lnTo>
                <a:lnTo>
                  <a:pt x="152400" y="7620"/>
                </a:lnTo>
                <a:lnTo>
                  <a:pt x="152400" y="15240"/>
                </a:lnTo>
                <a:lnTo>
                  <a:pt x="167640" y="15240"/>
                </a:lnTo>
                <a:lnTo>
                  <a:pt x="182880" y="22860"/>
                </a:lnTo>
                <a:lnTo>
                  <a:pt x="190500" y="30480"/>
                </a:lnTo>
                <a:lnTo>
                  <a:pt x="198120" y="38100"/>
                </a:lnTo>
                <a:lnTo>
                  <a:pt x="213360" y="45720"/>
                </a:lnTo>
                <a:lnTo>
                  <a:pt x="220980" y="45720"/>
                </a:lnTo>
                <a:lnTo>
                  <a:pt x="228600" y="53340"/>
                </a:lnTo>
                <a:lnTo>
                  <a:pt x="236220" y="60960"/>
                </a:lnTo>
                <a:lnTo>
                  <a:pt x="243840" y="68580"/>
                </a:lnTo>
                <a:lnTo>
                  <a:pt x="243840" y="76200"/>
                </a:lnTo>
                <a:lnTo>
                  <a:pt x="251460" y="83820"/>
                </a:lnTo>
                <a:lnTo>
                  <a:pt x="259080" y="91440"/>
                </a:lnTo>
                <a:lnTo>
                  <a:pt x="259080" y="99060"/>
                </a:lnTo>
                <a:lnTo>
                  <a:pt x="259080" y="106680"/>
                </a:lnTo>
                <a:lnTo>
                  <a:pt x="259080" y="121920"/>
                </a:lnTo>
                <a:lnTo>
                  <a:pt x="266700" y="129540"/>
                </a:lnTo>
                <a:lnTo>
                  <a:pt x="266700" y="137160"/>
                </a:lnTo>
                <a:lnTo>
                  <a:pt x="266700" y="144780"/>
                </a:lnTo>
                <a:lnTo>
                  <a:pt x="266700" y="160020"/>
                </a:lnTo>
                <a:lnTo>
                  <a:pt x="266700" y="167640"/>
                </a:lnTo>
                <a:lnTo>
                  <a:pt x="266700" y="182880"/>
                </a:lnTo>
                <a:lnTo>
                  <a:pt x="259080" y="190500"/>
                </a:lnTo>
                <a:lnTo>
                  <a:pt x="259080" y="198120"/>
                </a:lnTo>
                <a:lnTo>
                  <a:pt x="259080" y="213360"/>
                </a:lnTo>
                <a:lnTo>
                  <a:pt x="259080" y="220980"/>
                </a:lnTo>
                <a:lnTo>
                  <a:pt x="259080" y="228600"/>
                </a:lnTo>
                <a:lnTo>
                  <a:pt x="259080" y="236220"/>
                </a:lnTo>
                <a:lnTo>
                  <a:pt x="251460" y="236220"/>
                </a:lnTo>
                <a:lnTo>
                  <a:pt x="251460" y="243840"/>
                </a:lnTo>
                <a:lnTo>
                  <a:pt x="243840" y="243840"/>
                </a:lnTo>
                <a:lnTo>
                  <a:pt x="236220" y="251460"/>
                </a:lnTo>
                <a:lnTo>
                  <a:pt x="236220" y="251460"/>
                </a:lnTo>
                <a:lnTo>
                  <a:pt x="220980" y="259080"/>
                </a:lnTo>
                <a:lnTo>
                  <a:pt x="213360" y="259080"/>
                </a:lnTo>
                <a:lnTo>
                  <a:pt x="205740" y="259080"/>
                </a:lnTo>
                <a:lnTo>
                  <a:pt x="198120" y="259080"/>
                </a:lnTo>
                <a:lnTo>
                  <a:pt x="182880" y="259080"/>
                </a:lnTo>
                <a:lnTo>
                  <a:pt x="175260" y="251460"/>
                </a:lnTo>
                <a:lnTo>
                  <a:pt x="167640" y="251460"/>
                </a:lnTo>
                <a:lnTo>
                  <a:pt x="152400" y="243840"/>
                </a:lnTo>
                <a:lnTo>
                  <a:pt x="144780" y="243840"/>
                </a:lnTo>
                <a:lnTo>
                  <a:pt x="129540" y="243840"/>
                </a:lnTo>
                <a:lnTo>
                  <a:pt x="121920" y="236220"/>
                </a:lnTo>
                <a:lnTo>
                  <a:pt x="114300" y="236220"/>
                </a:lnTo>
                <a:lnTo>
                  <a:pt x="106680" y="228600"/>
                </a:lnTo>
                <a:lnTo>
                  <a:pt x="91440" y="228600"/>
                </a:lnTo>
                <a:lnTo>
                  <a:pt x="83820" y="220980"/>
                </a:lnTo>
                <a:lnTo>
                  <a:pt x="76200" y="213360"/>
                </a:lnTo>
                <a:lnTo>
                  <a:pt x="68580" y="205740"/>
                </a:lnTo>
                <a:lnTo>
                  <a:pt x="60960" y="198120"/>
                </a:lnTo>
                <a:lnTo>
                  <a:pt x="45720" y="198120"/>
                </a:lnTo>
                <a:lnTo>
                  <a:pt x="45720" y="190500"/>
                </a:lnTo>
                <a:lnTo>
                  <a:pt x="38100" y="182880"/>
                </a:lnTo>
                <a:lnTo>
                  <a:pt x="30480" y="175260"/>
                </a:lnTo>
                <a:lnTo>
                  <a:pt x="22860" y="167640"/>
                </a:lnTo>
                <a:lnTo>
                  <a:pt x="22860" y="160020"/>
                </a:lnTo>
                <a:lnTo>
                  <a:pt x="15240" y="152400"/>
                </a:lnTo>
                <a:lnTo>
                  <a:pt x="15240" y="144780"/>
                </a:lnTo>
                <a:lnTo>
                  <a:pt x="15240" y="144780"/>
                </a:lnTo>
                <a:lnTo>
                  <a:pt x="7620" y="129540"/>
                </a:lnTo>
                <a:lnTo>
                  <a:pt x="7620" y="129540"/>
                </a:lnTo>
                <a:lnTo>
                  <a:pt x="7620" y="121920"/>
                </a:lnTo>
                <a:lnTo>
                  <a:pt x="0" y="114300"/>
                </a:lnTo>
                <a:lnTo>
                  <a:pt x="0" y="106680"/>
                </a:lnTo>
                <a:lnTo>
                  <a:pt x="0" y="91440"/>
                </a:lnTo>
                <a:lnTo>
                  <a:pt x="0" y="83820"/>
                </a:lnTo>
                <a:lnTo>
                  <a:pt x="0" y="76200"/>
                </a:lnTo>
                <a:lnTo>
                  <a:pt x="0" y="68580"/>
                </a:lnTo>
                <a:lnTo>
                  <a:pt x="0" y="60960"/>
                </a:lnTo>
                <a:lnTo>
                  <a:pt x="0" y="53340"/>
                </a:lnTo>
                <a:lnTo>
                  <a:pt x="0" y="45720"/>
                </a:lnTo>
                <a:lnTo>
                  <a:pt x="0" y="45720"/>
                </a:lnTo>
                <a:lnTo>
                  <a:pt x="0" y="38100"/>
                </a:lnTo>
                <a:lnTo>
                  <a:pt x="7620" y="30480"/>
                </a:lnTo>
                <a:lnTo>
                  <a:pt x="7620" y="30480"/>
                </a:lnTo>
                <a:lnTo>
                  <a:pt x="22860" y="22860"/>
                </a:lnTo>
                <a:lnTo>
                  <a:pt x="22860" y="22860"/>
                </a:lnTo>
                <a:lnTo>
                  <a:pt x="30480" y="22860"/>
                </a:lnTo>
                <a:lnTo>
                  <a:pt x="38100" y="22860"/>
                </a:lnTo>
                <a:lnTo>
                  <a:pt x="45720" y="15240"/>
                </a:lnTo>
                <a:lnTo>
                  <a:pt x="60960" y="15240"/>
                </a:lnTo>
                <a:lnTo>
                  <a:pt x="68580" y="15240"/>
                </a:lnTo>
                <a:lnTo>
                  <a:pt x="83820" y="22860"/>
                </a:lnTo>
                <a:lnTo>
                  <a:pt x="91440" y="22860"/>
                </a:lnTo>
                <a:lnTo>
                  <a:pt x="99060" y="22860"/>
                </a:lnTo>
                <a:lnTo>
                  <a:pt x="106680" y="22860"/>
                </a:lnTo>
                <a:lnTo>
                  <a:pt x="121920" y="22860"/>
                </a:lnTo>
                <a:lnTo>
                  <a:pt x="129540" y="22860"/>
                </a:lnTo>
                <a:lnTo>
                  <a:pt x="137160" y="22860"/>
                </a:lnTo>
                <a:lnTo>
                  <a:pt x="152400" y="22860"/>
                </a:lnTo>
                <a:lnTo>
                  <a:pt x="160020" y="30480"/>
                </a:lnTo>
                <a:lnTo>
                  <a:pt x="175260" y="30480"/>
                </a:lnTo>
                <a:lnTo>
                  <a:pt x="182880" y="38100"/>
                </a:lnTo>
                <a:lnTo>
                  <a:pt x="190500" y="38100"/>
                </a:lnTo>
                <a:lnTo>
                  <a:pt x="198120" y="38100"/>
                </a:lnTo>
                <a:lnTo>
                  <a:pt x="205740" y="45720"/>
                </a:lnTo>
                <a:lnTo>
                  <a:pt x="205740" y="45720"/>
                </a:lnTo>
                <a:lnTo>
                  <a:pt x="213360" y="45720"/>
                </a:lnTo>
                <a:lnTo>
                  <a:pt x="213360" y="45720"/>
                </a:lnTo>
                <a:lnTo>
                  <a:pt x="220980" y="53340"/>
                </a:lnTo>
                <a:lnTo>
                  <a:pt x="220980" y="60960"/>
                </a:lnTo>
                <a:lnTo>
                  <a:pt x="228600" y="68580"/>
                </a:lnTo>
                <a:lnTo>
                  <a:pt x="228600" y="685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928360" y="4503420"/>
            <a:ext cx="190501" cy="350521"/>
          </a:xfrm>
          <a:custGeom>
            <a:avLst/>
            <a:gdLst/>
            <a:ahLst/>
            <a:cxnLst/>
            <a:rect l="0" t="0" r="0" b="0"/>
            <a:pathLst>
              <a:path w="190501" h="350521">
                <a:moveTo>
                  <a:pt x="7620" y="99060"/>
                </a:moveTo>
                <a:lnTo>
                  <a:pt x="0" y="99060"/>
                </a:lnTo>
                <a:lnTo>
                  <a:pt x="0" y="99060"/>
                </a:lnTo>
                <a:lnTo>
                  <a:pt x="0" y="99060"/>
                </a:lnTo>
                <a:lnTo>
                  <a:pt x="0" y="99060"/>
                </a:lnTo>
                <a:lnTo>
                  <a:pt x="0" y="106680"/>
                </a:lnTo>
                <a:lnTo>
                  <a:pt x="0" y="106680"/>
                </a:lnTo>
                <a:lnTo>
                  <a:pt x="0" y="114300"/>
                </a:lnTo>
                <a:lnTo>
                  <a:pt x="0" y="114300"/>
                </a:lnTo>
                <a:lnTo>
                  <a:pt x="0" y="121920"/>
                </a:lnTo>
                <a:lnTo>
                  <a:pt x="0" y="129540"/>
                </a:lnTo>
                <a:lnTo>
                  <a:pt x="0" y="137160"/>
                </a:lnTo>
                <a:lnTo>
                  <a:pt x="0" y="144780"/>
                </a:lnTo>
                <a:lnTo>
                  <a:pt x="0" y="152400"/>
                </a:lnTo>
                <a:lnTo>
                  <a:pt x="0" y="160020"/>
                </a:lnTo>
                <a:lnTo>
                  <a:pt x="0" y="175260"/>
                </a:lnTo>
                <a:lnTo>
                  <a:pt x="0" y="182880"/>
                </a:lnTo>
                <a:lnTo>
                  <a:pt x="0" y="190500"/>
                </a:lnTo>
                <a:lnTo>
                  <a:pt x="0" y="205740"/>
                </a:lnTo>
                <a:lnTo>
                  <a:pt x="0" y="220980"/>
                </a:lnTo>
                <a:lnTo>
                  <a:pt x="0" y="228600"/>
                </a:lnTo>
                <a:lnTo>
                  <a:pt x="0" y="243840"/>
                </a:lnTo>
                <a:lnTo>
                  <a:pt x="0" y="251460"/>
                </a:lnTo>
                <a:lnTo>
                  <a:pt x="0" y="266700"/>
                </a:lnTo>
                <a:lnTo>
                  <a:pt x="7620" y="274320"/>
                </a:lnTo>
                <a:lnTo>
                  <a:pt x="7620" y="289560"/>
                </a:lnTo>
                <a:lnTo>
                  <a:pt x="15240" y="297180"/>
                </a:lnTo>
                <a:lnTo>
                  <a:pt x="7620" y="304800"/>
                </a:lnTo>
                <a:lnTo>
                  <a:pt x="7620" y="312420"/>
                </a:lnTo>
                <a:lnTo>
                  <a:pt x="15240" y="327660"/>
                </a:lnTo>
                <a:lnTo>
                  <a:pt x="22860" y="335280"/>
                </a:lnTo>
                <a:lnTo>
                  <a:pt x="22860" y="335280"/>
                </a:lnTo>
                <a:lnTo>
                  <a:pt x="22860" y="342900"/>
                </a:lnTo>
                <a:lnTo>
                  <a:pt x="22860" y="342900"/>
                </a:lnTo>
                <a:lnTo>
                  <a:pt x="22860" y="342900"/>
                </a:lnTo>
                <a:lnTo>
                  <a:pt x="22860" y="350520"/>
                </a:lnTo>
                <a:lnTo>
                  <a:pt x="22860" y="350520"/>
                </a:lnTo>
                <a:lnTo>
                  <a:pt x="22860" y="350520"/>
                </a:lnTo>
                <a:lnTo>
                  <a:pt x="22860" y="350520"/>
                </a:lnTo>
                <a:lnTo>
                  <a:pt x="22860" y="350520"/>
                </a:lnTo>
                <a:lnTo>
                  <a:pt x="22860" y="342900"/>
                </a:lnTo>
                <a:lnTo>
                  <a:pt x="22860" y="335280"/>
                </a:lnTo>
                <a:lnTo>
                  <a:pt x="22860" y="327660"/>
                </a:lnTo>
                <a:lnTo>
                  <a:pt x="22860" y="304800"/>
                </a:lnTo>
                <a:lnTo>
                  <a:pt x="22860" y="297180"/>
                </a:lnTo>
                <a:lnTo>
                  <a:pt x="22860" y="281940"/>
                </a:lnTo>
                <a:lnTo>
                  <a:pt x="22860" y="266700"/>
                </a:lnTo>
                <a:lnTo>
                  <a:pt x="22860" y="251460"/>
                </a:lnTo>
                <a:lnTo>
                  <a:pt x="15240" y="243840"/>
                </a:lnTo>
                <a:lnTo>
                  <a:pt x="15240" y="228600"/>
                </a:lnTo>
                <a:lnTo>
                  <a:pt x="15240" y="213360"/>
                </a:lnTo>
                <a:lnTo>
                  <a:pt x="15240" y="190500"/>
                </a:lnTo>
                <a:lnTo>
                  <a:pt x="15240" y="182880"/>
                </a:lnTo>
                <a:lnTo>
                  <a:pt x="15240" y="160020"/>
                </a:lnTo>
                <a:lnTo>
                  <a:pt x="15240" y="144780"/>
                </a:lnTo>
                <a:lnTo>
                  <a:pt x="15240" y="129540"/>
                </a:lnTo>
                <a:lnTo>
                  <a:pt x="22860" y="114300"/>
                </a:lnTo>
                <a:lnTo>
                  <a:pt x="22860" y="99060"/>
                </a:lnTo>
                <a:lnTo>
                  <a:pt x="22860" y="83820"/>
                </a:lnTo>
                <a:lnTo>
                  <a:pt x="22860" y="68580"/>
                </a:lnTo>
                <a:lnTo>
                  <a:pt x="22860" y="53340"/>
                </a:lnTo>
                <a:lnTo>
                  <a:pt x="15240" y="38100"/>
                </a:lnTo>
                <a:lnTo>
                  <a:pt x="15240" y="30480"/>
                </a:lnTo>
                <a:lnTo>
                  <a:pt x="15240" y="22860"/>
                </a:lnTo>
                <a:lnTo>
                  <a:pt x="15240" y="15240"/>
                </a:lnTo>
                <a:lnTo>
                  <a:pt x="22860" y="7620"/>
                </a:lnTo>
                <a:lnTo>
                  <a:pt x="30480" y="0"/>
                </a:lnTo>
                <a:lnTo>
                  <a:pt x="30480" y="0"/>
                </a:lnTo>
                <a:lnTo>
                  <a:pt x="38100" y="0"/>
                </a:lnTo>
                <a:lnTo>
                  <a:pt x="45720" y="0"/>
                </a:lnTo>
                <a:lnTo>
                  <a:pt x="53340" y="0"/>
                </a:lnTo>
                <a:lnTo>
                  <a:pt x="60960" y="0"/>
                </a:lnTo>
                <a:lnTo>
                  <a:pt x="76200" y="0"/>
                </a:lnTo>
                <a:lnTo>
                  <a:pt x="83820" y="7620"/>
                </a:lnTo>
                <a:lnTo>
                  <a:pt x="99060" y="15240"/>
                </a:lnTo>
                <a:lnTo>
                  <a:pt x="114300" y="22860"/>
                </a:lnTo>
                <a:lnTo>
                  <a:pt x="129540" y="30480"/>
                </a:lnTo>
                <a:lnTo>
                  <a:pt x="137160" y="38100"/>
                </a:lnTo>
                <a:lnTo>
                  <a:pt x="144780" y="45720"/>
                </a:lnTo>
                <a:lnTo>
                  <a:pt x="160020" y="53340"/>
                </a:lnTo>
                <a:lnTo>
                  <a:pt x="167640" y="68580"/>
                </a:lnTo>
                <a:lnTo>
                  <a:pt x="175260" y="76200"/>
                </a:lnTo>
                <a:lnTo>
                  <a:pt x="175260" y="91440"/>
                </a:lnTo>
                <a:lnTo>
                  <a:pt x="182880" y="106680"/>
                </a:lnTo>
                <a:lnTo>
                  <a:pt x="190500" y="121920"/>
                </a:lnTo>
                <a:lnTo>
                  <a:pt x="190500" y="137160"/>
                </a:lnTo>
                <a:lnTo>
                  <a:pt x="190500" y="152400"/>
                </a:lnTo>
                <a:lnTo>
                  <a:pt x="190500" y="160020"/>
                </a:lnTo>
                <a:lnTo>
                  <a:pt x="190500" y="182880"/>
                </a:lnTo>
                <a:lnTo>
                  <a:pt x="190500" y="190500"/>
                </a:lnTo>
                <a:lnTo>
                  <a:pt x="190500" y="205740"/>
                </a:lnTo>
                <a:lnTo>
                  <a:pt x="190500" y="220980"/>
                </a:lnTo>
                <a:lnTo>
                  <a:pt x="182880" y="236220"/>
                </a:lnTo>
                <a:lnTo>
                  <a:pt x="182880" y="251460"/>
                </a:lnTo>
                <a:lnTo>
                  <a:pt x="182880" y="266700"/>
                </a:lnTo>
                <a:lnTo>
                  <a:pt x="182880" y="281940"/>
                </a:lnTo>
                <a:lnTo>
                  <a:pt x="175260" y="289560"/>
                </a:lnTo>
                <a:lnTo>
                  <a:pt x="175260" y="304800"/>
                </a:lnTo>
                <a:lnTo>
                  <a:pt x="175260" y="312420"/>
                </a:lnTo>
                <a:lnTo>
                  <a:pt x="175260" y="320040"/>
                </a:lnTo>
                <a:lnTo>
                  <a:pt x="175260" y="320040"/>
                </a:lnTo>
                <a:lnTo>
                  <a:pt x="175260" y="327660"/>
                </a:lnTo>
                <a:lnTo>
                  <a:pt x="175260" y="335280"/>
                </a:lnTo>
                <a:lnTo>
                  <a:pt x="175260" y="335280"/>
                </a:lnTo>
                <a:lnTo>
                  <a:pt x="175260" y="335280"/>
                </a:lnTo>
                <a:lnTo>
                  <a:pt x="175260" y="327660"/>
                </a:lnTo>
                <a:lnTo>
                  <a:pt x="175260" y="327660"/>
                </a:lnTo>
                <a:lnTo>
                  <a:pt x="175260" y="327660"/>
                </a:lnTo>
                <a:lnTo>
                  <a:pt x="175260" y="327660"/>
                </a:lnTo>
                <a:lnTo>
                  <a:pt x="175260" y="327660"/>
                </a:lnTo>
                <a:lnTo>
                  <a:pt x="175260" y="3276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1800</Words>
  <Application>Microsoft Office PowerPoint</Application>
  <PresentationFormat>On-screen Show (4:3)</PresentationFormat>
  <Paragraphs>224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Cellular Respiration</vt:lpstr>
      <vt:lpstr>The overall process of respiration can be conveniently divided into four  stages.</vt:lpstr>
      <vt:lpstr>Glycolysis</vt:lpstr>
      <vt:lpstr>PowerPoint Presentation</vt:lpstr>
      <vt:lpstr>Anaerobic Respiration</vt:lpstr>
      <vt:lpstr>         Aerobic Respiration</vt:lpstr>
      <vt:lpstr>PowerPoint Presentation</vt:lpstr>
      <vt:lpstr>Pyruvate Oxidation (Transition/Pre-Krebs)</vt:lpstr>
      <vt:lpstr>PowerPoint Presentation</vt:lpstr>
      <vt:lpstr>PowerPoint Presentation</vt:lpstr>
      <vt:lpstr>Krebs Cycle (Citric Acid Cycle)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 MacKenzie</dc:creator>
  <cp:lastModifiedBy>Vesna MacKenzie</cp:lastModifiedBy>
  <cp:revision>30</cp:revision>
  <dcterms:created xsi:type="dcterms:W3CDTF">2013-12-06T00:18:23Z</dcterms:created>
  <dcterms:modified xsi:type="dcterms:W3CDTF">2013-12-06T21:21:30Z</dcterms:modified>
</cp:coreProperties>
</file>