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2" r:id="rId7"/>
    <p:sldId id="265" r:id="rId8"/>
    <p:sldId id="266" r:id="rId9"/>
    <p:sldId id="276" r:id="rId10"/>
    <p:sldId id="270" r:id="rId11"/>
    <p:sldId id="275" r:id="rId12"/>
    <p:sldId id="271" r:id="rId13"/>
    <p:sldId id="272" r:id="rId14"/>
    <p:sldId id="273" r:id="rId15"/>
    <p:sldId id="260" r:id="rId16"/>
    <p:sldId id="267" r:id="rId17"/>
    <p:sldId id="268" r:id="rId18"/>
    <p:sldId id="263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5D6CE2-4327-47D5-B2B6-B5F2D9066734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B94E2F-183F-4AC9-913D-03134303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itude.org/" TargetMode="External"/><Relationship Id="rId2" Type="http://schemas.openxmlformats.org/officeDocument/2006/relationships/hyperlink" Target="http://www.masimo.com/hemoglobin/anemia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en/simulation/gas-propert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Gas Exchange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8458200" cy="12299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asimo.com/images/anemia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3926"/>
            <a:ext cx="6104310" cy="510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piratory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973836" cy="66317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1) CO</a:t>
            </a:r>
            <a:r>
              <a:rPr lang="en-US" baseline="-25000" dirty="0" smtClean="0"/>
              <a:t>2</a:t>
            </a:r>
            <a:r>
              <a:rPr lang="en-US" dirty="0" smtClean="0"/>
              <a:t> gas dissolves in plasma</a:t>
            </a:r>
          </a:p>
          <a:p>
            <a:endParaRPr lang="en-US" dirty="0" smtClean="0"/>
          </a:p>
          <a:p>
            <a:r>
              <a:rPr lang="en-US" dirty="0" smtClean="0"/>
              <a:t>2) CO</a:t>
            </a:r>
            <a:r>
              <a:rPr lang="en-US" baseline="-25000" dirty="0" smtClean="0"/>
              <a:t>2</a:t>
            </a:r>
            <a:r>
              <a:rPr lang="en-US" dirty="0" smtClean="0"/>
              <a:t> gas binds to </a:t>
            </a:r>
            <a:r>
              <a:rPr lang="en-US" dirty="0" err="1" smtClean="0"/>
              <a:t>Hb</a:t>
            </a:r>
            <a:r>
              <a:rPr lang="en-US" dirty="0" smtClean="0"/>
              <a:t> to form </a:t>
            </a:r>
            <a:r>
              <a:rPr lang="en-US" dirty="0" err="1" smtClean="0"/>
              <a:t>carbaminohemoglobin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3) CO</a:t>
            </a:r>
            <a:r>
              <a:rPr lang="en-US" baseline="-25000" dirty="0" smtClean="0"/>
              <a:t>2</a:t>
            </a:r>
            <a:r>
              <a:rPr lang="en-US" dirty="0" smtClean="0"/>
              <a:t> is reacted with H</a:t>
            </a:r>
            <a:r>
              <a:rPr lang="en-US" baseline="-25000" dirty="0" smtClean="0"/>
              <a:t>2</a:t>
            </a:r>
            <a:r>
              <a:rPr lang="en-US" dirty="0" smtClean="0"/>
              <a:t>O to form carbonic acid then into bicarbonate ions</a:t>
            </a:r>
          </a:p>
          <a:p>
            <a:endParaRPr lang="en-US" dirty="0" smtClean="0"/>
          </a:p>
          <a:p>
            <a:r>
              <a:rPr lang="en-US" dirty="0" smtClean="0"/>
              <a:t>Reaction: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H</a:t>
            </a:r>
            <a:r>
              <a:rPr lang="en-US" baseline="30000" dirty="0" smtClean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 + 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baseline="30000" dirty="0" smtClean="0">
                <a:sym typeface="Wingdings" pitchFamily="2" charset="2"/>
              </a:rPr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can be transported 3 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2H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4607" y="457200"/>
            <a:ext cx="5635293" cy="54681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Carbonic </a:t>
            </a:r>
            <a:r>
              <a:rPr lang="en-US" dirty="0" err="1" smtClean="0"/>
              <a:t>anhydrase</a:t>
            </a:r>
            <a:r>
              <a:rPr lang="en-US" dirty="0" smtClean="0"/>
              <a:t> is the fastest known enzyme.</a:t>
            </a:r>
          </a:p>
          <a:p>
            <a:endParaRPr lang="en-US" dirty="0" smtClean="0"/>
          </a:p>
          <a:p>
            <a:r>
              <a:rPr lang="en-US" dirty="0" smtClean="0"/>
              <a:t>The H+ ions help the </a:t>
            </a:r>
            <a:r>
              <a:rPr lang="en-US" dirty="0" err="1" smtClean="0"/>
              <a:t>Hb</a:t>
            </a:r>
            <a:r>
              <a:rPr lang="en-US" dirty="0" smtClean="0"/>
              <a:t> ions release the O2.</a:t>
            </a:r>
          </a:p>
          <a:p>
            <a:endParaRPr lang="en-US" dirty="0" smtClean="0"/>
          </a:p>
          <a:p>
            <a:r>
              <a:rPr lang="en-US" dirty="0" smtClean="0"/>
              <a:t>Role #2 for </a:t>
            </a:r>
            <a:r>
              <a:rPr lang="en-US" dirty="0" err="1" smtClean="0"/>
              <a:t>Hb</a:t>
            </a:r>
            <a:r>
              <a:rPr lang="en-US" dirty="0" smtClean="0"/>
              <a:t>: </a:t>
            </a:r>
            <a:r>
              <a:rPr lang="en-US" u="sng" dirty="0" err="1" smtClean="0"/>
              <a:t>Hb</a:t>
            </a:r>
            <a:r>
              <a:rPr lang="en-US" u="sng" dirty="0" smtClean="0"/>
              <a:t> acts as a buffer.  T</a:t>
            </a:r>
            <a:r>
              <a:rPr lang="en-US" dirty="0" smtClean="0"/>
              <a:t>he </a:t>
            </a:r>
            <a:r>
              <a:rPr lang="en-US" dirty="0" err="1" smtClean="0"/>
              <a:t>Hb</a:t>
            </a:r>
            <a:r>
              <a:rPr lang="en-US" dirty="0" smtClean="0"/>
              <a:t> grabs the H+, removing acid from the blood. </a:t>
            </a:r>
            <a:endParaRPr 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Applications</a:t>
            </a:r>
          </a:p>
          <a:p>
            <a:endParaRPr lang="en-US" dirty="0" smtClean="0"/>
          </a:p>
          <a:p>
            <a:r>
              <a:rPr lang="en-US" u="sng" dirty="0" smtClean="0"/>
              <a:t>Medicine</a:t>
            </a:r>
            <a:r>
              <a:rPr lang="en-US" dirty="0" smtClean="0"/>
              <a:t> – anemia, first aid CPR, CO poisoning, </a:t>
            </a:r>
            <a:r>
              <a:rPr lang="en-US" sz="1800" dirty="0" smtClean="0">
                <a:hlinkClick r:id="rId2"/>
              </a:rPr>
              <a:t>http://www.masimo.com/hemoglobin/anemia.htm</a:t>
            </a:r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Sports</a:t>
            </a:r>
            <a:r>
              <a:rPr lang="en-US" dirty="0" smtClean="0"/>
              <a:t> -blood doping, blood steroids, high altitude Olympic training facilities</a:t>
            </a:r>
          </a:p>
          <a:p>
            <a:endParaRPr lang="en-US" dirty="0" smtClean="0"/>
          </a:p>
          <a:p>
            <a:r>
              <a:rPr lang="en-US" u="sng" dirty="0" smtClean="0"/>
              <a:t>Recreation</a:t>
            </a:r>
            <a:r>
              <a:rPr lang="en-US" dirty="0" smtClean="0"/>
              <a:t> -SCUBA diving, travel, </a:t>
            </a:r>
            <a:r>
              <a:rPr lang="en-US" dirty="0" smtClean="0"/>
              <a:t>Mt. Everest mountain </a:t>
            </a:r>
            <a:r>
              <a:rPr lang="en-US" dirty="0" smtClean="0"/>
              <a:t>“death zone”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www.altitude.org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s of hemoglob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6908844" cy="5245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titude and partial pressure 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981" y="914400"/>
            <a:ext cx="7157517" cy="509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RBCs in your body 20-30 trillion</a:t>
            </a:r>
          </a:p>
          <a:p>
            <a:r>
              <a:rPr lang="en-US" dirty="0" smtClean="0"/>
              <a:t>Each RBC has 270 million hemoglobin molecules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the role carbonic </a:t>
            </a:r>
            <a:r>
              <a:rPr lang="en-US" dirty="0" err="1" smtClean="0"/>
              <a:t>anhydrase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partial pressures helps O</a:t>
            </a:r>
            <a:r>
              <a:rPr lang="en-US" baseline="-25000" dirty="0" smtClean="0"/>
              <a:t>2</a:t>
            </a:r>
            <a:r>
              <a:rPr lang="en-US" dirty="0" smtClean="0"/>
              <a:t> diffuse into/out of  RBC.   </a:t>
            </a:r>
          </a:p>
          <a:p>
            <a:endParaRPr lang="en-US" dirty="0" smtClean="0"/>
          </a:p>
          <a:p>
            <a:r>
              <a:rPr lang="en-US" dirty="0" smtClean="0"/>
              <a:t>Can  you explain </a:t>
            </a:r>
            <a:r>
              <a:rPr lang="en-US" u="sng" dirty="0" smtClean="0"/>
              <a:t>where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takes up then releases O</a:t>
            </a:r>
            <a:r>
              <a:rPr lang="en-US" baseline="-25000" dirty="0" smtClean="0"/>
              <a:t>2</a:t>
            </a:r>
            <a:r>
              <a:rPr lang="en-US" dirty="0" smtClean="0"/>
              <a:t> .  Can you explain </a:t>
            </a:r>
            <a:r>
              <a:rPr lang="en-US" u="sng" dirty="0" smtClean="0"/>
              <a:t>where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takes up then releases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movement occurs because of diffusion. CO</a:t>
            </a:r>
            <a:r>
              <a:rPr lang="en-US" baseline="-25000" dirty="0" smtClean="0"/>
              <a:t>2</a:t>
            </a:r>
            <a:r>
              <a:rPr lang="en-US" dirty="0" smtClean="0"/>
              <a:t> is transported in 3 forms.</a:t>
            </a:r>
          </a:p>
          <a:p>
            <a:endParaRPr lang="en-US" dirty="0" smtClean="0"/>
          </a:p>
          <a:p>
            <a:r>
              <a:rPr lang="en-US" dirty="0" smtClean="0"/>
              <a:t> What are the 2 roles of </a:t>
            </a:r>
            <a:r>
              <a:rPr lang="en-US" dirty="0" err="1" smtClean="0"/>
              <a:t>Hb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Inhaled O</a:t>
            </a:r>
            <a:r>
              <a:rPr lang="en-US" baseline="-25000" dirty="0" smtClean="0"/>
              <a:t>2</a:t>
            </a:r>
            <a:r>
              <a:rPr lang="en-US" dirty="0" smtClean="0"/>
              <a:t> moves from an area of high concentration (alveoli) to an area to low concentration (lung capillaries).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follows the reverse path.</a:t>
            </a:r>
          </a:p>
          <a:p>
            <a:endParaRPr lang="en-US" dirty="0" smtClean="0"/>
          </a:p>
          <a:p>
            <a:r>
              <a:rPr lang="en-US" dirty="0" smtClean="0"/>
              <a:t>Blood has hemoglobin (</a:t>
            </a:r>
            <a:r>
              <a:rPr lang="en-US" dirty="0" err="1" smtClean="0"/>
              <a:t>Hb</a:t>
            </a:r>
            <a:r>
              <a:rPr lang="en-US" dirty="0" smtClean="0"/>
              <a:t>) that carries 4 O</a:t>
            </a:r>
            <a:r>
              <a:rPr lang="en-US" baseline="-25000" dirty="0" smtClean="0"/>
              <a:t>2</a:t>
            </a:r>
            <a:r>
              <a:rPr lang="en-US" dirty="0" smtClean="0"/>
              <a:t> molecules at a time.</a:t>
            </a:r>
          </a:p>
          <a:p>
            <a:r>
              <a:rPr lang="en-US" dirty="0" smtClean="0"/>
              <a:t>Cell respiration uses O</a:t>
            </a:r>
            <a:r>
              <a:rPr lang="en-US" baseline="-25000" dirty="0" smtClean="0"/>
              <a:t>2</a:t>
            </a:r>
            <a:r>
              <a:rPr lang="en-US" dirty="0" smtClean="0"/>
              <a:t> and makes CO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water is changed by enzymes into carbonic acid which dissociates into bicarbonate 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281113"/>
            <a:ext cx="43529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heme</a:t>
            </a:r>
            <a:r>
              <a:rPr lang="en-US" dirty="0" smtClean="0"/>
              <a:t> group</a:t>
            </a:r>
            <a:endParaRPr lang="en-US" dirty="0"/>
          </a:p>
        </p:txBody>
      </p:sp>
      <p:pic>
        <p:nvPicPr>
          <p:cNvPr id="3076" name="Picture 4" descr="http://upload.wikimedia.org/wikipedia/commons/thumb/b/be/Heme_b.svg/220px-Heme_b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57600" cy="40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Gases diffuse from an area of higher pressure to an area of lower pressure.</a:t>
            </a:r>
          </a:p>
          <a:p>
            <a:endParaRPr lang="en-US" dirty="0" smtClean="0"/>
          </a:p>
          <a:p>
            <a:r>
              <a:rPr lang="en-US" dirty="0" smtClean="0"/>
              <a:t>Partial pressure: Each gas in a mixture adds a portion of pressure to the total pressure.</a:t>
            </a:r>
          </a:p>
          <a:p>
            <a:endParaRPr lang="en-US" dirty="0" smtClean="0"/>
          </a:p>
          <a:p>
            <a:r>
              <a:rPr lang="en-US" dirty="0" smtClean="0"/>
              <a:t>Gas pressure is measured in kilopascals (</a:t>
            </a:r>
            <a:r>
              <a:rPr lang="en-US" dirty="0" err="1" smtClean="0"/>
              <a:t>kPa</a:t>
            </a:r>
            <a:r>
              <a:rPr lang="en-US" dirty="0" smtClean="0"/>
              <a:t>) or </a:t>
            </a:r>
            <a:r>
              <a:rPr lang="en-US" dirty="0" err="1" smtClean="0"/>
              <a:t>millimetres</a:t>
            </a:r>
            <a:r>
              <a:rPr lang="en-US" dirty="0" smtClean="0"/>
              <a:t> of Mercury (mm Hg)</a:t>
            </a:r>
          </a:p>
          <a:p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http://phet.colorado.edu/en/simulation/gas-properties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The partial pressure of oxygen ( pO</a:t>
            </a:r>
            <a:r>
              <a:rPr lang="en-US" baseline="-25000" dirty="0" smtClean="0"/>
              <a:t>2</a:t>
            </a:r>
            <a:r>
              <a:rPr lang="en-US" dirty="0" smtClean="0"/>
              <a:t> ) differs depending on the body location.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highest pO</a:t>
            </a:r>
            <a:r>
              <a:rPr lang="en-US" baseline="-25000" dirty="0" smtClean="0"/>
              <a:t>2</a:t>
            </a:r>
            <a:r>
              <a:rPr lang="en-US" dirty="0" smtClean="0"/>
              <a:t>  is in the trachea and alveoli.</a:t>
            </a:r>
            <a:endParaRPr lang="en-US" baseline="-25000" dirty="0" smtClean="0"/>
          </a:p>
          <a:p>
            <a:r>
              <a:rPr lang="en-US" dirty="0" smtClean="0"/>
              <a:t>Lowest pO</a:t>
            </a:r>
            <a:r>
              <a:rPr lang="en-US" baseline="-25000" dirty="0" smtClean="0"/>
              <a:t>2  </a:t>
            </a:r>
            <a:r>
              <a:rPr lang="en-US" dirty="0" smtClean="0"/>
              <a:t>is at the cell level, the capillaries.</a:t>
            </a:r>
          </a:p>
          <a:p>
            <a:endParaRPr lang="en-US" dirty="0" smtClean="0"/>
          </a:p>
        </p:txBody>
      </p:sp>
      <p:pic>
        <p:nvPicPr>
          <p:cNvPr id="4" name="Picture 3" descr="sca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819400"/>
            <a:ext cx="233450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Hemoglobin (</a:t>
            </a:r>
            <a:r>
              <a:rPr lang="en-US" dirty="0" err="1" smtClean="0"/>
              <a:t>Hb</a:t>
            </a:r>
            <a:r>
              <a:rPr lang="en-US" dirty="0" smtClean="0"/>
              <a:t>) is made of proteins and an Iron group, the </a:t>
            </a:r>
            <a:r>
              <a:rPr lang="en-US" dirty="0" err="1" smtClean="0"/>
              <a:t>heme</a:t>
            </a:r>
            <a:r>
              <a:rPr lang="en-US" dirty="0" smtClean="0"/>
              <a:t> group.</a:t>
            </a:r>
          </a:p>
          <a:p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binds with O</a:t>
            </a:r>
            <a:r>
              <a:rPr lang="en-US" baseline="-25000" dirty="0" smtClean="0"/>
              <a:t>2</a:t>
            </a:r>
            <a:r>
              <a:rPr lang="en-US" dirty="0" smtClean="0"/>
              <a:t> and forms </a:t>
            </a:r>
            <a:r>
              <a:rPr lang="en-US" dirty="0" err="1" smtClean="0"/>
              <a:t>oxyhemoglobin</a:t>
            </a:r>
            <a:r>
              <a:rPr lang="en-US" dirty="0" smtClean="0"/>
              <a:t> (HbO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Role #1 is to transport O2 from lungs to every cell. </a:t>
            </a:r>
          </a:p>
          <a:p>
            <a:r>
              <a:rPr lang="en-US" dirty="0" smtClean="0"/>
              <a:t>100mL of blood can carry 20ml of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most of the O</a:t>
            </a:r>
            <a:r>
              <a:rPr lang="en-US" baseline="-25000" dirty="0" smtClean="0"/>
              <a:t>2 </a:t>
            </a:r>
            <a:r>
              <a:rPr lang="en-US" dirty="0" smtClean="0"/>
              <a:t>is with HbO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aseline="-25000" dirty="0" smtClean="0"/>
              <a:t>,</a:t>
            </a:r>
            <a:r>
              <a:rPr lang="en-US" dirty="0" smtClean="0"/>
              <a:t> only very little gas is dissolved in the plasma.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smtClean="0"/>
              <a:t>At higher pressure, </a:t>
            </a:r>
            <a:r>
              <a:rPr lang="en-US" dirty="0" err="1" smtClean="0"/>
              <a:t>Hb</a:t>
            </a:r>
            <a:r>
              <a:rPr lang="en-US" dirty="0" smtClean="0"/>
              <a:t> will combine with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[ This happens in the lungs]</a:t>
            </a:r>
          </a:p>
          <a:p>
            <a:endParaRPr lang="en-US" dirty="0" smtClean="0"/>
          </a:p>
          <a:p>
            <a:r>
              <a:rPr lang="en-US" dirty="0" smtClean="0"/>
              <a:t>At lower pressure, Hemoglobin will release O</a:t>
            </a:r>
            <a:r>
              <a:rPr lang="en-US" baseline="-25000" dirty="0" smtClean="0"/>
              <a:t>2.</a:t>
            </a:r>
            <a:endParaRPr lang="en-US" dirty="0" smtClean="0"/>
          </a:p>
          <a:p>
            <a:r>
              <a:rPr lang="en-US" dirty="0" smtClean="0"/>
              <a:t>[This happens in the muscle tissue]</a:t>
            </a:r>
          </a:p>
        </p:txBody>
      </p:sp>
      <p:pic>
        <p:nvPicPr>
          <p:cNvPr id="5" name="Picture 4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124200"/>
            <a:ext cx="4412473" cy="319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507</TotalTime>
  <Words>481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Gas Exchange</vt:lpstr>
      <vt:lpstr>PowerPoint Presentation</vt:lpstr>
      <vt:lpstr>Overview </vt:lpstr>
      <vt:lpstr>PowerPoint Presentation</vt:lpstr>
      <vt:lpstr>The heme group</vt:lpstr>
      <vt:lpstr>Diffusion</vt:lpstr>
      <vt:lpstr>PowerPoint Presentation</vt:lpstr>
      <vt:lpstr>Hemoglobin</vt:lpstr>
      <vt:lpstr>PowerPoint Presentation</vt:lpstr>
      <vt:lpstr>PowerPoint Presentation</vt:lpstr>
      <vt:lpstr>PowerPoint Presentation</vt:lpstr>
      <vt:lpstr>CO2 can be transported 3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HANDEL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</dc:title>
  <dc:creator>Fitz Caluttung</dc:creator>
  <cp:lastModifiedBy>Vesna MacKenzie</cp:lastModifiedBy>
  <cp:revision>47</cp:revision>
  <dcterms:created xsi:type="dcterms:W3CDTF">2013-09-25T15:32:01Z</dcterms:created>
  <dcterms:modified xsi:type="dcterms:W3CDTF">2013-09-26T15:54:15Z</dcterms:modified>
</cp:coreProperties>
</file>