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4"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632" y="-5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4A65D6-C7CC-49E0-B204-9B87FB205D32}" type="datetimeFigureOut">
              <a:rPr lang="en-US" smtClean="0"/>
              <a:t>5/23/2013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4451A-984B-4A75-B93A-6D28C039668C}" type="slidenum">
              <a:rPr lang="en-US" smtClean="0"/>
              <a:t>‹#›</a:t>
            </a:fld>
            <a:endParaRPr lang="en-US"/>
          </a:p>
        </p:txBody>
      </p:sp>
    </p:spTree>
    <p:extLst>
      <p:ext uri="{BB962C8B-B14F-4D97-AF65-F5344CB8AC3E}">
        <p14:creationId xmlns:p14="http://schemas.microsoft.com/office/powerpoint/2010/main" val="2642908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4A65D6-C7CC-49E0-B204-9B87FB205D32}" type="datetimeFigureOut">
              <a:rPr lang="en-US" smtClean="0"/>
              <a:t>5/23/2013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4451A-984B-4A75-B93A-6D28C039668C}" type="slidenum">
              <a:rPr lang="en-US" smtClean="0"/>
              <a:t>‹#›</a:t>
            </a:fld>
            <a:endParaRPr lang="en-US"/>
          </a:p>
        </p:txBody>
      </p:sp>
    </p:spTree>
    <p:extLst>
      <p:ext uri="{BB962C8B-B14F-4D97-AF65-F5344CB8AC3E}">
        <p14:creationId xmlns:p14="http://schemas.microsoft.com/office/powerpoint/2010/main" val="1533318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4A65D6-C7CC-49E0-B204-9B87FB205D32}" type="datetimeFigureOut">
              <a:rPr lang="en-US" smtClean="0"/>
              <a:t>5/23/2013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4451A-984B-4A75-B93A-6D28C039668C}" type="slidenum">
              <a:rPr lang="en-US" smtClean="0"/>
              <a:t>‹#›</a:t>
            </a:fld>
            <a:endParaRPr lang="en-US"/>
          </a:p>
        </p:txBody>
      </p:sp>
    </p:spTree>
    <p:extLst>
      <p:ext uri="{BB962C8B-B14F-4D97-AF65-F5344CB8AC3E}">
        <p14:creationId xmlns:p14="http://schemas.microsoft.com/office/powerpoint/2010/main" val="239156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4A65D6-C7CC-49E0-B204-9B87FB205D32}" type="datetimeFigureOut">
              <a:rPr lang="en-US" smtClean="0"/>
              <a:t>5/23/2013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4451A-984B-4A75-B93A-6D28C039668C}" type="slidenum">
              <a:rPr lang="en-US" smtClean="0"/>
              <a:t>‹#›</a:t>
            </a:fld>
            <a:endParaRPr lang="en-US"/>
          </a:p>
        </p:txBody>
      </p:sp>
    </p:spTree>
    <p:extLst>
      <p:ext uri="{BB962C8B-B14F-4D97-AF65-F5344CB8AC3E}">
        <p14:creationId xmlns:p14="http://schemas.microsoft.com/office/powerpoint/2010/main" val="3790455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4A65D6-C7CC-49E0-B204-9B87FB205D32}" type="datetimeFigureOut">
              <a:rPr lang="en-US" smtClean="0"/>
              <a:t>5/23/2013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4451A-984B-4A75-B93A-6D28C039668C}" type="slidenum">
              <a:rPr lang="en-US" smtClean="0"/>
              <a:t>‹#›</a:t>
            </a:fld>
            <a:endParaRPr lang="en-US"/>
          </a:p>
        </p:txBody>
      </p:sp>
    </p:spTree>
    <p:extLst>
      <p:ext uri="{BB962C8B-B14F-4D97-AF65-F5344CB8AC3E}">
        <p14:creationId xmlns:p14="http://schemas.microsoft.com/office/powerpoint/2010/main" val="282368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4A65D6-C7CC-49E0-B204-9B87FB205D32}" type="datetimeFigureOut">
              <a:rPr lang="en-US" smtClean="0"/>
              <a:t>5/23/2013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4451A-984B-4A75-B93A-6D28C039668C}" type="slidenum">
              <a:rPr lang="en-US" smtClean="0"/>
              <a:t>‹#›</a:t>
            </a:fld>
            <a:endParaRPr lang="en-US"/>
          </a:p>
        </p:txBody>
      </p:sp>
    </p:spTree>
    <p:extLst>
      <p:ext uri="{BB962C8B-B14F-4D97-AF65-F5344CB8AC3E}">
        <p14:creationId xmlns:p14="http://schemas.microsoft.com/office/powerpoint/2010/main" val="325241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4A65D6-C7CC-49E0-B204-9B87FB205D32}" type="datetimeFigureOut">
              <a:rPr lang="en-US" smtClean="0"/>
              <a:t>5/23/2013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B4451A-984B-4A75-B93A-6D28C039668C}" type="slidenum">
              <a:rPr lang="en-US" smtClean="0"/>
              <a:t>‹#›</a:t>
            </a:fld>
            <a:endParaRPr lang="en-US"/>
          </a:p>
        </p:txBody>
      </p:sp>
    </p:spTree>
    <p:extLst>
      <p:ext uri="{BB962C8B-B14F-4D97-AF65-F5344CB8AC3E}">
        <p14:creationId xmlns:p14="http://schemas.microsoft.com/office/powerpoint/2010/main" val="1505823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4A65D6-C7CC-49E0-B204-9B87FB205D32}" type="datetimeFigureOut">
              <a:rPr lang="en-US" smtClean="0"/>
              <a:t>5/23/2013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B4451A-984B-4A75-B93A-6D28C039668C}" type="slidenum">
              <a:rPr lang="en-US" smtClean="0"/>
              <a:t>‹#›</a:t>
            </a:fld>
            <a:endParaRPr lang="en-US"/>
          </a:p>
        </p:txBody>
      </p:sp>
    </p:spTree>
    <p:extLst>
      <p:ext uri="{BB962C8B-B14F-4D97-AF65-F5344CB8AC3E}">
        <p14:creationId xmlns:p14="http://schemas.microsoft.com/office/powerpoint/2010/main" val="1953999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4A65D6-C7CC-49E0-B204-9B87FB205D32}" type="datetimeFigureOut">
              <a:rPr lang="en-US" smtClean="0"/>
              <a:t>5/23/2013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B4451A-984B-4A75-B93A-6D28C039668C}" type="slidenum">
              <a:rPr lang="en-US" smtClean="0"/>
              <a:t>‹#›</a:t>
            </a:fld>
            <a:endParaRPr lang="en-US"/>
          </a:p>
        </p:txBody>
      </p:sp>
    </p:spTree>
    <p:extLst>
      <p:ext uri="{BB962C8B-B14F-4D97-AF65-F5344CB8AC3E}">
        <p14:creationId xmlns:p14="http://schemas.microsoft.com/office/powerpoint/2010/main" val="813914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4A65D6-C7CC-49E0-B204-9B87FB205D32}" type="datetimeFigureOut">
              <a:rPr lang="en-US" smtClean="0"/>
              <a:t>5/23/2013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4451A-984B-4A75-B93A-6D28C039668C}" type="slidenum">
              <a:rPr lang="en-US" smtClean="0"/>
              <a:t>‹#›</a:t>
            </a:fld>
            <a:endParaRPr lang="en-US"/>
          </a:p>
        </p:txBody>
      </p:sp>
    </p:spTree>
    <p:extLst>
      <p:ext uri="{BB962C8B-B14F-4D97-AF65-F5344CB8AC3E}">
        <p14:creationId xmlns:p14="http://schemas.microsoft.com/office/powerpoint/2010/main" val="2408521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4A65D6-C7CC-49E0-B204-9B87FB205D32}" type="datetimeFigureOut">
              <a:rPr lang="en-US" smtClean="0"/>
              <a:t>5/23/2013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4451A-984B-4A75-B93A-6D28C039668C}" type="slidenum">
              <a:rPr lang="en-US" smtClean="0"/>
              <a:t>‹#›</a:t>
            </a:fld>
            <a:endParaRPr lang="en-US"/>
          </a:p>
        </p:txBody>
      </p:sp>
    </p:spTree>
    <p:extLst>
      <p:ext uri="{BB962C8B-B14F-4D97-AF65-F5344CB8AC3E}">
        <p14:creationId xmlns:p14="http://schemas.microsoft.com/office/powerpoint/2010/main" val="2064144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4A65D6-C7CC-49E0-B204-9B87FB205D32}" type="datetimeFigureOut">
              <a:rPr lang="en-US" smtClean="0"/>
              <a:t>5/23/2013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4451A-984B-4A75-B93A-6D28C039668C}" type="slidenum">
              <a:rPr lang="en-US" smtClean="0"/>
              <a:t>‹#›</a:t>
            </a:fld>
            <a:endParaRPr lang="en-US"/>
          </a:p>
        </p:txBody>
      </p:sp>
    </p:spTree>
    <p:extLst>
      <p:ext uri="{BB962C8B-B14F-4D97-AF65-F5344CB8AC3E}">
        <p14:creationId xmlns:p14="http://schemas.microsoft.com/office/powerpoint/2010/main" val="855028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a/url?sa=i&amp;rct=j&amp;q=carbon+cycle&amp;source=images&amp;cd=&amp;cad=rja&amp;docid=q2iEqWzO_k-8QM&amp;tbnid=Se7Q1wur9vVlZM:&amp;ved=0CAUQjRw&amp;url=http://www.kidsgeo.com/geography-for-kids/0159-the-carbon-cycle.php&amp;ei=VC2dUdPgNoGFiAKDvYCIAg&amp;psig=AFQjCNFwzPdjQ2KqvG7UkWLlSn53H0R46g&amp;ust=136934161816699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google.ca/url?sa=i&amp;rct=j&amp;q=long%20term%20carbon%20cycle&amp;source=images&amp;cd=&amp;cad=rja&amp;docid=SKn9hhV1WUr4EM&amp;tbnid=cods480zfTKvZM:&amp;ved=0CAUQjRw&amp;url=http://nas-sites.org/americasclimatechoices/more-resources-on-climate-change/climate-change-lines-of-evidence-booklet/evidence-impacts-and-choices-figure-gallery/figure4/&amp;ei=tzGdUbaEBaK3iwL984D4BQ&amp;psig=AFQjCNFpUditJPloBCJnV3qaTNiUBI1NPQ&amp;ust=136934272328725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b="1" dirty="0" smtClean="0"/>
              <a:t>Biogeochemical Cycles</a:t>
            </a:r>
            <a:endParaRPr lang="en-US" sz="2400" b="1" dirty="0"/>
          </a:p>
        </p:txBody>
      </p:sp>
      <p:sp>
        <p:nvSpPr>
          <p:cNvPr id="3" name="Subtitle 2"/>
          <p:cNvSpPr>
            <a:spLocks noGrp="1"/>
          </p:cNvSpPr>
          <p:nvPr>
            <p:ph type="subTitle" idx="1"/>
          </p:nvPr>
        </p:nvSpPr>
        <p:spPr/>
        <p:txBody>
          <a:bodyPr>
            <a:normAutofit fontScale="70000" lnSpcReduction="20000"/>
          </a:bodyPr>
          <a:lstStyle/>
          <a:p>
            <a:pPr marL="342900" indent="-342900" algn="l">
              <a:buFont typeface="Arial" pitchFamily="34" charset="0"/>
              <a:buChar char="•"/>
            </a:pPr>
            <a:r>
              <a:rPr lang="en-US" sz="2000" dirty="0" smtClean="0">
                <a:solidFill>
                  <a:schemeClr val="tx1"/>
                </a:solidFill>
              </a:rPr>
              <a:t>All matter cycles … it is neither created nor destroyed ….</a:t>
            </a:r>
          </a:p>
          <a:p>
            <a:pPr algn="l"/>
            <a:endParaRPr lang="en-US" sz="2000" dirty="0" smtClean="0">
              <a:solidFill>
                <a:schemeClr val="tx1"/>
              </a:solidFill>
            </a:endParaRPr>
          </a:p>
          <a:p>
            <a:pPr marL="342900" indent="-342900" algn="l">
              <a:buFont typeface="Arial" pitchFamily="34" charset="0"/>
              <a:buChar char="•"/>
            </a:pPr>
            <a:r>
              <a:rPr lang="en-US" sz="2000" dirty="0" smtClean="0">
                <a:solidFill>
                  <a:schemeClr val="tx1"/>
                </a:solidFill>
              </a:rPr>
              <a:t>As the Earth is essentially a closed system with respect to matter, we can say that </a:t>
            </a:r>
            <a:r>
              <a:rPr lang="en-US" sz="2000" i="1" dirty="0" smtClean="0">
                <a:solidFill>
                  <a:schemeClr val="tx1"/>
                </a:solidFill>
              </a:rPr>
              <a:t>all matter on Earth cycles.</a:t>
            </a:r>
          </a:p>
          <a:p>
            <a:pPr algn="l"/>
            <a:endParaRPr lang="en-US" sz="2000" dirty="0" smtClean="0">
              <a:solidFill>
                <a:schemeClr val="tx1"/>
              </a:solidFill>
            </a:endParaRPr>
          </a:p>
          <a:p>
            <a:pPr marL="342900" indent="-342900" algn="l">
              <a:buFont typeface="Arial" pitchFamily="34" charset="0"/>
              <a:buChar char="•"/>
            </a:pPr>
            <a:r>
              <a:rPr lang="en-US" sz="2000" b="1" dirty="0" smtClean="0">
                <a:solidFill>
                  <a:schemeClr val="tx1"/>
                </a:solidFill>
              </a:rPr>
              <a:t>Biogeochemical cycles: </a:t>
            </a:r>
            <a:r>
              <a:rPr lang="en-US" sz="2000" dirty="0" smtClean="0">
                <a:solidFill>
                  <a:schemeClr val="tx1"/>
                </a:solidFill>
              </a:rPr>
              <a:t>the movement (or cycling) of matter through a system.</a:t>
            </a:r>
          </a:p>
          <a:p>
            <a:pPr algn="l"/>
            <a:endParaRPr lang="en-US" sz="2000" dirty="0" smtClean="0">
              <a:solidFill>
                <a:schemeClr val="tx1"/>
              </a:solidFill>
            </a:endParaRPr>
          </a:p>
          <a:p>
            <a:pPr marL="342900" indent="-342900" algn="l">
              <a:buFont typeface="Arial" pitchFamily="34" charset="0"/>
              <a:buChar char="•"/>
            </a:pPr>
            <a:r>
              <a:rPr lang="en-US" sz="2000" dirty="0" smtClean="0">
                <a:solidFill>
                  <a:schemeClr val="tx1"/>
                </a:solidFill>
              </a:rPr>
              <a:t>by matter we mean:  elements; carbon, nitrogen, oxygen or molecules (water)</a:t>
            </a:r>
            <a:endParaRPr lang="en-US" sz="2000" dirty="0">
              <a:solidFill>
                <a:schemeClr val="tx1"/>
              </a:solidFill>
            </a:endParaRPr>
          </a:p>
        </p:txBody>
      </p:sp>
    </p:spTree>
    <p:extLst>
      <p:ext uri="{BB962C8B-B14F-4D97-AF65-F5344CB8AC3E}">
        <p14:creationId xmlns:p14="http://schemas.microsoft.com/office/powerpoint/2010/main" val="3802230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000" b="1" dirty="0" smtClean="0"/>
              <a:t>Reservoirs for Organic Carbon</a:t>
            </a:r>
            <a:endParaRPr lang="en-US" sz="2000" b="1" dirty="0"/>
          </a:p>
        </p:txBody>
      </p:sp>
      <p:sp>
        <p:nvSpPr>
          <p:cNvPr id="3" name="Content Placeholder 2"/>
          <p:cNvSpPr>
            <a:spLocks noGrp="1"/>
          </p:cNvSpPr>
          <p:nvPr>
            <p:ph idx="1"/>
          </p:nvPr>
        </p:nvSpPr>
        <p:spPr>
          <a:xfrm>
            <a:off x="457200" y="1066800"/>
            <a:ext cx="8458200" cy="5059363"/>
          </a:xfrm>
        </p:spPr>
        <p:txBody>
          <a:bodyPr>
            <a:normAutofit fontScale="85000" lnSpcReduction="10000"/>
          </a:bodyPr>
          <a:lstStyle/>
          <a:p>
            <a:r>
              <a:rPr lang="en-US" sz="2000" dirty="0" smtClean="0"/>
              <a:t>Organic carbon is also held in reservoirs – the bodies of living things.</a:t>
            </a:r>
          </a:p>
          <a:p>
            <a:r>
              <a:rPr lang="en-US" sz="2000" dirty="0" smtClean="0"/>
              <a:t>All living things die, and decomposition returns the carbon to the cycle in inorganic form.</a:t>
            </a:r>
          </a:p>
          <a:p>
            <a:r>
              <a:rPr lang="en-US" sz="2000" dirty="0" smtClean="0"/>
              <a:t>Exception: Some ecosystems, such as bogs, store huge quantities of carbon in organic form.</a:t>
            </a:r>
          </a:p>
          <a:p>
            <a:r>
              <a:rPr lang="en-US" sz="2000" dirty="0" smtClean="0"/>
              <a:t>A </a:t>
            </a:r>
            <a:r>
              <a:rPr lang="en-US" sz="2000" b="1" dirty="0" smtClean="0"/>
              <a:t>bog</a:t>
            </a:r>
            <a:r>
              <a:rPr lang="en-US" sz="2000" dirty="0" smtClean="0"/>
              <a:t> is a type of </a:t>
            </a:r>
            <a:r>
              <a:rPr lang="en-US" sz="2000" u="sng" dirty="0" smtClean="0"/>
              <a:t>wetland</a:t>
            </a:r>
            <a:r>
              <a:rPr lang="en-US" sz="2000" dirty="0" smtClean="0"/>
              <a:t> that accumulates </a:t>
            </a:r>
            <a:r>
              <a:rPr lang="en-US" sz="2000" u="sng" dirty="0" smtClean="0"/>
              <a:t>acidic peat</a:t>
            </a:r>
            <a:r>
              <a:rPr lang="en-US" sz="2000" dirty="0" smtClean="0"/>
              <a:t>, a deposit of dead plant material – usually </a:t>
            </a:r>
            <a:r>
              <a:rPr lang="en-US" sz="2000" u="sng" dirty="0" smtClean="0"/>
              <a:t>mosses</a:t>
            </a:r>
            <a:r>
              <a:rPr lang="en-US" sz="2000" dirty="0" smtClean="0"/>
              <a:t>.</a:t>
            </a:r>
          </a:p>
          <a:p>
            <a:r>
              <a:rPr lang="en-US" sz="2000" dirty="0" smtClean="0"/>
              <a:t>Bogs contain very little oxygen, and under these conditions decomposition is very slow.</a:t>
            </a:r>
          </a:p>
          <a:p>
            <a:r>
              <a:rPr lang="en-US" sz="2000" dirty="0" smtClean="0"/>
              <a:t>Bogs have been recognized for their role in regulating the global climate by storing large amounts of carbon in peat deposits.</a:t>
            </a:r>
          </a:p>
          <a:p>
            <a:r>
              <a:rPr lang="en-US" sz="2000" dirty="0" smtClean="0"/>
              <a:t>Bogs are unique communities that can be destroyed in a matter of days, but require hundreds, if not thousands, of years to form naturally.</a:t>
            </a:r>
          </a:p>
          <a:p>
            <a:r>
              <a:rPr lang="en-US" sz="2000" dirty="0" smtClean="0"/>
              <a:t>Carbon atoms may remain locked away in dead plant matter (peat) for many years in a bog.  </a:t>
            </a:r>
          </a:p>
          <a:p>
            <a:r>
              <a:rPr lang="en-US" sz="2000" dirty="0" smtClean="0"/>
              <a:t>These deposits are covered by sediment. </a:t>
            </a:r>
          </a:p>
          <a:p>
            <a:r>
              <a:rPr lang="en-US" sz="2000" dirty="0" smtClean="0"/>
              <a:t>The slowly decaying organic matter are trapped between layers of rock, resulting in the formation of carbon-containing fossil fuel, coal. (fig. 3, page 50)</a:t>
            </a:r>
          </a:p>
          <a:p>
            <a:r>
              <a:rPr lang="en-US" sz="2000" dirty="0" smtClean="0"/>
              <a:t>Oil is formed in a process similar to the formation of coal, when decaying aquatic animals and plants are trapped under sediment in a low-oxygen environment.</a:t>
            </a:r>
            <a:endParaRPr lang="en-US" sz="2000" dirty="0"/>
          </a:p>
        </p:txBody>
      </p:sp>
    </p:spTree>
    <p:extLst>
      <p:ext uri="{BB962C8B-B14F-4D97-AF65-F5344CB8AC3E}">
        <p14:creationId xmlns:p14="http://schemas.microsoft.com/office/powerpoint/2010/main" val="169065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CA" dirty="0"/>
          </a:p>
        </p:txBody>
      </p:sp>
      <p:sp>
        <p:nvSpPr>
          <p:cNvPr id="3" name="Content Placeholder 2"/>
          <p:cNvSpPr>
            <a:spLocks noGrp="1"/>
          </p:cNvSpPr>
          <p:nvPr>
            <p:ph idx="1"/>
          </p:nvPr>
        </p:nvSpPr>
        <p:spPr>
          <a:xfrm>
            <a:off x="457200" y="533400"/>
            <a:ext cx="8229600" cy="5592763"/>
          </a:xfrm>
        </p:spPr>
        <p:txBody>
          <a:bodyPr>
            <a:normAutofit lnSpcReduction="10000"/>
          </a:bodyPr>
          <a:lstStyle/>
          <a:p>
            <a:r>
              <a:rPr lang="en-CA" sz="2400" b="1" dirty="0" smtClean="0"/>
              <a:t>Carbon fixation </a:t>
            </a:r>
            <a:r>
              <a:rPr lang="en-CA" sz="2400" dirty="0" smtClean="0"/>
              <a:t>– is a process whereby a producer/autotroph takes carbon dioxide from the atmosphere and uses it to build an organic compound. (photosynthesis)</a:t>
            </a:r>
          </a:p>
          <a:p>
            <a:r>
              <a:rPr lang="en-CA" sz="2400" b="1" dirty="0" smtClean="0"/>
              <a:t>Carbon sink </a:t>
            </a:r>
            <a:r>
              <a:rPr lang="en-CA" sz="2400" dirty="0" smtClean="0"/>
              <a:t>– when there is a large quantity of solid carbon compounds that are physically cut off from the atmosphere or have ceased to cycle through the biosphere.  E.g., swamps, bogs, and deep ocean floors that are compressed and driven deep into Earth by volcanic forces over thousands of years are transformed into coal, graphite and natural gas.</a:t>
            </a:r>
          </a:p>
          <a:p>
            <a:r>
              <a:rPr lang="en-CA" sz="2400" dirty="0" smtClean="0"/>
              <a:t>an important factor in the carbon cycle is the function of decomposers.</a:t>
            </a:r>
          </a:p>
          <a:p>
            <a:r>
              <a:rPr lang="en-CA" sz="2400" dirty="0" smtClean="0"/>
              <a:t>Two types of decomposers:</a:t>
            </a:r>
          </a:p>
          <a:p>
            <a:pPr lvl="1"/>
            <a:r>
              <a:rPr lang="en-CA" sz="2000" b="1" dirty="0" smtClean="0"/>
              <a:t>Aerobic </a:t>
            </a:r>
            <a:r>
              <a:rPr lang="en-CA" sz="2000" b="1" dirty="0" err="1" smtClean="0"/>
              <a:t>decompostion</a:t>
            </a:r>
            <a:r>
              <a:rPr lang="en-CA" sz="2000" b="1" dirty="0" smtClean="0"/>
              <a:t> </a:t>
            </a:r>
            <a:r>
              <a:rPr lang="en-CA" sz="2000" dirty="0" smtClean="0"/>
              <a:t>– requires oxygen and produces CO2</a:t>
            </a:r>
          </a:p>
          <a:p>
            <a:pPr lvl="1"/>
            <a:r>
              <a:rPr lang="en-CA" sz="2000" b="1" dirty="0" err="1" smtClean="0"/>
              <a:t>Anaeorobic</a:t>
            </a:r>
            <a:r>
              <a:rPr lang="en-CA" sz="2000" b="1" dirty="0" smtClean="0"/>
              <a:t> decomposition </a:t>
            </a:r>
            <a:r>
              <a:rPr lang="en-CA" sz="2000" dirty="0" smtClean="0"/>
              <a:t>– does not require oxygen and </a:t>
            </a:r>
            <a:r>
              <a:rPr lang="en-CA" sz="2000" smtClean="0"/>
              <a:t>produces methane (CH4)</a:t>
            </a:r>
            <a:endParaRPr lang="en-CA" sz="2000" b="1" dirty="0"/>
          </a:p>
        </p:txBody>
      </p:sp>
    </p:spTree>
    <p:extLst>
      <p:ext uri="{BB962C8B-B14F-4D97-AF65-F5344CB8AC3E}">
        <p14:creationId xmlns:p14="http://schemas.microsoft.com/office/powerpoint/2010/main" val="2366256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2000" b="1" dirty="0" smtClean="0"/>
              <a:t>Human Impact on the Carbon Cycle</a:t>
            </a:r>
            <a:endParaRPr lang="en-US" sz="2000" b="1" dirty="0"/>
          </a:p>
        </p:txBody>
      </p:sp>
      <p:sp>
        <p:nvSpPr>
          <p:cNvPr id="3" name="Content Placeholder 2"/>
          <p:cNvSpPr>
            <a:spLocks noGrp="1"/>
          </p:cNvSpPr>
          <p:nvPr>
            <p:ph idx="1"/>
          </p:nvPr>
        </p:nvSpPr>
        <p:spPr>
          <a:xfrm>
            <a:off x="457200" y="914400"/>
            <a:ext cx="8229600" cy="5211763"/>
          </a:xfrm>
        </p:spPr>
        <p:txBody>
          <a:bodyPr>
            <a:normAutofit fontScale="92500" lnSpcReduction="10000"/>
          </a:bodyPr>
          <a:lstStyle/>
          <a:p>
            <a:r>
              <a:rPr lang="en-US" sz="2000" dirty="0" smtClean="0"/>
              <a:t>Humans have increased the amount of carbon dioxide into the atmosphere by clearing away vegetation in order to build farm.</a:t>
            </a:r>
          </a:p>
          <a:p>
            <a:r>
              <a:rPr lang="en-US" sz="2000" dirty="0" smtClean="0"/>
              <a:t>Destruction of vegetation reduces the amount of photosynthesis, and so reduces the amount of carbon dioxide removed from the atmosphere.</a:t>
            </a:r>
          </a:p>
          <a:p>
            <a:endParaRPr lang="en-US" sz="2000" dirty="0"/>
          </a:p>
          <a:p>
            <a:pPr marL="0" indent="0">
              <a:buNone/>
            </a:pPr>
            <a:r>
              <a:rPr lang="en-US" sz="2400" b="1" dirty="0" smtClean="0"/>
              <a:t>The Greenhouse Effect</a:t>
            </a:r>
          </a:p>
          <a:p>
            <a:r>
              <a:rPr lang="en-US" sz="2000" dirty="0" smtClean="0"/>
              <a:t>The shorter wavelengths of sunlight (primarily infrared) enter the atmosphere.</a:t>
            </a:r>
          </a:p>
          <a:p>
            <a:r>
              <a:rPr lang="en-US" sz="2000" dirty="0" smtClean="0"/>
              <a:t>These are absorbed and re-radiated as longer wavelengths.</a:t>
            </a:r>
          </a:p>
          <a:p>
            <a:r>
              <a:rPr lang="en-US" sz="2000" dirty="0" smtClean="0"/>
              <a:t>The reflected light is prevented from escaping by the atmosphere.  The Earth heats up.  (See fig. 5, page 52)</a:t>
            </a:r>
          </a:p>
          <a:p>
            <a:r>
              <a:rPr lang="en-US" sz="2000" dirty="0" smtClean="0"/>
              <a:t>The greenhouse gases (CO2, CH4) trap the heat from the sun and warm the Earth’s surface.</a:t>
            </a:r>
          </a:p>
          <a:p>
            <a:r>
              <a:rPr lang="en-US" sz="2000" dirty="0" smtClean="0"/>
              <a:t>A certain amount of “greenhouse gas” is essential for the survival of life on Earth.</a:t>
            </a:r>
          </a:p>
          <a:p>
            <a:r>
              <a:rPr lang="en-US" sz="2000" dirty="0" smtClean="0"/>
              <a:t>Without greenhouse gases, the average temperature of the planet would fall from 15C to -18C.</a:t>
            </a:r>
            <a:endParaRPr lang="en-US" sz="2000" dirty="0"/>
          </a:p>
        </p:txBody>
      </p:sp>
    </p:spTree>
    <p:extLst>
      <p:ext uri="{BB962C8B-B14F-4D97-AF65-F5344CB8AC3E}">
        <p14:creationId xmlns:p14="http://schemas.microsoft.com/office/powerpoint/2010/main" val="692691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descr="http://www.chicagonow.com/plant-strong-diva-chicago/files/2013/04/Greenhouse-Gas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28600"/>
            <a:ext cx="5238750" cy="34480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33400" y="4191000"/>
            <a:ext cx="8320291" cy="1631216"/>
          </a:xfrm>
          <a:prstGeom prst="rect">
            <a:avLst/>
          </a:prstGeom>
          <a:noFill/>
        </p:spPr>
        <p:txBody>
          <a:bodyPr wrap="none" rtlCol="0">
            <a:spAutoFit/>
          </a:bodyPr>
          <a:lstStyle/>
          <a:p>
            <a:pPr marL="342900" indent="-342900">
              <a:buFont typeface="Arial" pitchFamily="34" charset="0"/>
              <a:buChar char="•"/>
            </a:pPr>
            <a:r>
              <a:rPr lang="en-US" sz="2000" b="1" dirty="0" smtClean="0"/>
              <a:t>Global warming </a:t>
            </a:r>
            <a:r>
              <a:rPr lang="en-US" sz="2000" dirty="0" smtClean="0"/>
              <a:t>is the increase in the </a:t>
            </a:r>
            <a:r>
              <a:rPr lang="en-US" sz="2000" u="sng" dirty="0" smtClean="0"/>
              <a:t>average measured temperature</a:t>
            </a:r>
            <a:r>
              <a:rPr lang="en-US" sz="2000" dirty="0" smtClean="0"/>
              <a:t> of </a:t>
            </a:r>
          </a:p>
          <a:p>
            <a:r>
              <a:rPr lang="en-US" sz="2000" dirty="0" smtClean="0"/>
              <a:t>the Earth’s atmosphere.</a:t>
            </a:r>
          </a:p>
          <a:p>
            <a:pPr marL="342900" indent="-342900">
              <a:buFont typeface="Arial" pitchFamily="34" charset="0"/>
              <a:buChar char="•"/>
            </a:pPr>
            <a:r>
              <a:rPr lang="en-US" sz="2000" dirty="0" smtClean="0"/>
              <a:t>Human activity has been increasing the concentration of greenhouse gases</a:t>
            </a:r>
          </a:p>
          <a:p>
            <a:r>
              <a:rPr lang="en-US" sz="2000" dirty="0" smtClean="0"/>
              <a:t>in the atmosphere through fossil fuel combustion and deforestation.</a:t>
            </a:r>
          </a:p>
          <a:p>
            <a:r>
              <a:rPr lang="en-US" sz="2000" dirty="0" smtClean="0"/>
              <a:t>(see figure 7, page 53) </a:t>
            </a:r>
            <a:endParaRPr lang="en-US" sz="2000" b="1" dirty="0"/>
          </a:p>
        </p:txBody>
      </p:sp>
    </p:spTree>
    <p:extLst>
      <p:ext uri="{BB962C8B-B14F-4D97-AF65-F5344CB8AC3E}">
        <p14:creationId xmlns:p14="http://schemas.microsoft.com/office/powerpoint/2010/main" val="3234061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pPr algn="l"/>
            <a:r>
              <a:rPr lang="en-CA" sz="2400" b="1" dirty="0" smtClean="0"/>
              <a:t>Effects of a Warmer Climate</a:t>
            </a:r>
            <a:endParaRPr lang="en-CA" sz="2400" b="1" dirty="0"/>
          </a:p>
        </p:txBody>
      </p:sp>
      <p:sp>
        <p:nvSpPr>
          <p:cNvPr id="3" name="Content Placeholder 2"/>
          <p:cNvSpPr>
            <a:spLocks noGrp="1"/>
          </p:cNvSpPr>
          <p:nvPr>
            <p:ph idx="1"/>
          </p:nvPr>
        </p:nvSpPr>
        <p:spPr>
          <a:xfrm>
            <a:off x="457200" y="838200"/>
            <a:ext cx="8229600" cy="5287963"/>
          </a:xfrm>
        </p:spPr>
        <p:txBody>
          <a:bodyPr>
            <a:normAutofit/>
          </a:bodyPr>
          <a:lstStyle/>
          <a:p>
            <a:r>
              <a:rPr lang="en-CA" sz="2400" dirty="0" smtClean="0"/>
              <a:t>Layer of ground that remains permanently frozen would thaw, causing the collapse of roads and buildings that rely on frozen ground for support.</a:t>
            </a:r>
          </a:p>
          <a:p>
            <a:r>
              <a:rPr lang="en-CA" sz="2400" dirty="0" err="1" smtClean="0"/>
              <a:t>Snowcaps</a:t>
            </a:r>
            <a:r>
              <a:rPr lang="en-CA" sz="2400" dirty="0" smtClean="0"/>
              <a:t> would melt and rivers would overflow, causing flooding in many of our cities.</a:t>
            </a:r>
          </a:p>
          <a:p>
            <a:r>
              <a:rPr lang="en-CA" sz="2400" dirty="0" smtClean="0"/>
              <a:t>Melting snow and glaciers would also raise the level of the world’s oceans, causing drastic changes in coastal areas.</a:t>
            </a:r>
          </a:p>
          <a:p>
            <a:r>
              <a:rPr lang="en-CA" sz="2400" dirty="0" smtClean="0"/>
              <a:t>Flooding could become worse, causing enormous property damage.</a:t>
            </a:r>
            <a:endParaRPr lang="en-CA" sz="2400" dirty="0"/>
          </a:p>
        </p:txBody>
      </p:sp>
      <p:pic>
        <p:nvPicPr>
          <p:cNvPr id="1026" name="Picture 2" descr="http://www.uni.edu/mudash/globe4green/gweffec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4114799"/>
            <a:ext cx="3886200" cy="2588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8502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CA" sz="2400" b="1" dirty="0" smtClean="0"/>
              <a:t>Albedo Effect</a:t>
            </a:r>
            <a:endParaRPr lang="en-CA" sz="2400" b="1" dirty="0"/>
          </a:p>
        </p:txBody>
      </p:sp>
      <p:sp>
        <p:nvSpPr>
          <p:cNvPr id="3" name="Content Placeholder 2"/>
          <p:cNvSpPr>
            <a:spLocks noGrp="1"/>
          </p:cNvSpPr>
          <p:nvPr>
            <p:ph idx="1"/>
          </p:nvPr>
        </p:nvSpPr>
        <p:spPr>
          <a:xfrm>
            <a:off x="457200" y="1143000"/>
            <a:ext cx="8229600" cy="4983163"/>
          </a:xfrm>
        </p:spPr>
        <p:txBody>
          <a:bodyPr>
            <a:normAutofit lnSpcReduction="10000"/>
          </a:bodyPr>
          <a:lstStyle/>
          <a:p>
            <a:r>
              <a:rPr lang="en-CA" sz="2400" dirty="0" smtClean="0"/>
              <a:t>Albedo is a term used to describe the extent to which a surface can reflect radiation.</a:t>
            </a:r>
          </a:p>
          <a:p>
            <a:r>
              <a:rPr lang="en-CA" sz="2400" dirty="0" smtClean="0"/>
              <a:t>The higher the albedo of the surface, the less energy will be absorbed.</a:t>
            </a:r>
          </a:p>
          <a:p>
            <a:r>
              <a:rPr lang="en-CA" sz="2400" dirty="0" smtClean="0"/>
              <a:t>An albedo of 0.08 means that 8% of the light is reflected.</a:t>
            </a:r>
          </a:p>
          <a:p>
            <a:r>
              <a:rPr lang="en-CA" sz="2400" dirty="0" smtClean="0"/>
              <a:t>The albedo of snow and ice cover is extremely high.  During winter, the Sun’s energy reflects off snow, keeping temperatures low.</a:t>
            </a:r>
          </a:p>
          <a:p>
            <a:r>
              <a:rPr lang="en-CA" sz="2400" dirty="0" smtClean="0"/>
              <a:t>Snow is part of a cycle known as snow-temperature feedback.  (figure 9, page 54)</a:t>
            </a:r>
          </a:p>
          <a:p>
            <a:r>
              <a:rPr lang="en-CA" sz="2400" dirty="0" smtClean="0"/>
              <a:t>If the area warms up, the snow will melt.  Less of the sun’s radiation will be reflected, so more radiation will be absorbed.  The temperature will increase.</a:t>
            </a:r>
            <a:endParaRPr lang="en-CA" sz="2400" dirty="0"/>
          </a:p>
        </p:txBody>
      </p:sp>
    </p:spTree>
    <p:extLst>
      <p:ext uri="{BB962C8B-B14F-4D97-AF65-F5344CB8AC3E}">
        <p14:creationId xmlns:p14="http://schemas.microsoft.com/office/powerpoint/2010/main" val="3589495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76200"/>
            <a:ext cx="8229600" cy="350838"/>
          </a:xfrm>
        </p:spPr>
        <p:txBody>
          <a:bodyPr>
            <a:normAutofit fontScale="90000"/>
          </a:bodyPr>
          <a:lstStyle/>
          <a:p>
            <a:endParaRPr lang="en-CA" dirty="0"/>
          </a:p>
        </p:txBody>
      </p:sp>
      <p:sp>
        <p:nvSpPr>
          <p:cNvPr id="3" name="Content Placeholder 2"/>
          <p:cNvSpPr>
            <a:spLocks noGrp="1"/>
          </p:cNvSpPr>
          <p:nvPr>
            <p:ph idx="1"/>
          </p:nvPr>
        </p:nvSpPr>
        <p:spPr>
          <a:xfrm>
            <a:off x="457200" y="304800"/>
            <a:ext cx="8229600" cy="5821363"/>
          </a:xfrm>
        </p:spPr>
        <p:txBody>
          <a:bodyPr/>
          <a:lstStyle/>
          <a:p>
            <a:endParaRPr lang="en-CA" dirty="0"/>
          </a:p>
        </p:txBody>
      </p:sp>
      <p:pic>
        <p:nvPicPr>
          <p:cNvPr id="4" name="Picture 2" descr="http://www.cocorahs-albedo.org/media/images/fig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9979" y="3657600"/>
            <a:ext cx="6248399" cy="32004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505200" y="609600"/>
            <a:ext cx="1629805" cy="369332"/>
          </a:xfrm>
          <a:prstGeom prst="rect">
            <a:avLst/>
          </a:prstGeom>
          <a:noFill/>
        </p:spPr>
        <p:txBody>
          <a:bodyPr wrap="none" rtlCol="0">
            <a:spAutoFit/>
          </a:bodyPr>
          <a:lstStyle/>
          <a:p>
            <a:r>
              <a:rPr lang="en-CA" dirty="0" smtClean="0"/>
              <a:t>Climate warms </a:t>
            </a:r>
            <a:endParaRPr lang="en-CA" dirty="0"/>
          </a:p>
        </p:txBody>
      </p:sp>
      <p:sp>
        <p:nvSpPr>
          <p:cNvPr id="7" name="Freeform 6"/>
          <p:cNvSpPr/>
          <p:nvPr/>
        </p:nvSpPr>
        <p:spPr>
          <a:xfrm>
            <a:off x="5029200" y="814039"/>
            <a:ext cx="646771" cy="535259"/>
          </a:xfrm>
          <a:custGeom>
            <a:avLst/>
            <a:gdLst>
              <a:gd name="connsiteX0" fmla="*/ 0 w 646771"/>
              <a:gd name="connsiteY0" fmla="*/ 0 h 535259"/>
              <a:gd name="connsiteX1" fmla="*/ 144966 w 646771"/>
              <a:gd name="connsiteY1" fmla="*/ 44605 h 535259"/>
              <a:gd name="connsiteX2" fmla="*/ 189571 w 646771"/>
              <a:gd name="connsiteY2" fmla="*/ 55756 h 535259"/>
              <a:gd name="connsiteX3" fmla="*/ 256478 w 646771"/>
              <a:gd name="connsiteY3" fmla="*/ 89210 h 535259"/>
              <a:gd name="connsiteX4" fmla="*/ 289932 w 646771"/>
              <a:gd name="connsiteY4" fmla="*/ 111512 h 535259"/>
              <a:gd name="connsiteX5" fmla="*/ 312234 w 646771"/>
              <a:gd name="connsiteY5" fmla="*/ 133815 h 535259"/>
              <a:gd name="connsiteX6" fmla="*/ 345688 w 646771"/>
              <a:gd name="connsiteY6" fmla="*/ 144966 h 535259"/>
              <a:gd name="connsiteX7" fmla="*/ 379141 w 646771"/>
              <a:gd name="connsiteY7" fmla="*/ 178420 h 535259"/>
              <a:gd name="connsiteX8" fmla="*/ 434898 w 646771"/>
              <a:gd name="connsiteY8" fmla="*/ 211873 h 535259"/>
              <a:gd name="connsiteX9" fmla="*/ 457200 w 646771"/>
              <a:gd name="connsiteY9" fmla="*/ 245327 h 535259"/>
              <a:gd name="connsiteX10" fmla="*/ 490654 w 646771"/>
              <a:gd name="connsiteY10" fmla="*/ 278781 h 535259"/>
              <a:gd name="connsiteX11" fmla="*/ 512956 w 646771"/>
              <a:gd name="connsiteY11" fmla="*/ 312234 h 535259"/>
              <a:gd name="connsiteX12" fmla="*/ 546410 w 646771"/>
              <a:gd name="connsiteY12" fmla="*/ 334537 h 535259"/>
              <a:gd name="connsiteX13" fmla="*/ 568712 w 646771"/>
              <a:gd name="connsiteY13" fmla="*/ 367990 h 535259"/>
              <a:gd name="connsiteX14" fmla="*/ 579863 w 646771"/>
              <a:gd name="connsiteY14" fmla="*/ 401444 h 535259"/>
              <a:gd name="connsiteX15" fmla="*/ 602166 w 646771"/>
              <a:gd name="connsiteY15" fmla="*/ 423746 h 535259"/>
              <a:gd name="connsiteX16" fmla="*/ 613317 w 646771"/>
              <a:gd name="connsiteY16" fmla="*/ 457200 h 535259"/>
              <a:gd name="connsiteX17" fmla="*/ 624468 w 646771"/>
              <a:gd name="connsiteY17" fmla="*/ 501805 h 535259"/>
              <a:gd name="connsiteX18" fmla="*/ 646771 w 646771"/>
              <a:gd name="connsiteY18" fmla="*/ 535259 h 535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6771" h="535259">
                <a:moveTo>
                  <a:pt x="0" y="0"/>
                </a:moveTo>
                <a:cubicBezTo>
                  <a:pt x="84214" y="33685"/>
                  <a:pt x="36339" y="17448"/>
                  <a:pt x="144966" y="44605"/>
                </a:cubicBezTo>
                <a:lnTo>
                  <a:pt x="189571" y="55756"/>
                </a:lnTo>
                <a:cubicBezTo>
                  <a:pt x="285428" y="119663"/>
                  <a:pt x="164155" y="43050"/>
                  <a:pt x="256478" y="89210"/>
                </a:cubicBezTo>
                <a:cubicBezTo>
                  <a:pt x="268465" y="95203"/>
                  <a:pt x="279467" y="103140"/>
                  <a:pt x="289932" y="111512"/>
                </a:cubicBezTo>
                <a:cubicBezTo>
                  <a:pt x="298142" y="118080"/>
                  <a:pt x="303219" y="128406"/>
                  <a:pt x="312234" y="133815"/>
                </a:cubicBezTo>
                <a:cubicBezTo>
                  <a:pt x="322313" y="139863"/>
                  <a:pt x="334537" y="141249"/>
                  <a:pt x="345688" y="144966"/>
                </a:cubicBezTo>
                <a:cubicBezTo>
                  <a:pt x="356839" y="156117"/>
                  <a:pt x="366019" y="169672"/>
                  <a:pt x="379141" y="178420"/>
                </a:cubicBezTo>
                <a:cubicBezTo>
                  <a:pt x="432715" y="214136"/>
                  <a:pt x="395209" y="162262"/>
                  <a:pt x="434898" y="211873"/>
                </a:cubicBezTo>
                <a:cubicBezTo>
                  <a:pt x="443270" y="222338"/>
                  <a:pt x="448620" y="235031"/>
                  <a:pt x="457200" y="245327"/>
                </a:cubicBezTo>
                <a:cubicBezTo>
                  <a:pt x="467296" y="257442"/>
                  <a:pt x="480558" y="266666"/>
                  <a:pt x="490654" y="278781"/>
                </a:cubicBezTo>
                <a:cubicBezTo>
                  <a:pt x="499234" y="289077"/>
                  <a:pt x="503479" y="302757"/>
                  <a:pt x="512956" y="312234"/>
                </a:cubicBezTo>
                <a:cubicBezTo>
                  <a:pt x="522433" y="321711"/>
                  <a:pt x="535259" y="327103"/>
                  <a:pt x="546410" y="334537"/>
                </a:cubicBezTo>
                <a:cubicBezTo>
                  <a:pt x="553844" y="345688"/>
                  <a:pt x="562719" y="356003"/>
                  <a:pt x="568712" y="367990"/>
                </a:cubicBezTo>
                <a:cubicBezTo>
                  <a:pt x="573969" y="378504"/>
                  <a:pt x="573815" y="391365"/>
                  <a:pt x="579863" y="401444"/>
                </a:cubicBezTo>
                <a:cubicBezTo>
                  <a:pt x="585272" y="410459"/>
                  <a:pt x="594732" y="416312"/>
                  <a:pt x="602166" y="423746"/>
                </a:cubicBezTo>
                <a:cubicBezTo>
                  <a:pt x="605883" y="434897"/>
                  <a:pt x="610088" y="445898"/>
                  <a:pt x="613317" y="457200"/>
                </a:cubicBezTo>
                <a:cubicBezTo>
                  <a:pt x="617527" y="471936"/>
                  <a:pt x="618431" y="487718"/>
                  <a:pt x="624468" y="501805"/>
                </a:cubicBezTo>
                <a:cubicBezTo>
                  <a:pt x="629747" y="514124"/>
                  <a:pt x="646771" y="535259"/>
                  <a:pt x="646771" y="53525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Freeform 7"/>
          <p:cNvSpPr/>
          <p:nvPr/>
        </p:nvSpPr>
        <p:spPr>
          <a:xfrm>
            <a:off x="5519854" y="1170878"/>
            <a:ext cx="312264" cy="223024"/>
          </a:xfrm>
          <a:custGeom>
            <a:avLst/>
            <a:gdLst>
              <a:gd name="connsiteX0" fmla="*/ 0 w 312264"/>
              <a:gd name="connsiteY0" fmla="*/ 100361 h 223024"/>
              <a:gd name="connsiteX1" fmla="*/ 89209 w 312264"/>
              <a:gd name="connsiteY1" fmla="*/ 122663 h 223024"/>
              <a:gd name="connsiteX2" fmla="*/ 156117 w 312264"/>
              <a:gd name="connsiteY2" fmla="*/ 156117 h 223024"/>
              <a:gd name="connsiteX3" fmla="*/ 234175 w 312264"/>
              <a:gd name="connsiteY3" fmla="*/ 223024 h 223024"/>
              <a:gd name="connsiteX4" fmla="*/ 256478 w 312264"/>
              <a:gd name="connsiteY4" fmla="*/ 189571 h 223024"/>
              <a:gd name="connsiteX5" fmla="*/ 267629 w 312264"/>
              <a:gd name="connsiteY5" fmla="*/ 144966 h 223024"/>
              <a:gd name="connsiteX6" fmla="*/ 289931 w 312264"/>
              <a:gd name="connsiteY6" fmla="*/ 78059 h 223024"/>
              <a:gd name="connsiteX7" fmla="*/ 301083 w 312264"/>
              <a:gd name="connsiteY7" fmla="*/ 44605 h 223024"/>
              <a:gd name="connsiteX8" fmla="*/ 312234 w 312264"/>
              <a:gd name="connsiteY8" fmla="*/ 0 h 223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264" h="223024">
                <a:moveTo>
                  <a:pt x="0" y="100361"/>
                </a:moveTo>
                <a:cubicBezTo>
                  <a:pt x="21206" y="104602"/>
                  <a:pt x="66350" y="111233"/>
                  <a:pt x="89209" y="122663"/>
                </a:cubicBezTo>
                <a:cubicBezTo>
                  <a:pt x="175674" y="165896"/>
                  <a:pt x="72033" y="128090"/>
                  <a:pt x="156117" y="156117"/>
                </a:cubicBezTo>
                <a:cubicBezTo>
                  <a:pt x="210199" y="210199"/>
                  <a:pt x="183226" y="189058"/>
                  <a:pt x="234175" y="223024"/>
                </a:cubicBezTo>
                <a:cubicBezTo>
                  <a:pt x="241609" y="211873"/>
                  <a:pt x="251199" y="201889"/>
                  <a:pt x="256478" y="189571"/>
                </a:cubicBezTo>
                <a:cubicBezTo>
                  <a:pt x="262515" y="175484"/>
                  <a:pt x="263225" y="159646"/>
                  <a:pt x="267629" y="144966"/>
                </a:cubicBezTo>
                <a:cubicBezTo>
                  <a:pt x="274384" y="122449"/>
                  <a:pt x="282497" y="100361"/>
                  <a:pt x="289931" y="78059"/>
                </a:cubicBezTo>
                <a:lnTo>
                  <a:pt x="301083" y="44605"/>
                </a:lnTo>
                <a:cubicBezTo>
                  <a:pt x="313409" y="7626"/>
                  <a:pt x="312234" y="22905"/>
                  <a:pt x="31223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TextBox 8"/>
          <p:cNvSpPr txBox="1"/>
          <p:nvPr/>
        </p:nvSpPr>
        <p:spPr>
          <a:xfrm>
            <a:off x="5352585" y="1429214"/>
            <a:ext cx="2668551" cy="369332"/>
          </a:xfrm>
          <a:prstGeom prst="rect">
            <a:avLst/>
          </a:prstGeom>
          <a:noFill/>
        </p:spPr>
        <p:txBody>
          <a:bodyPr wrap="none" rtlCol="0">
            <a:spAutoFit/>
          </a:bodyPr>
          <a:lstStyle/>
          <a:p>
            <a:r>
              <a:rPr lang="en-CA" dirty="0" smtClean="0"/>
              <a:t>Less snow shorter winters.</a:t>
            </a:r>
            <a:endParaRPr lang="en-CA" dirty="0"/>
          </a:p>
        </p:txBody>
      </p:sp>
      <p:sp>
        <p:nvSpPr>
          <p:cNvPr id="10" name="Freeform 9"/>
          <p:cNvSpPr/>
          <p:nvPr/>
        </p:nvSpPr>
        <p:spPr>
          <a:xfrm>
            <a:off x="3869473" y="1918010"/>
            <a:ext cx="2007220" cy="657922"/>
          </a:xfrm>
          <a:custGeom>
            <a:avLst/>
            <a:gdLst>
              <a:gd name="connsiteX0" fmla="*/ 2007220 w 2007220"/>
              <a:gd name="connsiteY0" fmla="*/ 0 h 657922"/>
              <a:gd name="connsiteX1" fmla="*/ 1929161 w 2007220"/>
              <a:gd name="connsiteY1" fmla="*/ 78058 h 657922"/>
              <a:gd name="connsiteX2" fmla="*/ 1906859 w 2007220"/>
              <a:gd name="connsiteY2" fmla="*/ 111512 h 657922"/>
              <a:gd name="connsiteX3" fmla="*/ 1851103 w 2007220"/>
              <a:gd name="connsiteY3" fmla="*/ 167268 h 657922"/>
              <a:gd name="connsiteX4" fmla="*/ 1773044 w 2007220"/>
              <a:gd name="connsiteY4" fmla="*/ 256478 h 657922"/>
              <a:gd name="connsiteX5" fmla="*/ 1761893 w 2007220"/>
              <a:gd name="connsiteY5" fmla="*/ 289931 h 657922"/>
              <a:gd name="connsiteX6" fmla="*/ 1739590 w 2007220"/>
              <a:gd name="connsiteY6" fmla="*/ 312234 h 657922"/>
              <a:gd name="connsiteX7" fmla="*/ 1706137 w 2007220"/>
              <a:gd name="connsiteY7" fmla="*/ 356839 h 657922"/>
              <a:gd name="connsiteX8" fmla="*/ 1661532 w 2007220"/>
              <a:gd name="connsiteY8" fmla="*/ 401444 h 657922"/>
              <a:gd name="connsiteX9" fmla="*/ 1605776 w 2007220"/>
              <a:gd name="connsiteY9" fmla="*/ 468351 h 657922"/>
              <a:gd name="connsiteX10" fmla="*/ 1572322 w 2007220"/>
              <a:gd name="connsiteY10" fmla="*/ 479502 h 657922"/>
              <a:gd name="connsiteX11" fmla="*/ 1516566 w 2007220"/>
              <a:gd name="connsiteY11" fmla="*/ 512956 h 657922"/>
              <a:gd name="connsiteX12" fmla="*/ 1416205 w 2007220"/>
              <a:gd name="connsiteY12" fmla="*/ 557561 h 657922"/>
              <a:gd name="connsiteX13" fmla="*/ 1326995 w 2007220"/>
              <a:gd name="connsiteY13" fmla="*/ 579863 h 657922"/>
              <a:gd name="connsiteX14" fmla="*/ 1304693 w 2007220"/>
              <a:gd name="connsiteY14" fmla="*/ 602166 h 657922"/>
              <a:gd name="connsiteX15" fmla="*/ 1204332 w 2007220"/>
              <a:gd name="connsiteY15" fmla="*/ 635619 h 657922"/>
              <a:gd name="connsiteX16" fmla="*/ 1115122 w 2007220"/>
              <a:gd name="connsiteY16" fmla="*/ 657922 h 657922"/>
              <a:gd name="connsiteX17" fmla="*/ 825190 w 2007220"/>
              <a:gd name="connsiteY17" fmla="*/ 646770 h 657922"/>
              <a:gd name="connsiteX18" fmla="*/ 713678 w 2007220"/>
              <a:gd name="connsiteY18" fmla="*/ 624468 h 657922"/>
              <a:gd name="connsiteX19" fmla="*/ 646771 w 2007220"/>
              <a:gd name="connsiteY19" fmla="*/ 613317 h 657922"/>
              <a:gd name="connsiteX20" fmla="*/ 557561 w 2007220"/>
              <a:gd name="connsiteY20" fmla="*/ 579863 h 657922"/>
              <a:gd name="connsiteX21" fmla="*/ 490654 w 2007220"/>
              <a:gd name="connsiteY21" fmla="*/ 568712 h 657922"/>
              <a:gd name="connsiteX22" fmla="*/ 434898 w 2007220"/>
              <a:gd name="connsiteY22" fmla="*/ 557561 h 657922"/>
              <a:gd name="connsiteX23" fmla="*/ 390293 w 2007220"/>
              <a:gd name="connsiteY23" fmla="*/ 546410 h 657922"/>
              <a:gd name="connsiteX24" fmla="*/ 278781 w 2007220"/>
              <a:gd name="connsiteY24" fmla="*/ 524107 h 657922"/>
              <a:gd name="connsiteX25" fmla="*/ 234176 w 2007220"/>
              <a:gd name="connsiteY25" fmla="*/ 512956 h 657922"/>
              <a:gd name="connsiteX26" fmla="*/ 133815 w 2007220"/>
              <a:gd name="connsiteY26" fmla="*/ 501805 h 657922"/>
              <a:gd name="connsiteX27" fmla="*/ 66907 w 2007220"/>
              <a:gd name="connsiteY27" fmla="*/ 490653 h 657922"/>
              <a:gd name="connsiteX28" fmla="*/ 33454 w 2007220"/>
              <a:gd name="connsiteY28" fmla="*/ 479502 h 657922"/>
              <a:gd name="connsiteX29" fmla="*/ 0 w 2007220"/>
              <a:gd name="connsiteY29" fmla="*/ 479502 h 657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007220" h="657922">
                <a:moveTo>
                  <a:pt x="2007220" y="0"/>
                </a:moveTo>
                <a:cubicBezTo>
                  <a:pt x="1981200" y="26019"/>
                  <a:pt x="1949572" y="47441"/>
                  <a:pt x="1929161" y="78058"/>
                </a:cubicBezTo>
                <a:cubicBezTo>
                  <a:pt x="1921727" y="89209"/>
                  <a:pt x="1915684" y="101426"/>
                  <a:pt x="1906859" y="111512"/>
                </a:cubicBezTo>
                <a:cubicBezTo>
                  <a:pt x="1889551" y="131293"/>
                  <a:pt x="1865683" y="145399"/>
                  <a:pt x="1851103" y="167268"/>
                </a:cubicBezTo>
                <a:cubicBezTo>
                  <a:pt x="1799064" y="245326"/>
                  <a:pt x="1828800" y="219307"/>
                  <a:pt x="1773044" y="256478"/>
                </a:cubicBezTo>
                <a:cubicBezTo>
                  <a:pt x="1769327" y="267629"/>
                  <a:pt x="1767941" y="279852"/>
                  <a:pt x="1761893" y="289931"/>
                </a:cubicBezTo>
                <a:cubicBezTo>
                  <a:pt x="1756484" y="298946"/>
                  <a:pt x="1746321" y="304157"/>
                  <a:pt x="1739590" y="312234"/>
                </a:cubicBezTo>
                <a:cubicBezTo>
                  <a:pt x="1727692" y="326512"/>
                  <a:pt x="1718375" y="342852"/>
                  <a:pt x="1706137" y="356839"/>
                </a:cubicBezTo>
                <a:cubicBezTo>
                  <a:pt x="1692291" y="372663"/>
                  <a:pt x="1673196" y="383949"/>
                  <a:pt x="1661532" y="401444"/>
                </a:cubicBezTo>
                <a:cubicBezTo>
                  <a:pt x="1645077" y="426126"/>
                  <a:pt x="1631531" y="451181"/>
                  <a:pt x="1605776" y="468351"/>
                </a:cubicBezTo>
                <a:cubicBezTo>
                  <a:pt x="1595996" y="474871"/>
                  <a:pt x="1583473" y="475785"/>
                  <a:pt x="1572322" y="479502"/>
                </a:cubicBezTo>
                <a:cubicBezTo>
                  <a:pt x="1528763" y="523063"/>
                  <a:pt x="1574468" y="484006"/>
                  <a:pt x="1516566" y="512956"/>
                </a:cubicBezTo>
                <a:cubicBezTo>
                  <a:pt x="1443342" y="549567"/>
                  <a:pt x="1531276" y="528794"/>
                  <a:pt x="1416205" y="557561"/>
                </a:cubicBezTo>
                <a:lnTo>
                  <a:pt x="1326995" y="579863"/>
                </a:lnTo>
                <a:cubicBezTo>
                  <a:pt x="1319561" y="587297"/>
                  <a:pt x="1314264" y="597815"/>
                  <a:pt x="1304693" y="602166"/>
                </a:cubicBezTo>
                <a:cubicBezTo>
                  <a:pt x="1272591" y="616758"/>
                  <a:pt x="1238910" y="628703"/>
                  <a:pt x="1204332" y="635619"/>
                </a:cubicBezTo>
                <a:cubicBezTo>
                  <a:pt x="1137050" y="649075"/>
                  <a:pt x="1166557" y="640776"/>
                  <a:pt x="1115122" y="657922"/>
                </a:cubicBezTo>
                <a:cubicBezTo>
                  <a:pt x="1018478" y="654205"/>
                  <a:pt x="921717" y="652803"/>
                  <a:pt x="825190" y="646770"/>
                </a:cubicBezTo>
                <a:cubicBezTo>
                  <a:pt x="769609" y="643296"/>
                  <a:pt x="762294" y="634191"/>
                  <a:pt x="713678" y="624468"/>
                </a:cubicBezTo>
                <a:cubicBezTo>
                  <a:pt x="691507" y="620034"/>
                  <a:pt x="669073" y="617034"/>
                  <a:pt x="646771" y="613317"/>
                </a:cubicBezTo>
                <a:cubicBezTo>
                  <a:pt x="635911" y="608973"/>
                  <a:pt x="577232" y="584234"/>
                  <a:pt x="557561" y="579863"/>
                </a:cubicBezTo>
                <a:cubicBezTo>
                  <a:pt x="535489" y="574958"/>
                  <a:pt x="512899" y="572757"/>
                  <a:pt x="490654" y="568712"/>
                </a:cubicBezTo>
                <a:cubicBezTo>
                  <a:pt x="472006" y="565322"/>
                  <a:pt x="453400" y="561672"/>
                  <a:pt x="434898" y="557561"/>
                </a:cubicBezTo>
                <a:cubicBezTo>
                  <a:pt x="419937" y="554236"/>
                  <a:pt x="405279" y="549621"/>
                  <a:pt x="390293" y="546410"/>
                </a:cubicBezTo>
                <a:cubicBezTo>
                  <a:pt x="353228" y="538467"/>
                  <a:pt x="315556" y="533301"/>
                  <a:pt x="278781" y="524107"/>
                </a:cubicBezTo>
                <a:cubicBezTo>
                  <a:pt x="263913" y="520390"/>
                  <a:pt x="249324" y="515286"/>
                  <a:pt x="234176" y="512956"/>
                </a:cubicBezTo>
                <a:cubicBezTo>
                  <a:pt x="200908" y="507838"/>
                  <a:pt x="167179" y="506254"/>
                  <a:pt x="133815" y="501805"/>
                </a:cubicBezTo>
                <a:cubicBezTo>
                  <a:pt x="111403" y="498817"/>
                  <a:pt x="88979" y="495558"/>
                  <a:pt x="66907" y="490653"/>
                </a:cubicBezTo>
                <a:cubicBezTo>
                  <a:pt x="55433" y="488103"/>
                  <a:pt x="45048" y="481434"/>
                  <a:pt x="33454" y="479502"/>
                </a:cubicBezTo>
                <a:cubicBezTo>
                  <a:pt x="22454" y="477669"/>
                  <a:pt x="11151" y="479502"/>
                  <a:pt x="0" y="47950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Freeform 10"/>
          <p:cNvSpPr/>
          <p:nvPr/>
        </p:nvSpPr>
        <p:spPr>
          <a:xfrm>
            <a:off x="3702205" y="2319454"/>
            <a:ext cx="289932" cy="301083"/>
          </a:xfrm>
          <a:custGeom>
            <a:avLst/>
            <a:gdLst>
              <a:gd name="connsiteX0" fmla="*/ 289932 w 289932"/>
              <a:gd name="connsiteY0" fmla="*/ 0 h 301083"/>
              <a:gd name="connsiteX1" fmla="*/ 200722 w 289932"/>
              <a:gd name="connsiteY1" fmla="*/ 11151 h 301083"/>
              <a:gd name="connsiteX2" fmla="*/ 89210 w 289932"/>
              <a:gd name="connsiteY2" fmla="*/ 55756 h 301083"/>
              <a:gd name="connsiteX3" fmla="*/ 66907 w 289932"/>
              <a:gd name="connsiteY3" fmla="*/ 78058 h 301083"/>
              <a:gd name="connsiteX4" fmla="*/ 0 w 289932"/>
              <a:gd name="connsiteY4" fmla="*/ 100361 h 301083"/>
              <a:gd name="connsiteX5" fmla="*/ 11151 w 289932"/>
              <a:gd name="connsiteY5" fmla="*/ 133814 h 301083"/>
              <a:gd name="connsiteX6" fmla="*/ 44605 w 289932"/>
              <a:gd name="connsiteY6" fmla="*/ 144966 h 301083"/>
              <a:gd name="connsiteX7" fmla="*/ 89210 w 289932"/>
              <a:gd name="connsiteY7" fmla="*/ 167268 h 301083"/>
              <a:gd name="connsiteX8" fmla="*/ 200722 w 289932"/>
              <a:gd name="connsiteY8" fmla="*/ 245326 h 301083"/>
              <a:gd name="connsiteX9" fmla="*/ 256478 w 289932"/>
              <a:gd name="connsiteY9" fmla="*/ 301083 h 301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9932" h="301083">
                <a:moveTo>
                  <a:pt x="289932" y="0"/>
                </a:moveTo>
                <a:cubicBezTo>
                  <a:pt x="260195" y="3717"/>
                  <a:pt x="230025" y="4872"/>
                  <a:pt x="200722" y="11151"/>
                </a:cubicBezTo>
                <a:cubicBezTo>
                  <a:pt x="173994" y="16878"/>
                  <a:pt x="115279" y="38377"/>
                  <a:pt x="89210" y="55756"/>
                </a:cubicBezTo>
                <a:cubicBezTo>
                  <a:pt x="80462" y="61588"/>
                  <a:pt x="76311" y="73356"/>
                  <a:pt x="66907" y="78058"/>
                </a:cubicBezTo>
                <a:cubicBezTo>
                  <a:pt x="45880" y="88571"/>
                  <a:pt x="0" y="100361"/>
                  <a:pt x="0" y="100361"/>
                </a:cubicBezTo>
                <a:cubicBezTo>
                  <a:pt x="3717" y="111512"/>
                  <a:pt x="2840" y="125503"/>
                  <a:pt x="11151" y="133814"/>
                </a:cubicBezTo>
                <a:cubicBezTo>
                  <a:pt x="19463" y="142126"/>
                  <a:pt x="33801" y="140336"/>
                  <a:pt x="44605" y="144966"/>
                </a:cubicBezTo>
                <a:cubicBezTo>
                  <a:pt x="59884" y="151514"/>
                  <a:pt x="74956" y="158715"/>
                  <a:pt x="89210" y="167268"/>
                </a:cubicBezTo>
                <a:cubicBezTo>
                  <a:pt x="108307" y="178726"/>
                  <a:pt x="178546" y="225922"/>
                  <a:pt x="200722" y="245326"/>
                </a:cubicBezTo>
                <a:cubicBezTo>
                  <a:pt x="200757" y="245356"/>
                  <a:pt x="242531" y="287135"/>
                  <a:pt x="256478" y="30108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extBox 11"/>
          <p:cNvSpPr txBox="1"/>
          <p:nvPr/>
        </p:nvSpPr>
        <p:spPr>
          <a:xfrm>
            <a:off x="2057400" y="1798546"/>
            <a:ext cx="3260573" cy="646331"/>
          </a:xfrm>
          <a:prstGeom prst="rect">
            <a:avLst/>
          </a:prstGeom>
          <a:noFill/>
        </p:spPr>
        <p:txBody>
          <a:bodyPr wrap="none" rtlCol="0">
            <a:spAutoFit/>
          </a:bodyPr>
          <a:lstStyle/>
          <a:p>
            <a:r>
              <a:rPr lang="en-CA" dirty="0" smtClean="0"/>
              <a:t>Earth’s surface has lower</a:t>
            </a:r>
          </a:p>
          <a:p>
            <a:r>
              <a:rPr lang="en-CA" dirty="0" smtClean="0"/>
              <a:t>albedo, more energy is absorbed</a:t>
            </a:r>
            <a:endParaRPr lang="en-CA" dirty="0"/>
          </a:p>
        </p:txBody>
      </p:sp>
      <p:sp>
        <p:nvSpPr>
          <p:cNvPr id="13" name="Freeform 12"/>
          <p:cNvSpPr/>
          <p:nvPr/>
        </p:nvSpPr>
        <p:spPr>
          <a:xfrm>
            <a:off x="3033132" y="901888"/>
            <a:ext cx="490653" cy="815400"/>
          </a:xfrm>
          <a:custGeom>
            <a:avLst/>
            <a:gdLst>
              <a:gd name="connsiteX0" fmla="*/ 0 w 490653"/>
              <a:gd name="connsiteY0" fmla="*/ 815400 h 815400"/>
              <a:gd name="connsiteX1" fmla="*/ 11151 w 490653"/>
              <a:gd name="connsiteY1" fmla="*/ 447410 h 815400"/>
              <a:gd name="connsiteX2" fmla="*/ 33453 w 490653"/>
              <a:gd name="connsiteY2" fmla="*/ 425107 h 815400"/>
              <a:gd name="connsiteX3" fmla="*/ 78058 w 490653"/>
              <a:gd name="connsiteY3" fmla="*/ 358200 h 815400"/>
              <a:gd name="connsiteX4" fmla="*/ 111512 w 490653"/>
              <a:gd name="connsiteY4" fmla="*/ 302444 h 815400"/>
              <a:gd name="connsiteX5" fmla="*/ 122663 w 490653"/>
              <a:gd name="connsiteY5" fmla="*/ 268990 h 815400"/>
              <a:gd name="connsiteX6" fmla="*/ 211873 w 490653"/>
              <a:gd name="connsiteY6" fmla="*/ 157478 h 815400"/>
              <a:gd name="connsiteX7" fmla="*/ 234175 w 490653"/>
              <a:gd name="connsiteY7" fmla="*/ 135175 h 815400"/>
              <a:gd name="connsiteX8" fmla="*/ 267629 w 490653"/>
              <a:gd name="connsiteY8" fmla="*/ 124024 h 815400"/>
              <a:gd name="connsiteX9" fmla="*/ 312234 w 490653"/>
              <a:gd name="connsiteY9" fmla="*/ 90571 h 815400"/>
              <a:gd name="connsiteX10" fmla="*/ 345688 w 490653"/>
              <a:gd name="connsiteY10" fmla="*/ 57117 h 815400"/>
              <a:gd name="connsiteX11" fmla="*/ 379141 w 490653"/>
              <a:gd name="connsiteY11" fmla="*/ 45966 h 815400"/>
              <a:gd name="connsiteX12" fmla="*/ 457200 w 490653"/>
              <a:gd name="connsiteY12" fmla="*/ 1361 h 815400"/>
              <a:gd name="connsiteX13" fmla="*/ 490653 w 490653"/>
              <a:gd name="connsiteY13" fmla="*/ 1361 h 81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90653" h="815400">
                <a:moveTo>
                  <a:pt x="0" y="815400"/>
                </a:moveTo>
                <a:cubicBezTo>
                  <a:pt x="3717" y="692737"/>
                  <a:pt x="671" y="569681"/>
                  <a:pt x="11151" y="447410"/>
                </a:cubicBezTo>
                <a:cubicBezTo>
                  <a:pt x="12049" y="436935"/>
                  <a:pt x="27145" y="433518"/>
                  <a:pt x="33453" y="425107"/>
                </a:cubicBezTo>
                <a:cubicBezTo>
                  <a:pt x="49535" y="403664"/>
                  <a:pt x="78058" y="358200"/>
                  <a:pt x="78058" y="358200"/>
                </a:cubicBezTo>
                <a:cubicBezTo>
                  <a:pt x="109647" y="263430"/>
                  <a:pt x="65590" y="378979"/>
                  <a:pt x="111512" y="302444"/>
                </a:cubicBezTo>
                <a:cubicBezTo>
                  <a:pt x="117560" y="292365"/>
                  <a:pt x="116955" y="279265"/>
                  <a:pt x="122663" y="268990"/>
                </a:cubicBezTo>
                <a:cubicBezTo>
                  <a:pt x="157831" y="205687"/>
                  <a:pt x="164867" y="204484"/>
                  <a:pt x="211873" y="157478"/>
                </a:cubicBezTo>
                <a:cubicBezTo>
                  <a:pt x="219307" y="150044"/>
                  <a:pt x="224201" y="138500"/>
                  <a:pt x="234175" y="135175"/>
                </a:cubicBezTo>
                <a:lnTo>
                  <a:pt x="267629" y="124024"/>
                </a:lnTo>
                <a:cubicBezTo>
                  <a:pt x="282497" y="112873"/>
                  <a:pt x="298123" y="102666"/>
                  <a:pt x="312234" y="90571"/>
                </a:cubicBezTo>
                <a:cubicBezTo>
                  <a:pt x="324208" y="80308"/>
                  <a:pt x="332566" y="65865"/>
                  <a:pt x="345688" y="57117"/>
                </a:cubicBezTo>
                <a:cubicBezTo>
                  <a:pt x="355468" y="50597"/>
                  <a:pt x="367990" y="49683"/>
                  <a:pt x="379141" y="45966"/>
                </a:cubicBezTo>
                <a:cubicBezTo>
                  <a:pt x="400763" y="31551"/>
                  <a:pt x="432439" y="8436"/>
                  <a:pt x="457200" y="1361"/>
                </a:cubicBezTo>
                <a:cubicBezTo>
                  <a:pt x="467922" y="-1702"/>
                  <a:pt x="479502" y="1361"/>
                  <a:pt x="490653" y="136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Freeform 13"/>
          <p:cNvSpPr/>
          <p:nvPr/>
        </p:nvSpPr>
        <p:spPr>
          <a:xfrm>
            <a:off x="3356517" y="878011"/>
            <a:ext cx="253369" cy="248262"/>
          </a:xfrm>
          <a:custGeom>
            <a:avLst/>
            <a:gdLst>
              <a:gd name="connsiteX0" fmla="*/ 0 w 253369"/>
              <a:gd name="connsiteY0" fmla="*/ 2935 h 248262"/>
              <a:gd name="connsiteX1" fmla="*/ 245327 w 253369"/>
              <a:gd name="connsiteY1" fmla="*/ 14087 h 248262"/>
              <a:gd name="connsiteX2" fmla="*/ 234176 w 253369"/>
              <a:gd name="connsiteY2" fmla="*/ 80994 h 248262"/>
              <a:gd name="connsiteX3" fmla="*/ 178420 w 253369"/>
              <a:gd name="connsiteY3" fmla="*/ 181355 h 248262"/>
              <a:gd name="connsiteX4" fmla="*/ 156117 w 253369"/>
              <a:gd name="connsiteY4" fmla="*/ 203657 h 248262"/>
              <a:gd name="connsiteX5" fmla="*/ 144966 w 253369"/>
              <a:gd name="connsiteY5" fmla="*/ 248262 h 248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3369" h="248262">
                <a:moveTo>
                  <a:pt x="0" y="2935"/>
                </a:moveTo>
                <a:cubicBezTo>
                  <a:pt x="81776" y="6652"/>
                  <a:pt x="167668" y="-11800"/>
                  <a:pt x="245327" y="14087"/>
                </a:cubicBezTo>
                <a:cubicBezTo>
                  <a:pt x="266777" y="21237"/>
                  <a:pt x="239081" y="58922"/>
                  <a:pt x="234176" y="80994"/>
                </a:cubicBezTo>
                <a:cubicBezTo>
                  <a:pt x="226164" y="117049"/>
                  <a:pt x="203056" y="156720"/>
                  <a:pt x="178420" y="181355"/>
                </a:cubicBezTo>
                <a:lnTo>
                  <a:pt x="156117" y="203657"/>
                </a:lnTo>
                <a:cubicBezTo>
                  <a:pt x="143791" y="240637"/>
                  <a:pt x="144966" y="225356"/>
                  <a:pt x="144966" y="24826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TextBox 14"/>
          <p:cNvSpPr txBox="1"/>
          <p:nvPr/>
        </p:nvSpPr>
        <p:spPr>
          <a:xfrm>
            <a:off x="582104" y="2895600"/>
            <a:ext cx="8561896" cy="1015663"/>
          </a:xfrm>
          <a:prstGeom prst="rect">
            <a:avLst/>
          </a:prstGeom>
          <a:noFill/>
        </p:spPr>
        <p:txBody>
          <a:bodyPr wrap="none" rtlCol="0">
            <a:spAutoFit/>
          </a:bodyPr>
          <a:lstStyle/>
          <a:p>
            <a:pPr marL="342900" indent="-342900">
              <a:buFont typeface="Arial" pitchFamily="34" charset="0"/>
              <a:buChar char="•"/>
            </a:pPr>
            <a:r>
              <a:rPr lang="en-CA" sz="2000" dirty="0" smtClean="0"/>
              <a:t>The snow-temperature feedback cycle works the opposite way.  If more snow</a:t>
            </a:r>
          </a:p>
          <a:p>
            <a:r>
              <a:rPr lang="en-CA" sz="2000" dirty="0" smtClean="0"/>
              <a:t>would cover Earth’s surface, reflecting more of the Sun’s radiation.  The </a:t>
            </a:r>
          </a:p>
          <a:p>
            <a:r>
              <a:rPr lang="en-CA" sz="2000" dirty="0" smtClean="0"/>
              <a:t>Temperature would continue to drop.</a:t>
            </a:r>
            <a:endParaRPr lang="en-CA" sz="2000" dirty="0"/>
          </a:p>
        </p:txBody>
      </p:sp>
    </p:spTree>
    <p:extLst>
      <p:ext uri="{BB962C8B-B14F-4D97-AF65-F5344CB8AC3E}">
        <p14:creationId xmlns:p14="http://schemas.microsoft.com/office/powerpoint/2010/main" val="12338573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CA" b="1" dirty="0" smtClean="0"/>
              <a:t>The Oxygen Cycle</a:t>
            </a:r>
            <a:endParaRPr lang="en-CA" b="1" dirty="0"/>
          </a:p>
        </p:txBody>
      </p:sp>
      <p:sp>
        <p:nvSpPr>
          <p:cNvPr id="3" name="Content Placeholder 2"/>
          <p:cNvSpPr>
            <a:spLocks noGrp="1"/>
          </p:cNvSpPr>
          <p:nvPr>
            <p:ph idx="1"/>
          </p:nvPr>
        </p:nvSpPr>
        <p:spPr>
          <a:xfrm>
            <a:off x="457200" y="914400"/>
            <a:ext cx="8229600" cy="5211763"/>
          </a:xfrm>
        </p:spPr>
        <p:txBody>
          <a:bodyPr>
            <a:normAutofit lnSpcReduction="10000"/>
          </a:bodyPr>
          <a:lstStyle/>
          <a:p>
            <a:r>
              <a:rPr lang="en-CA" sz="2000" dirty="0" smtClean="0"/>
              <a:t>Oxygen can be found in living things, in the atmosphere, in the water, and in many types of rock.</a:t>
            </a:r>
          </a:p>
          <a:p>
            <a:r>
              <a:rPr lang="en-CA" sz="2000" dirty="0" smtClean="0"/>
              <a:t>Most of the oxygen is stored in the rock of the lithosphere.</a:t>
            </a:r>
          </a:p>
          <a:p>
            <a:r>
              <a:rPr lang="en-CA" sz="2000" dirty="0" smtClean="0"/>
              <a:t>The oxygen cycles consist of the movement of oxygen gas from living things into the atmosphere through photosynthesis, and then back into living things through cellular respiration.</a:t>
            </a:r>
          </a:p>
          <a:p>
            <a:pPr marL="0" indent="0">
              <a:buNone/>
            </a:pPr>
            <a:endParaRPr lang="en-CA" sz="2000" b="1" dirty="0" smtClean="0"/>
          </a:p>
          <a:p>
            <a:pPr marL="0" indent="0">
              <a:buNone/>
            </a:pPr>
            <a:r>
              <a:rPr lang="en-CA" sz="2800" b="1" dirty="0" smtClean="0"/>
              <a:t>Ozone</a:t>
            </a:r>
          </a:p>
          <a:p>
            <a:endParaRPr lang="en-CA" sz="2000" dirty="0"/>
          </a:p>
          <a:p>
            <a:r>
              <a:rPr lang="en-CA" sz="2000" dirty="0" smtClean="0"/>
              <a:t>The presence of atmospheric oxygen has led to the formation of </a:t>
            </a:r>
            <a:r>
              <a:rPr lang="en-CA" sz="2000" u="sng" dirty="0" smtClean="0"/>
              <a:t>ozone</a:t>
            </a:r>
            <a:r>
              <a:rPr lang="en-CA" sz="2000" dirty="0" smtClean="0"/>
              <a:t> and the </a:t>
            </a:r>
            <a:r>
              <a:rPr lang="en-CA" sz="2000" u="sng" dirty="0" smtClean="0"/>
              <a:t>ozone layer</a:t>
            </a:r>
            <a:r>
              <a:rPr lang="en-CA" sz="2000" dirty="0" smtClean="0"/>
              <a:t> within the </a:t>
            </a:r>
            <a:r>
              <a:rPr lang="en-CA" sz="2000" u="sng" dirty="0" smtClean="0"/>
              <a:t>stratosphere.</a:t>
            </a:r>
            <a:endParaRPr lang="en-CA" sz="2000" dirty="0" smtClean="0"/>
          </a:p>
          <a:p>
            <a:r>
              <a:rPr lang="en-CA" sz="2000" dirty="0" smtClean="0"/>
              <a:t>The ozone layer is extremely important to modern life as it absorbs harmful </a:t>
            </a:r>
            <a:r>
              <a:rPr lang="en-CA" sz="2000" u="sng" dirty="0" smtClean="0"/>
              <a:t>ultraviolet</a:t>
            </a:r>
            <a:r>
              <a:rPr lang="en-CA" sz="2000" dirty="0" smtClean="0"/>
              <a:t> radiation.</a:t>
            </a:r>
          </a:p>
          <a:p>
            <a:r>
              <a:rPr lang="en-CA" sz="2000" dirty="0" smtClean="0"/>
              <a:t>As a result, nearly 99% of the UV striking the atmosphere never reaches Earth’s surface.</a:t>
            </a:r>
          </a:p>
          <a:p>
            <a:pPr marL="0" indent="0">
              <a:buNone/>
            </a:pPr>
            <a:endParaRPr lang="en-CA" sz="2000" dirty="0"/>
          </a:p>
        </p:txBody>
      </p:sp>
    </p:spTree>
    <p:extLst>
      <p:ext uri="{BB962C8B-B14F-4D97-AF65-F5344CB8AC3E}">
        <p14:creationId xmlns:p14="http://schemas.microsoft.com/office/powerpoint/2010/main" val="11769168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CA" dirty="0"/>
          </a:p>
        </p:txBody>
      </p:sp>
      <p:sp>
        <p:nvSpPr>
          <p:cNvPr id="3" name="Content Placeholder 2"/>
          <p:cNvSpPr>
            <a:spLocks noGrp="1"/>
          </p:cNvSpPr>
          <p:nvPr>
            <p:ph idx="1"/>
          </p:nvPr>
        </p:nvSpPr>
        <p:spPr>
          <a:xfrm>
            <a:off x="457200" y="457200"/>
            <a:ext cx="8229600" cy="5668963"/>
          </a:xfrm>
        </p:spPr>
        <p:txBody>
          <a:bodyPr>
            <a:normAutofit/>
          </a:bodyPr>
          <a:lstStyle/>
          <a:p>
            <a:r>
              <a:rPr lang="en-CA" sz="2000" dirty="0" smtClean="0"/>
              <a:t>However, studies indicate that the ozone layer is being depleted.  The identification of ozone holes above Antarctica and the Canadian Arctic and the concurrent increase in skin cancers and eye problems associated with ultraviolet radiation are raising much concern among ecologists and the general public.</a:t>
            </a:r>
          </a:p>
          <a:p>
            <a:endParaRPr lang="en-CA" sz="2000" dirty="0" smtClean="0"/>
          </a:p>
          <a:p>
            <a:r>
              <a:rPr lang="en-CA" sz="2000" dirty="0" smtClean="0"/>
              <a:t>Most of the problem has been a result of </a:t>
            </a:r>
            <a:r>
              <a:rPr lang="en-CA" sz="2000" dirty="0" err="1" smtClean="0"/>
              <a:t>chloroflourocarbons</a:t>
            </a:r>
            <a:r>
              <a:rPr lang="en-CA" sz="2000" dirty="0" smtClean="0"/>
              <a:t> (CFCs) released into the atmosphere.</a:t>
            </a:r>
          </a:p>
          <a:p>
            <a:pPr marL="0" indent="0">
              <a:buNone/>
            </a:pPr>
            <a:endParaRPr lang="en-CA" sz="2000" dirty="0" smtClean="0"/>
          </a:p>
          <a:p>
            <a:r>
              <a:rPr lang="en-CA" sz="2000" dirty="0" smtClean="0"/>
              <a:t>They are odorless compounds that have been widely used as </a:t>
            </a:r>
            <a:r>
              <a:rPr lang="en-CA" sz="2000" dirty="0" err="1" smtClean="0"/>
              <a:t>propellents</a:t>
            </a:r>
            <a:r>
              <a:rPr lang="en-CA" sz="2000" dirty="0" smtClean="0"/>
              <a:t> in aerosol cans and as coolants in air conditioners, refrigerators, and freezers, and are also the waste products in the manufacturing of some foam plastics.</a:t>
            </a:r>
          </a:p>
          <a:p>
            <a:pPr marL="0" indent="0">
              <a:buNone/>
            </a:pPr>
            <a:endParaRPr lang="en-CA" sz="2000" dirty="0" smtClean="0"/>
          </a:p>
          <a:p>
            <a:r>
              <a:rPr lang="en-CA" sz="2000" dirty="0" smtClean="0"/>
              <a:t>Each CFC released is capable of reacting with and breaking down thousands of ozone molecules (O3).</a:t>
            </a:r>
          </a:p>
        </p:txBody>
      </p:sp>
    </p:spTree>
    <p:extLst>
      <p:ext uri="{BB962C8B-B14F-4D97-AF65-F5344CB8AC3E}">
        <p14:creationId xmlns:p14="http://schemas.microsoft.com/office/powerpoint/2010/main" val="834902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CA" dirty="0"/>
          </a:p>
        </p:txBody>
      </p:sp>
      <p:sp>
        <p:nvSpPr>
          <p:cNvPr id="3" name="Content Placeholder 2"/>
          <p:cNvSpPr>
            <a:spLocks noGrp="1"/>
          </p:cNvSpPr>
          <p:nvPr>
            <p:ph idx="1"/>
          </p:nvPr>
        </p:nvSpPr>
        <p:spPr>
          <a:xfrm>
            <a:off x="457200" y="457200"/>
            <a:ext cx="8229600" cy="5668963"/>
          </a:xfrm>
        </p:spPr>
        <p:txBody>
          <a:bodyPr>
            <a:normAutofit/>
          </a:bodyPr>
          <a:lstStyle/>
          <a:p>
            <a:r>
              <a:rPr lang="en-CA" sz="2000" smtClean="0"/>
              <a:t>The rate at which the ozone layer is decreasing has alarmed the world scientific community.  Predictions that as much as 60% of the ozone layer will be destroyed by the middle of the century are not uncommon.  Many countries have begun to take action on the problem by either banning or reducing freon-based propellants in aerosol cans, and by modifying the methods of producing plastic foam that produce chlorofluorocarbons.  Canada has been heavily involved in international negotiations with countries that produce and release ozone-depleting materials.  The </a:t>
            </a:r>
            <a:r>
              <a:rPr lang="en-CA" sz="2000" i="1" smtClean="0"/>
              <a:t>Montreal Protocol</a:t>
            </a:r>
            <a:r>
              <a:rPr lang="en-CA" sz="2000" smtClean="0"/>
              <a:t>, an international treaty, was signed in 1987 by over 31 members of the United Nations.  Although a total ban on ozone-depelting products has not yet been attained, several governments have set up timetables for cutting emissions by specific percentages over a period of time.  The first steps have been taken to correct the ozone problem.  Whether the treaty will have a major effect or simply slow down a potentially disastrous situation is not yet known.</a:t>
            </a:r>
            <a:endParaRPr lang="en-CA" sz="2000" dirty="0"/>
          </a:p>
        </p:txBody>
      </p:sp>
      <p:sp>
        <p:nvSpPr>
          <p:cNvPr id="4" name="Rectangle 3"/>
          <p:cNvSpPr/>
          <p:nvPr/>
        </p:nvSpPr>
        <p:spPr>
          <a:xfrm>
            <a:off x="1143000" y="5715000"/>
            <a:ext cx="3094373" cy="369332"/>
          </a:xfrm>
          <a:prstGeom prst="rect">
            <a:avLst/>
          </a:prstGeom>
        </p:spPr>
        <p:txBody>
          <a:bodyPr wrap="none">
            <a:spAutoFit/>
          </a:bodyPr>
          <a:lstStyle/>
          <a:p>
            <a:r>
              <a:rPr lang="en-US" dirty="0"/>
              <a:t>http://youtu.be/WKrPd-8CJBM</a:t>
            </a:r>
          </a:p>
        </p:txBody>
      </p:sp>
    </p:spTree>
    <p:extLst>
      <p:ext uri="{BB962C8B-B14F-4D97-AF65-F5344CB8AC3E}">
        <p14:creationId xmlns:p14="http://schemas.microsoft.com/office/powerpoint/2010/main" val="323900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lnSpcReduction="10000"/>
          </a:bodyPr>
          <a:lstStyle/>
          <a:p>
            <a:r>
              <a:rPr lang="en-US" sz="2000" dirty="0" smtClean="0"/>
              <a:t>We can subdivide the Earth system into:</a:t>
            </a:r>
          </a:p>
          <a:p>
            <a:pPr lvl="1"/>
            <a:r>
              <a:rPr lang="en-US" sz="1600" dirty="0" smtClean="0"/>
              <a:t>Atmosphere</a:t>
            </a:r>
          </a:p>
          <a:p>
            <a:pPr lvl="1"/>
            <a:r>
              <a:rPr lang="en-US" sz="1600" dirty="0" smtClean="0"/>
              <a:t>Hydrosphere</a:t>
            </a:r>
          </a:p>
          <a:p>
            <a:pPr lvl="1"/>
            <a:r>
              <a:rPr lang="en-US" sz="1600" dirty="0" smtClean="0"/>
              <a:t>Lithosphere</a:t>
            </a:r>
          </a:p>
          <a:p>
            <a:pPr lvl="1"/>
            <a:r>
              <a:rPr lang="en-US" sz="1600" dirty="0" smtClean="0"/>
              <a:t>Biosphere</a:t>
            </a:r>
            <a:endParaRPr lang="en-US" sz="1600" dirty="0"/>
          </a:p>
          <a:p>
            <a:pPr lvl="1"/>
            <a:endParaRPr lang="en-US" sz="1600" dirty="0" smtClean="0"/>
          </a:p>
          <a:p>
            <a:pPr marL="457200" lvl="1" indent="0">
              <a:buNone/>
            </a:pPr>
            <a:r>
              <a:rPr lang="en-US" sz="2000" dirty="0"/>
              <a:t>T</a:t>
            </a:r>
            <a:r>
              <a:rPr lang="en-US" sz="2000" dirty="0" smtClean="0"/>
              <a:t>he movement of matter (example carbon) between these parts of the system is a biogeochemical cycle.</a:t>
            </a:r>
            <a:endParaRPr lang="en-US" sz="1600" dirty="0"/>
          </a:p>
          <a:p>
            <a:pPr marL="457200" lvl="1" indent="0">
              <a:buNone/>
            </a:pPr>
            <a:endParaRPr lang="en-US" sz="1600" dirty="0" smtClean="0"/>
          </a:p>
          <a:p>
            <a:pPr marL="457200" lvl="1" indent="0">
              <a:buNone/>
            </a:pPr>
            <a:r>
              <a:rPr lang="en-US" sz="1600" b="1" dirty="0" smtClean="0"/>
              <a:t>Macronutrients: </a:t>
            </a:r>
            <a:r>
              <a:rPr lang="en-US" sz="1600" dirty="0" smtClean="0"/>
              <a:t>required in relatively large amounts</a:t>
            </a:r>
          </a:p>
          <a:p>
            <a:pPr lvl="1"/>
            <a:r>
              <a:rPr lang="en-US" sz="1600" dirty="0" smtClean="0"/>
              <a:t>Carbon</a:t>
            </a:r>
          </a:p>
          <a:p>
            <a:pPr lvl="1"/>
            <a:r>
              <a:rPr lang="en-US" sz="1600" dirty="0" smtClean="0"/>
              <a:t>Hydrogen</a:t>
            </a:r>
          </a:p>
          <a:p>
            <a:pPr lvl="1"/>
            <a:r>
              <a:rPr lang="en-US" sz="1600" dirty="0"/>
              <a:t>o</a:t>
            </a:r>
            <a:r>
              <a:rPr lang="en-US" sz="1600" dirty="0" smtClean="0"/>
              <a:t>xygen</a:t>
            </a:r>
          </a:p>
          <a:p>
            <a:pPr lvl="1"/>
            <a:r>
              <a:rPr lang="en-US" sz="1600" dirty="0" smtClean="0"/>
              <a:t>Nitrogen</a:t>
            </a:r>
          </a:p>
          <a:p>
            <a:pPr lvl="1"/>
            <a:r>
              <a:rPr lang="en-US" sz="1600" dirty="0" smtClean="0"/>
              <a:t>Phosphorous</a:t>
            </a:r>
          </a:p>
          <a:p>
            <a:pPr lvl="1"/>
            <a:r>
              <a:rPr lang="en-US" sz="1600" dirty="0" smtClean="0"/>
              <a:t>Sulfur</a:t>
            </a:r>
          </a:p>
          <a:p>
            <a:pPr lvl="1"/>
            <a:r>
              <a:rPr lang="en-US" sz="1600" dirty="0" smtClean="0"/>
              <a:t>Potassium</a:t>
            </a:r>
          </a:p>
          <a:p>
            <a:pPr lvl="1"/>
            <a:r>
              <a:rPr lang="en-US" sz="1600" dirty="0" smtClean="0"/>
              <a:t>Calcium</a:t>
            </a:r>
          </a:p>
          <a:p>
            <a:pPr lvl="1"/>
            <a:r>
              <a:rPr lang="en-US" sz="1600" dirty="0" smtClean="0"/>
              <a:t>Iron</a:t>
            </a:r>
          </a:p>
          <a:p>
            <a:pPr lvl="1"/>
            <a:r>
              <a:rPr lang="en-US" sz="1600" dirty="0" smtClean="0"/>
              <a:t>magnesium</a:t>
            </a:r>
          </a:p>
          <a:p>
            <a:pPr lvl="1"/>
            <a:endParaRPr lang="en-US" sz="2000" dirty="0" smtClean="0"/>
          </a:p>
        </p:txBody>
      </p:sp>
    </p:spTree>
    <p:extLst>
      <p:ext uri="{BB962C8B-B14F-4D97-AF65-F5344CB8AC3E}">
        <p14:creationId xmlns:p14="http://schemas.microsoft.com/office/powerpoint/2010/main" val="3877275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2000" b="1" dirty="0" smtClean="0"/>
              <a:t>Micronutrients: </a:t>
            </a:r>
            <a:r>
              <a:rPr lang="en-US" sz="2000" dirty="0" smtClean="0"/>
              <a:t>required in very small amounts, (but still necessary)</a:t>
            </a:r>
          </a:p>
          <a:p>
            <a:pPr marL="0" indent="0">
              <a:buNone/>
            </a:pPr>
            <a:r>
              <a:rPr lang="en-US" sz="2000" dirty="0"/>
              <a:t>	</a:t>
            </a:r>
            <a:endParaRPr lang="en-US" sz="2000" dirty="0" smtClean="0"/>
          </a:p>
          <a:p>
            <a:pPr marL="0" indent="0">
              <a:buNone/>
            </a:pPr>
            <a:r>
              <a:rPr lang="en-US" sz="2000" dirty="0"/>
              <a:t>	</a:t>
            </a:r>
            <a:r>
              <a:rPr lang="en-US" sz="2000" dirty="0" smtClean="0"/>
              <a:t>boron (green plants)</a:t>
            </a:r>
          </a:p>
          <a:p>
            <a:pPr marL="457200" lvl="1" indent="0">
              <a:buNone/>
            </a:pPr>
            <a:r>
              <a:rPr lang="en-US" sz="1600" dirty="0" smtClean="0"/>
              <a:t>       </a:t>
            </a:r>
            <a:r>
              <a:rPr lang="en-US" sz="2000" dirty="0" smtClean="0"/>
              <a:t>	copper (some enzymes)</a:t>
            </a:r>
          </a:p>
          <a:p>
            <a:pPr marL="457200" lvl="1" indent="0">
              <a:buNone/>
            </a:pPr>
            <a:r>
              <a:rPr lang="en-US" sz="2000" dirty="0"/>
              <a:t>	</a:t>
            </a:r>
            <a:r>
              <a:rPr lang="en-US" sz="2000" dirty="0" smtClean="0"/>
              <a:t>molybdenum (nitrogen-fixing bacteria)</a:t>
            </a:r>
          </a:p>
          <a:p>
            <a:pPr marL="457200" lvl="1" indent="0">
              <a:buNone/>
            </a:pPr>
            <a:endParaRPr lang="en-US" sz="2000" dirty="0"/>
          </a:p>
          <a:p>
            <a:pPr marL="457200" lvl="1" indent="0">
              <a:buNone/>
            </a:pPr>
            <a:endParaRPr lang="en-US" sz="2000" dirty="0" smtClean="0"/>
          </a:p>
          <a:p>
            <a:pPr marL="457200" lvl="1" indent="0">
              <a:buNone/>
            </a:pPr>
            <a:endParaRPr lang="en-US" sz="2000" dirty="0"/>
          </a:p>
          <a:p>
            <a:pPr marL="457200" lvl="1" indent="0">
              <a:buNone/>
            </a:pPr>
            <a:endParaRPr lang="en-US" sz="2000" dirty="0" smtClean="0"/>
          </a:p>
          <a:p>
            <a:pPr marL="457200" lvl="1" indent="0">
              <a:buNone/>
            </a:pPr>
            <a:r>
              <a:rPr lang="en-US" sz="2000" dirty="0" smtClean="0"/>
              <a:t>Biogeochemical cycles are part of the larger cycles that describe the functioning of the whole Earth.</a:t>
            </a:r>
          </a:p>
        </p:txBody>
      </p:sp>
    </p:spTree>
    <p:extLst>
      <p:ext uri="{BB962C8B-B14F-4D97-AF65-F5344CB8AC3E}">
        <p14:creationId xmlns:p14="http://schemas.microsoft.com/office/powerpoint/2010/main" val="2138860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2000" b="1" dirty="0" smtClean="0"/>
              <a:t>The Carbon Cycle and the Oxygen Cycle</a:t>
            </a:r>
          </a:p>
          <a:p>
            <a:pPr marL="0" indent="0">
              <a:buNone/>
            </a:pPr>
            <a:endParaRPr lang="en-US" sz="2000" dirty="0"/>
          </a:p>
          <a:p>
            <a:r>
              <a:rPr lang="en-US" sz="2000" dirty="0" smtClean="0"/>
              <a:t>Carbon (C) is the basis of life on Earth.</a:t>
            </a:r>
          </a:p>
          <a:p>
            <a:r>
              <a:rPr lang="en-US" sz="2000" dirty="0" smtClean="0"/>
              <a:t>Scientists consider 99.9% of all organisms on the planet to be carbon based life.  Those organisms need carbon to survive.</a:t>
            </a:r>
          </a:p>
          <a:p>
            <a:r>
              <a:rPr lang="en-US" sz="2000" dirty="0" smtClean="0"/>
              <a:t>Whether the carbon is in the form of a sugar or carbon dioxide gas, we all need it.</a:t>
            </a:r>
          </a:p>
          <a:p>
            <a:r>
              <a:rPr lang="en-US" sz="2000" dirty="0" smtClean="0"/>
              <a:t>Unlike energy, carbon is continuously cycled and reused.  The Earth only has a fixed amount of carbon.  The </a:t>
            </a:r>
            <a:r>
              <a:rPr lang="en-US" sz="2000" b="1" dirty="0" smtClean="0"/>
              <a:t>carbon cycle</a:t>
            </a:r>
            <a:r>
              <a:rPr lang="en-US" sz="2000" dirty="0" smtClean="0"/>
              <a:t> is the ultimate form of </a:t>
            </a:r>
            <a:r>
              <a:rPr lang="en-US" sz="2000" b="1" dirty="0" smtClean="0"/>
              <a:t>recycling.</a:t>
            </a:r>
            <a:endParaRPr lang="en-US" sz="2000" dirty="0"/>
          </a:p>
        </p:txBody>
      </p:sp>
      <p:pic>
        <p:nvPicPr>
          <p:cNvPr id="1026" name="Picture 2" descr="http://animals.pawnation.com/DM-Resize/photos.demandstudios.com/getty/article/129/166/86502828.jpg?w=600&amp;h=600&amp;keep_rati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733800"/>
            <a:ext cx="4090988" cy="27273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105400" y="4191000"/>
            <a:ext cx="3346814" cy="707886"/>
          </a:xfrm>
          <a:prstGeom prst="rect">
            <a:avLst/>
          </a:prstGeom>
          <a:noFill/>
        </p:spPr>
        <p:txBody>
          <a:bodyPr wrap="none" rtlCol="0">
            <a:spAutoFit/>
          </a:bodyPr>
          <a:lstStyle/>
          <a:p>
            <a:r>
              <a:rPr lang="en-US" sz="2000" dirty="0" smtClean="0"/>
              <a:t>Plants pull carbon from the air</a:t>
            </a:r>
          </a:p>
          <a:p>
            <a:r>
              <a:rPr lang="en-US" sz="2000" dirty="0"/>
              <a:t>a</a:t>
            </a:r>
            <a:r>
              <a:rPr lang="en-US" sz="2000" dirty="0" smtClean="0"/>
              <a:t>nd animals eat the plants.</a:t>
            </a:r>
            <a:endParaRPr lang="en-US" sz="2000" dirty="0"/>
          </a:p>
        </p:txBody>
      </p:sp>
    </p:spTree>
    <p:extLst>
      <p:ext uri="{BB962C8B-B14F-4D97-AF65-F5344CB8AC3E}">
        <p14:creationId xmlns:p14="http://schemas.microsoft.com/office/powerpoint/2010/main" val="1417665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Carbon Cycle</a:t>
            </a:r>
            <a:endParaRPr lang="en-US" sz="2400" b="1" dirty="0"/>
          </a:p>
        </p:txBody>
      </p:sp>
      <p:sp>
        <p:nvSpPr>
          <p:cNvPr id="3" name="Content Placeholder 2"/>
          <p:cNvSpPr>
            <a:spLocks noGrp="1"/>
          </p:cNvSpPr>
          <p:nvPr>
            <p:ph idx="1"/>
          </p:nvPr>
        </p:nvSpPr>
        <p:spPr/>
        <p:txBody>
          <a:bodyPr/>
          <a:lstStyle/>
          <a:p>
            <a:endParaRPr lang="en-US"/>
          </a:p>
        </p:txBody>
      </p:sp>
      <p:pic>
        <p:nvPicPr>
          <p:cNvPr id="2050" name="Picture 2" descr="http://t0.gstatic.com/images?q=tbn:ANd9GcT8wWpibTklDP9GQGeDWnlRFJrWMhIPXNdLpqxMTWn_554f07SoI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676400"/>
            <a:ext cx="5061857" cy="43387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2500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a:bodyPr>
          <a:lstStyle/>
          <a:p>
            <a:r>
              <a:rPr lang="en-US" sz="2000" b="1" dirty="0" smtClean="0"/>
              <a:t>Organic matter </a:t>
            </a:r>
            <a:r>
              <a:rPr lang="en-US" sz="2000" dirty="0" smtClean="0"/>
              <a:t>(or </a:t>
            </a:r>
            <a:r>
              <a:rPr lang="en-US" sz="2000" b="1" dirty="0" smtClean="0"/>
              <a:t>organic material</a:t>
            </a:r>
            <a:r>
              <a:rPr lang="en-US" sz="2000" dirty="0" smtClean="0"/>
              <a:t>) is </a:t>
            </a:r>
            <a:r>
              <a:rPr lang="en-US" sz="2000" u="sng" dirty="0" smtClean="0"/>
              <a:t>matter</a:t>
            </a:r>
            <a:r>
              <a:rPr lang="en-US" sz="2000" dirty="0" smtClean="0"/>
              <a:t> that has come from a recently living organism; is capable of decay.</a:t>
            </a:r>
          </a:p>
          <a:p>
            <a:endParaRPr lang="en-US" sz="2000" b="1" dirty="0"/>
          </a:p>
          <a:p>
            <a:r>
              <a:rPr lang="en-US" sz="2000" dirty="0" smtClean="0"/>
              <a:t>The concentration of carbon in living matter (18%) is almost 100 times greater than its concentration in the earth (0.19%).  So living things extract carbon from their nonliving environment.  For life to continue, this carbon must be recycled.</a:t>
            </a:r>
          </a:p>
          <a:p>
            <a:endParaRPr lang="en-US" sz="2000" dirty="0" smtClean="0"/>
          </a:p>
          <a:p>
            <a:pPr marL="0" indent="0">
              <a:buNone/>
            </a:pPr>
            <a:r>
              <a:rPr lang="en-US" sz="2000" dirty="0" smtClean="0"/>
              <a:t>Carbon exists in the nonliving environment as:</a:t>
            </a:r>
          </a:p>
          <a:p>
            <a:r>
              <a:rPr lang="en-US" sz="2000" dirty="0" smtClean="0"/>
              <a:t>Carbon dioxide (CO2) in the atmosphere and dissolved in water (forming HCO3)</a:t>
            </a:r>
          </a:p>
          <a:p>
            <a:r>
              <a:rPr lang="en-US" sz="2000" dirty="0" smtClean="0"/>
              <a:t>Carbonate rocks (limestone and coral = CaCO3)</a:t>
            </a:r>
          </a:p>
          <a:p>
            <a:r>
              <a:rPr lang="en-US" sz="2000" dirty="0" smtClean="0"/>
              <a:t>Deposits of coal, petroleum, and natural gas derived from once-living things</a:t>
            </a:r>
          </a:p>
          <a:p>
            <a:r>
              <a:rPr lang="en-US" sz="2000" dirty="0" smtClean="0"/>
              <a:t>Dead organic matter, e.g., humus in the soil</a:t>
            </a:r>
            <a:endParaRPr lang="en-US" sz="2000" dirty="0"/>
          </a:p>
        </p:txBody>
      </p:sp>
    </p:spTree>
    <p:extLst>
      <p:ext uri="{BB962C8B-B14F-4D97-AF65-F5344CB8AC3E}">
        <p14:creationId xmlns:p14="http://schemas.microsoft.com/office/powerpoint/2010/main" val="2338683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2000" dirty="0" smtClean="0"/>
              <a:t>Carbon returns to the atmosphere and water by</a:t>
            </a:r>
          </a:p>
          <a:p>
            <a:pPr marL="0" indent="0">
              <a:buNone/>
            </a:pPr>
            <a:endParaRPr lang="en-US" sz="2000" dirty="0"/>
          </a:p>
          <a:p>
            <a:r>
              <a:rPr lang="en-US" sz="2000" dirty="0" smtClean="0"/>
              <a:t>Respiration (as CO2)</a:t>
            </a:r>
          </a:p>
          <a:p>
            <a:r>
              <a:rPr lang="en-US" sz="2000" dirty="0" smtClean="0"/>
              <a:t>Burning</a:t>
            </a:r>
          </a:p>
          <a:p>
            <a:r>
              <a:rPr lang="en-US" sz="2000" dirty="0" smtClean="0"/>
              <a:t>Decay (producing CO2 if oxygen is present, methane (CH4) if it is not.</a:t>
            </a:r>
          </a:p>
          <a:p>
            <a:endParaRPr lang="en-US" sz="2000" dirty="0"/>
          </a:p>
          <a:p>
            <a:pPr marL="0" indent="0">
              <a:buNone/>
            </a:pPr>
            <a:r>
              <a:rPr lang="en-US" sz="2000" dirty="0" smtClean="0"/>
              <a:t>Combustion occurs when any organic material is reacted (burned) in the presence of oxygen to give off the products of carbon dioxide and water and ENERGY.  The organic material can be any fossil fuel such as natural gas (methane), oil, or coal.  Other organic materials that combust are wood, paper, plastics, and cloth.  Organic materials contain at least carbon and hydrogen and may include oxygen.  If other elements are present they also ultimately combine with oxygen to form a variety of pollutant molecules such as sulfur oxides and nitrogen oxides.</a:t>
            </a:r>
            <a:endParaRPr lang="en-US" sz="2000" dirty="0"/>
          </a:p>
        </p:txBody>
      </p:sp>
    </p:spTree>
    <p:extLst>
      <p:ext uri="{BB962C8B-B14F-4D97-AF65-F5344CB8AC3E}">
        <p14:creationId xmlns:p14="http://schemas.microsoft.com/office/powerpoint/2010/main" val="3121522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5897563"/>
          </a:xfrm>
        </p:spPr>
        <p:txBody>
          <a:bodyPr>
            <a:normAutofit fontScale="92500" lnSpcReduction="10000"/>
          </a:bodyPr>
          <a:lstStyle/>
          <a:p>
            <a:pPr marL="0" indent="0">
              <a:buNone/>
            </a:pPr>
            <a:r>
              <a:rPr lang="en-US" sz="2000" b="1" dirty="0" smtClean="0"/>
              <a:t>Reservoirs for Inorganic Carbon</a:t>
            </a:r>
          </a:p>
          <a:p>
            <a:pPr marL="0" indent="0">
              <a:buNone/>
            </a:pPr>
            <a:endParaRPr lang="en-US" sz="2000" b="1" dirty="0"/>
          </a:p>
          <a:p>
            <a:r>
              <a:rPr lang="en-US" sz="2000" dirty="0" smtClean="0"/>
              <a:t>When it is not in organic form, carbon can be found in there main reservoirs:  the atmosphere, the oceans, and Earth’s crust.</a:t>
            </a:r>
          </a:p>
          <a:p>
            <a:r>
              <a:rPr lang="en-US" sz="2000" dirty="0" smtClean="0"/>
              <a:t>The smallest of these reservoirs is the atmosphere.</a:t>
            </a:r>
          </a:p>
          <a:p>
            <a:r>
              <a:rPr lang="en-US" sz="2000" dirty="0" smtClean="0"/>
              <a:t>CO2 makes up about 0.03% of the gases we breathe in.</a:t>
            </a:r>
          </a:p>
          <a:p>
            <a:r>
              <a:rPr lang="en-US" sz="2000" dirty="0" smtClean="0"/>
              <a:t>Carbon dioxide enters the waters of the ocean by simple </a:t>
            </a:r>
            <a:r>
              <a:rPr lang="en-US" sz="2000" u="sng" dirty="0" smtClean="0"/>
              <a:t>diffusion</a:t>
            </a:r>
            <a:r>
              <a:rPr lang="en-US" sz="2000" dirty="0" smtClean="0"/>
              <a:t>.</a:t>
            </a:r>
          </a:p>
          <a:p>
            <a:r>
              <a:rPr lang="en-US" sz="2000" dirty="0" smtClean="0"/>
              <a:t>Once dissolved in seawater, the carbon dioxide can remain as is or can be converted into carbonate (CO3)or bicarbonate (HCO3)</a:t>
            </a:r>
          </a:p>
          <a:p>
            <a:r>
              <a:rPr lang="en-US" sz="2000" dirty="0" smtClean="0"/>
              <a:t>Certain forms of sea life biologically fix bicarbonate with calcium (</a:t>
            </a:r>
            <a:r>
              <a:rPr lang="en-US" sz="2000" dirty="0" err="1" smtClean="0"/>
              <a:t>Ca</a:t>
            </a:r>
            <a:r>
              <a:rPr lang="en-US" sz="2000" dirty="0" smtClean="0"/>
              <a:t>) to produce </a:t>
            </a:r>
            <a:r>
              <a:rPr lang="en-US" sz="2000" b="1" dirty="0" smtClean="0"/>
              <a:t>calcium carbonate </a:t>
            </a:r>
            <a:r>
              <a:rPr lang="en-US" sz="2000" dirty="0" smtClean="0"/>
              <a:t>(CaCO3).  This substance is used to produce shells and other body parts by organisms such as coral, clams, oysters, some protozoa, and some algae.</a:t>
            </a:r>
            <a:endParaRPr lang="en-US" sz="2000" b="1" dirty="0" smtClean="0"/>
          </a:p>
          <a:p>
            <a:r>
              <a:rPr lang="en-US" sz="2000" dirty="0" smtClean="0"/>
              <a:t>When these organisms die, their shells and body parts sink to the ocean floor where they accumulate as carbonate-rich deposits.  After long periods of time, these deposits are physically and chemically altered into </a:t>
            </a:r>
            <a:r>
              <a:rPr lang="en-US" sz="2000" u="sng" dirty="0" smtClean="0"/>
              <a:t>sedimentary rocks</a:t>
            </a:r>
            <a:r>
              <a:rPr lang="en-US" sz="2000" dirty="0" smtClean="0"/>
              <a:t>.  Ocean deposits are by far the biggest sink of carbon on the planet.</a:t>
            </a:r>
          </a:p>
          <a:p>
            <a:r>
              <a:rPr lang="en-US" sz="2000" dirty="0" smtClean="0"/>
              <a:t>Volcanic activity and Acid rain falling can break down the calcium carbonate rocks (limestone), releasing carbon dioxide into the atmosphere.</a:t>
            </a:r>
          </a:p>
        </p:txBody>
      </p:sp>
    </p:spTree>
    <p:extLst>
      <p:ext uri="{BB962C8B-B14F-4D97-AF65-F5344CB8AC3E}">
        <p14:creationId xmlns:p14="http://schemas.microsoft.com/office/powerpoint/2010/main" val="78415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descr="http://nas-sites.org/americasclimatechoices/files/2012/10/Figure4.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685800"/>
            <a:ext cx="6096000" cy="5132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92108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1936</Words>
  <Application>Microsoft Office PowerPoint</Application>
  <PresentationFormat>On-screen Show (4:3)</PresentationFormat>
  <Paragraphs>144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Biogeochemical Cycles</vt:lpstr>
      <vt:lpstr>PowerPoint Presentation</vt:lpstr>
      <vt:lpstr>PowerPoint Presentation</vt:lpstr>
      <vt:lpstr>PowerPoint Presentation</vt:lpstr>
      <vt:lpstr>Carbon Cycle</vt:lpstr>
      <vt:lpstr>PowerPoint Presentation</vt:lpstr>
      <vt:lpstr>PowerPoint Presentation</vt:lpstr>
      <vt:lpstr>PowerPoint Presentation</vt:lpstr>
      <vt:lpstr>PowerPoint Presentation</vt:lpstr>
      <vt:lpstr>Reservoirs for Organic Carbon</vt:lpstr>
      <vt:lpstr>PowerPoint Presentation</vt:lpstr>
      <vt:lpstr>Human Impact on the Carbon Cycle</vt:lpstr>
      <vt:lpstr>PowerPoint Presentation</vt:lpstr>
      <vt:lpstr>Effects of a Warmer Climate</vt:lpstr>
      <vt:lpstr>Albedo Effect</vt:lpstr>
      <vt:lpstr>PowerPoint Presentation</vt:lpstr>
      <vt:lpstr>The Oxygen Cycle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Biogeochemical Cycles</dc:title>
  <dc:creator>Vesna MacKenzie</dc:creator>
  <cp:lastModifiedBy>Vesna MacKenzie</cp:lastModifiedBy>
  <cp:revision>49</cp:revision>
  <dcterms:created xsi:type="dcterms:W3CDTF">2013-05-22T20:20:38Z</dcterms:created>
  <dcterms:modified xsi:type="dcterms:W3CDTF">2013-05-23T15:51:03Z</dcterms:modified>
</cp:coreProperties>
</file>